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43"/>
  </p:notesMasterIdLst>
  <p:handoutMasterIdLst>
    <p:handoutMasterId r:id="rId44"/>
  </p:handoutMasterIdLst>
  <p:sldIdLst>
    <p:sldId id="256" r:id="rId2"/>
    <p:sldId id="257" r:id="rId3"/>
    <p:sldId id="260" r:id="rId4"/>
    <p:sldId id="261" r:id="rId5"/>
    <p:sldId id="262" r:id="rId6"/>
    <p:sldId id="263"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8" r:id="rId20"/>
    <p:sldId id="279" r:id="rId21"/>
    <p:sldId id="280" r:id="rId22"/>
    <p:sldId id="281" r:id="rId23"/>
    <p:sldId id="283" r:id="rId24"/>
    <p:sldId id="284" r:id="rId25"/>
    <p:sldId id="285" r:id="rId26"/>
    <p:sldId id="309" r:id="rId27"/>
    <p:sldId id="282" r:id="rId28"/>
    <p:sldId id="286" r:id="rId29"/>
    <p:sldId id="287" r:id="rId30"/>
    <p:sldId id="297" r:id="rId31"/>
    <p:sldId id="288" r:id="rId32"/>
    <p:sldId id="290" r:id="rId33"/>
    <p:sldId id="289" r:id="rId34"/>
    <p:sldId id="295" r:id="rId35"/>
    <p:sldId id="310" r:id="rId36"/>
    <p:sldId id="311" r:id="rId37"/>
    <p:sldId id="312" r:id="rId38"/>
    <p:sldId id="313" r:id="rId39"/>
    <p:sldId id="314" r:id="rId40"/>
    <p:sldId id="315" r:id="rId41"/>
    <p:sldId id="316" r:id="rId42"/>
  </p:sldIdLst>
  <p:sldSz cx="9144000" cy="6858000" type="screen4x3"/>
  <p:notesSz cx="6858000" cy="9144000"/>
  <p:defaultTextStyle>
    <a:defPPr>
      <a:defRPr lang="en-US"/>
    </a:defPPr>
    <a:lvl1pPr algn="l" rtl="0" fontAlgn="base">
      <a:spcBef>
        <a:spcPct val="5000"/>
      </a:spcBef>
      <a:spcAft>
        <a:spcPct val="0"/>
      </a:spcAft>
      <a:buChar char="•"/>
      <a:defRPr sz="2400" kern="1200">
        <a:solidFill>
          <a:schemeClr val="tx1"/>
        </a:solidFill>
        <a:latin typeface="Times New Roman" pitchFamily="18" charset="0"/>
        <a:ea typeface="+mn-ea"/>
        <a:cs typeface="Times New Roman" pitchFamily="18" charset="0"/>
      </a:defRPr>
    </a:lvl1pPr>
    <a:lvl2pPr marL="457200" algn="l" rtl="0" fontAlgn="base">
      <a:spcBef>
        <a:spcPct val="5000"/>
      </a:spcBef>
      <a:spcAft>
        <a:spcPct val="0"/>
      </a:spcAft>
      <a:buChar char="•"/>
      <a:defRPr sz="2400" kern="1200">
        <a:solidFill>
          <a:schemeClr val="tx1"/>
        </a:solidFill>
        <a:latin typeface="Times New Roman" pitchFamily="18" charset="0"/>
        <a:ea typeface="+mn-ea"/>
        <a:cs typeface="Times New Roman" pitchFamily="18" charset="0"/>
      </a:defRPr>
    </a:lvl2pPr>
    <a:lvl3pPr marL="914400" algn="l" rtl="0" fontAlgn="base">
      <a:spcBef>
        <a:spcPct val="5000"/>
      </a:spcBef>
      <a:spcAft>
        <a:spcPct val="0"/>
      </a:spcAft>
      <a:buChar char="•"/>
      <a:defRPr sz="2400" kern="1200">
        <a:solidFill>
          <a:schemeClr val="tx1"/>
        </a:solidFill>
        <a:latin typeface="Times New Roman" pitchFamily="18" charset="0"/>
        <a:ea typeface="+mn-ea"/>
        <a:cs typeface="Times New Roman" pitchFamily="18" charset="0"/>
      </a:defRPr>
    </a:lvl3pPr>
    <a:lvl4pPr marL="1371600" algn="l" rtl="0" fontAlgn="base">
      <a:spcBef>
        <a:spcPct val="5000"/>
      </a:spcBef>
      <a:spcAft>
        <a:spcPct val="0"/>
      </a:spcAft>
      <a:buChar char="•"/>
      <a:defRPr sz="2400" kern="1200">
        <a:solidFill>
          <a:schemeClr val="tx1"/>
        </a:solidFill>
        <a:latin typeface="Times New Roman" pitchFamily="18" charset="0"/>
        <a:ea typeface="+mn-ea"/>
        <a:cs typeface="Times New Roman" pitchFamily="18" charset="0"/>
      </a:defRPr>
    </a:lvl4pPr>
    <a:lvl5pPr marL="1828800" algn="l" rtl="0" fontAlgn="base">
      <a:spcBef>
        <a:spcPct val="5000"/>
      </a:spcBef>
      <a:spcAft>
        <a:spcPct val="0"/>
      </a:spcAft>
      <a:buChar char="•"/>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E00"/>
    <a:srgbClr val="CC3300"/>
    <a:srgbClr val="D05400"/>
    <a:srgbClr val="006600"/>
    <a:srgbClr val="6CD800"/>
    <a:srgbClr val="A5E000"/>
    <a:srgbClr val="E0760C"/>
    <a:srgbClr val="EA9B0E"/>
  </p:clrMru>
</p:presentationPr>
</file>

<file path=ppt/tableStyles.xml><?xml version="1.0" encoding="utf-8"?>
<a:tblStyleLst xmlns:a="http://schemas.openxmlformats.org/drawingml/2006/main" def="{5C22544A-7EE6-4342-B048-85BDC9FD1C3A}">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p:scale>
          <a:sx n="75" d="100"/>
          <a:sy n="75" d="100"/>
        </p:scale>
        <p:origin x="-1686" y="-5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579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1945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1946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1946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8599BB26-A82D-42C1-8FBE-279A4F0B593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FE3D6AB3-EA3A-40C8-A0A0-D5FDB192E11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tr-TR" smtClean="0"/>
              <a:t>Asıl alt başlık stilini düzenlemek için tıklatın</a:t>
            </a:r>
            <a:endParaRPr lang="en-US" dirty="0"/>
          </a:p>
        </p:txBody>
      </p:sp>
      <p:sp>
        <p:nvSpPr>
          <p:cNvPr id="6" name="Date Placeholder 3"/>
          <p:cNvSpPr>
            <a:spLocks noGrp="1"/>
          </p:cNvSpPr>
          <p:nvPr>
            <p:ph type="dt" sz="half" idx="10"/>
          </p:nvPr>
        </p:nvSpPr>
        <p:spPr/>
        <p:txBody>
          <a:bodyPr/>
          <a:lstStyle>
            <a:lvl1pPr>
              <a:defRPr/>
            </a:lvl1pPr>
          </a:lstStyle>
          <a:p>
            <a:pPr>
              <a:defRPr/>
            </a:pPr>
            <a:fld id="{C87A6310-E13F-4509-9F96-5CC5ECBFBE2C}" type="datetimeFigureOut">
              <a:rPr lang="en-US"/>
              <a:pPr>
                <a:defRPr/>
              </a:pPr>
              <a:t>8/31/2015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3E0939A-D02E-47D9-8CB5-142FBFCA24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6166F156-9B30-467E-B652-CAC4AC830828}" type="datetimeFigureOut">
              <a:rPr lang="en-US"/>
              <a:pPr>
                <a:defRPr/>
              </a:pPr>
              <a:t>8/31/2015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7107200E-FF58-475C-A114-D8737E76820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B716FBD5-6B25-421C-84AB-63493977FEF9}" type="datetimeFigureOut">
              <a:rPr lang="en-US"/>
              <a:pPr>
                <a:defRPr/>
              </a:pPr>
              <a:t>8/31/2015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68905C85-4B96-46C0-A269-91D9A58B2B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C91B6819-7E10-447F-AD65-B5CF594E934A}" type="datetimeFigureOut">
              <a:rPr lang="en-US"/>
              <a:pPr>
                <a:defRPr/>
              </a:pPr>
              <a:t>8/31/2015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D784B3FF-D9E9-45C4-8F76-D7A41AD9A3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6" name="Date Placeholder 3"/>
          <p:cNvSpPr>
            <a:spLocks noGrp="1"/>
          </p:cNvSpPr>
          <p:nvPr>
            <p:ph type="dt" sz="half" idx="10"/>
          </p:nvPr>
        </p:nvSpPr>
        <p:spPr/>
        <p:txBody>
          <a:bodyPr/>
          <a:lstStyle>
            <a:lvl1pPr>
              <a:defRPr/>
            </a:lvl1pPr>
          </a:lstStyle>
          <a:p>
            <a:pPr>
              <a:defRPr/>
            </a:pPr>
            <a:fld id="{42368A89-A696-40C2-9A6B-9E33D3D34311}" type="datetimeFigureOut">
              <a:rPr lang="en-US"/>
              <a:pPr>
                <a:defRPr/>
              </a:pPr>
              <a:t>8/31/2015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D5919A6-276C-4ECB-BFB4-ECD99100E2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5" name="Date Placeholder 3"/>
          <p:cNvSpPr>
            <a:spLocks noGrp="1"/>
          </p:cNvSpPr>
          <p:nvPr>
            <p:ph type="dt" sz="half" idx="10"/>
          </p:nvPr>
        </p:nvSpPr>
        <p:spPr/>
        <p:txBody>
          <a:bodyPr/>
          <a:lstStyle>
            <a:lvl1pPr>
              <a:defRPr/>
            </a:lvl1pPr>
          </a:lstStyle>
          <a:p>
            <a:pPr>
              <a:defRPr/>
            </a:pPr>
            <a:fld id="{8B04C861-F658-4F96-9014-7025A12FD04B}" type="datetimeFigureOut">
              <a:rPr lang="en-US"/>
              <a:pPr>
                <a:defRPr/>
              </a:pPr>
              <a:t>8/31/2015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3B91F3DC-6CB2-4DE3-919A-5FAD3701B1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2A4FD9A1-AA2B-44AD-87A5-665F09E5FF46}" type="datetimeFigureOut">
              <a:rPr lang="en-US"/>
              <a:pPr>
                <a:defRPr/>
              </a:pPr>
              <a:t>8/31/2015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B89AC5B9-D161-4BB6-8AD3-732C11E7A0F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fld id="{3A5FCEA2-0EF7-4840-A135-1BA9FB813781}" type="datetimeFigureOut">
              <a:rPr lang="en-US"/>
              <a:pPr>
                <a:defRPr/>
              </a:pPr>
              <a:t>8/31/2015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2DB03C9D-3B1D-42E5-82D5-D5B7B97CD72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3A0933-289D-4131-9DE9-F556E230E69C}" type="datetimeFigureOut">
              <a:rPr lang="en-US"/>
              <a:pPr>
                <a:defRPr/>
              </a:pPr>
              <a:t>8/31/2015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0E5D71D1-F91E-47B4-9F42-109A5EBAB20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lvl1pPr>
              <a:defRPr/>
            </a:lvl1pPr>
          </a:lstStyle>
          <a:p>
            <a:pPr>
              <a:defRPr/>
            </a:pPr>
            <a:fld id="{0D5F8FCF-5827-47E9-AE74-574D3243C1AC}" type="datetimeFigureOut">
              <a:rPr lang="en-US"/>
              <a:pPr>
                <a:defRPr/>
              </a:pPr>
              <a:t>8/31/2015</a:t>
            </a:fld>
            <a:endParaRPr lang="en-US"/>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7108A8AA-2124-4F40-B783-C6191D84CBB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tr-TR" noProof="0" smtClean="0"/>
              <a:t>Resim eklemek için simgeyi tıklatın</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5"/>
          </p:nvPr>
        </p:nvSpPr>
        <p:spPr/>
        <p:txBody>
          <a:bodyPr/>
          <a:lstStyle>
            <a:lvl1pPr>
              <a:defRPr/>
            </a:lvl1pPr>
          </a:lstStyle>
          <a:p>
            <a:pPr>
              <a:defRPr/>
            </a:pPr>
            <a:fld id="{3C7B9CDF-23AF-4B2D-A87C-91A8F2AA7747}" type="datetimeFigureOut">
              <a:rPr lang="en-US"/>
              <a:pPr>
                <a:defRPr/>
              </a:pPr>
              <a:t>8/31/2015</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5505EB0F-9BFD-4891-8595-3523E3AB45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a:defRPr sz="1200" smtClean="0">
                <a:solidFill>
                  <a:srgbClr val="FFFFFF"/>
                </a:solidFill>
              </a:defRPr>
            </a:lvl1pPr>
          </a:lstStyle>
          <a:p>
            <a:pPr>
              <a:defRPr/>
            </a:pPr>
            <a:fld id="{B830558E-6F77-4A68-A01F-FD321B25EBAB}" type="datetimeFigureOut">
              <a:rPr lang="en-US"/>
              <a:pPr>
                <a:defRPr/>
              </a:pPr>
              <a:t>8/31/2015</a:t>
            </a:fld>
            <a:endParaRPr lang="en-US"/>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a:defRPr sz="1650" smtClean="0">
                <a:solidFill>
                  <a:srgbClr val="FFFFFF"/>
                </a:solidFill>
              </a:defRPr>
            </a:lvl1pPr>
          </a:lstStyle>
          <a:p>
            <a:pPr>
              <a:defRPr/>
            </a:pPr>
            <a:fld id="{F4718DB8-32FC-4515-89D6-95597D1B7E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1" r:id="rId1"/>
    <p:sldLayoutId id="2147483754" r:id="rId2"/>
    <p:sldLayoutId id="2147483762" r:id="rId3"/>
    <p:sldLayoutId id="2147483755" r:id="rId4"/>
    <p:sldLayoutId id="2147483756" r:id="rId5"/>
    <p:sldLayoutId id="2147483757" r:id="rId6"/>
    <p:sldLayoutId id="2147483758" r:id="rId7"/>
    <p:sldLayoutId id="2147483763" r:id="rId8"/>
    <p:sldLayoutId id="2147483764" r:id="rId9"/>
    <p:sldLayoutId id="2147483759" r:id="rId10"/>
    <p:sldLayoutId id="2147483760" r:id="rId11"/>
  </p:sldLayoutIdLst>
  <p:txStyles>
    <p:titleStyle>
      <a:lvl1pPr algn="l" rtl="0" fontAlgn="base">
        <a:spcBef>
          <a:spcPct val="0"/>
        </a:spcBef>
        <a:spcAft>
          <a:spcPct val="0"/>
        </a:spcAft>
        <a:defRPr sz="2800" kern="1200" cap="all">
          <a:solidFill>
            <a:schemeClr val="tx1"/>
          </a:solidFill>
          <a:latin typeface="+mj-lt"/>
          <a:ea typeface="+mj-ea"/>
          <a:cs typeface="+mj-cs"/>
        </a:defRPr>
      </a:lvl1pPr>
      <a:lvl2pPr algn="l" rtl="0" fontAlgn="base">
        <a:spcBef>
          <a:spcPct val="0"/>
        </a:spcBef>
        <a:spcAft>
          <a:spcPct val="0"/>
        </a:spcAft>
        <a:defRPr sz="2800">
          <a:solidFill>
            <a:schemeClr val="tx1"/>
          </a:solidFill>
          <a:latin typeface="Franklin Gothic Medium" pitchFamily="34" charset="0"/>
        </a:defRPr>
      </a:lvl2pPr>
      <a:lvl3pPr algn="l" rtl="0" fontAlgn="base">
        <a:spcBef>
          <a:spcPct val="0"/>
        </a:spcBef>
        <a:spcAft>
          <a:spcPct val="0"/>
        </a:spcAft>
        <a:defRPr sz="2800">
          <a:solidFill>
            <a:schemeClr val="tx1"/>
          </a:solidFill>
          <a:latin typeface="Franklin Gothic Medium" pitchFamily="34" charset="0"/>
        </a:defRPr>
      </a:lvl3pPr>
      <a:lvl4pPr algn="l" rtl="0" fontAlgn="base">
        <a:spcBef>
          <a:spcPct val="0"/>
        </a:spcBef>
        <a:spcAft>
          <a:spcPct val="0"/>
        </a:spcAft>
        <a:defRPr sz="2800">
          <a:solidFill>
            <a:schemeClr val="tx1"/>
          </a:solidFill>
          <a:latin typeface="Franklin Gothic Medium" pitchFamily="34" charset="0"/>
        </a:defRPr>
      </a:lvl4pPr>
      <a:lvl5pPr algn="l" rtl="0" fontAlgn="base">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fontAlgn="base">
        <a:spcBef>
          <a:spcPts val="800"/>
        </a:spcBef>
        <a:spcAft>
          <a:spcPct val="0"/>
        </a:spcAft>
        <a:buFont typeface="Arial" charset="0"/>
        <a:defRPr sz="1600" b="1" kern="1200">
          <a:solidFill>
            <a:schemeClr val="tx1"/>
          </a:solidFill>
          <a:latin typeface="+mn-lt"/>
          <a:ea typeface="+mn-ea"/>
          <a:cs typeface="+mn-cs"/>
        </a:defRPr>
      </a:lvl1pPr>
      <a:lvl2pPr marL="1730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file:///C:\WINDOWS\Desktop\kilavuz\school13.gi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file:///C:\WINDOWS\Desktop\kilavuz\huddle.gif"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1619250" y="2565400"/>
            <a:ext cx="6019800" cy="1295400"/>
          </a:xfrm>
        </p:spPr>
        <p:txBody>
          <a:bodyPr>
            <a:normAutofit/>
          </a:bodyPr>
          <a:lstStyle/>
          <a:p>
            <a:pPr fontAlgn="auto">
              <a:spcAft>
                <a:spcPts val="0"/>
              </a:spcAft>
              <a:defRPr/>
            </a:pPr>
            <a:r>
              <a:rPr lang="tr-TR" sz="8000" b="1" dirty="0" smtClean="0">
                <a:solidFill>
                  <a:srgbClr val="006600"/>
                </a:solidFill>
                <a:latin typeface="Century Gothic" pitchFamily="34" charset="0"/>
              </a:rPr>
              <a:t>BEP</a:t>
            </a:r>
            <a:endParaRPr lang="en-US" sz="8000" b="1" dirty="0" smtClean="0">
              <a:solidFill>
                <a:srgbClr val="006600"/>
              </a:solidFill>
              <a:latin typeface="Century Gothic" pitchFamily="34" charset="0"/>
            </a:endParaRPr>
          </a:p>
        </p:txBody>
      </p:sp>
      <p:sp>
        <p:nvSpPr>
          <p:cNvPr id="2053" name="Rectangle 5"/>
          <p:cNvSpPr>
            <a:spLocks noGrp="1" noChangeArrowheads="1"/>
          </p:cNvSpPr>
          <p:nvPr>
            <p:ph type="subTitle" idx="1"/>
          </p:nvPr>
        </p:nvSpPr>
        <p:spPr>
          <a:xfrm rot="19140000">
            <a:off x="1212850" y="2470150"/>
            <a:ext cx="6510338" cy="330200"/>
          </a:xfrm>
        </p:spPr>
        <p:txBody>
          <a:bodyPr rtlCol="0"/>
          <a:lstStyle/>
          <a:p>
            <a:pPr fontAlgn="auto">
              <a:spcAft>
                <a:spcPts val="0"/>
              </a:spcAft>
              <a:buFont typeface="Arial" pitchFamily="34" charset="0"/>
              <a:buNone/>
              <a:defRPr/>
            </a:pPr>
            <a:r>
              <a:rPr lang="tr-TR" b="1">
                <a:solidFill>
                  <a:srgbClr val="D05400"/>
                </a:solidFill>
                <a:latin typeface="Century Gothic" pitchFamily="34" charset="0"/>
              </a:rPr>
              <a:t>BİREYSELLEŞTİRİLMİŞ EĞİTİM PROGRAMLARI</a:t>
            </a:r>
            <a:endParaRPr b="1">
              <a:solidFill>
                <a:srgbClr val="D05400"/>
              </a:solidFill>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nodeType="clickEffect">
                                  <p:stCondLst>
                                    <p:cond delay="0"/>
                                  </p:stCondLst>
                                  <p:childTnLst>
                                    <p:animEffect transition="out" filter="fade">
                                      <p:cBhvr>
                                        <p:cTn id="6" dur="2000" tmFilter="0, 0; .2, .5; .8, .5; 1, 0"/>
                                        <p:tgtEl>
                                          <p:spTgt spid="2053">
                                            <p:txEl>
                                              <p:pRg st="0" end="0"/>
                                            </p:txEl>
                                          </p:spTgt>
                                        </p:tgtEl>
                                      </p:cBhvr>
                                    </p:animEffect>
                                    <p:animScale>
                                      <p:cBhvr>
                                        <p:cTn id="7" dur="1000" autoRev="1" fill="hold"/>
                                        <p:tgtEl>
                                          <p:spTgt spid="2053">
                                            <p:txEl>
                                              <p:pRg st="0" end="0"/>
                                            </p:txEl>
                                          </p:spTgt>
                                        </p:tgtEl>
                                      </p:cBhvr>
                                      <p:by x="105000" y="105000"/>
                                    </p:animScale>
                                  </p:childTnLst>
                                </p:cTn>
                              </p:par>
                              <p:par>
                                <p:cTn id="8" presetID="8" presetClass="emph" presetSubtype="0" fill="hold" grpId="0" nodeType="withEffect">
                                  <p:stCondLst>
                                    <p:cond delay="0"/>
                                  </p:stCondLst>
                                  <p:childTnLst>
                                    <p:animRot by="21600000">
                                      <p:cBhvr>
                                        <p:cTn id="9" dur="2000" fill="hold"/>
                                        <p:tgtEl>
                                          <p:spTgt spid="20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xfrm>
            <a:off x="899592" y="548680"/>
            <a:ext cx="7521575" cy="549275"/>
          </a:xfrm>
        </p:spPr>
        <p:txBody>
          <a:bodyPr/>
          <a:lstStyle/>
          <a:p>
            <a:pPr fontAlgn="auto">
              <a:spcAft>
                <a:spcPts val="0"/>
              </a:spcAft>
              <a:defRPr/>
            </a:pPr>
            <a:r>
              <a:rPr lang="tr-TR" dirty="0" smtClean="0">
                <a:solidFill>
                  <a:srgbClr val="CC3300"/>
                </a:solidFill>
                <a:latin typeface="Century Gothic" pitchFamily="34" charset="0"/>
                <a:cs typeface="Times New Roman" pitchFamily="18" charset="0"/>
              </a:rPr>
              <a:t>Ba</a:t>
            </a:r>
            <a:r>
              <a:rPr lang="tr-TR" dirty="0" smtClean="0">
                <a:solidFill>
                  <a:srgbClr val="CC3300"/>
                </a:solidFill>
                <a:latin typeface="Century Gothic" pitchFamily="34" charset="0"/>
              </a:rPr>
              <a:t>ş</a:t>
            </a:r>
            <a:r>
              <a:rPr lang="tr-TR" dirty="0" smtClean="0">
                <a:solidFill>
                  <a:srgbClr val="CC3300"/>
                </a:solidFill>
                <a:latin typeface="Century Gothic" pitchFamily="34" charset="0"/>
                <a:cs typeface="Times New Roman" pitchFamily="18" charset="0"/>
              </a:rPr>
              <a:t>kan:</a:t>
            </a:r>
            <a:endParaRPr lang="tr-TR" dirty="0" smtClean="0">
              <a:solidFill>
                <a:srgbClr val="CC3300"/>
              </a:solidFill>
              <a:latin typeface="Century Gothic" pitchFamily="34" charset="0"/>
            </a:endParaRPr>
          </a:p>
        </p:txBody>
      </p:sp>
      <p:sp>
        <p:nvSpPr>
          <p:cNvPr id="16386" name="Rectangle 3"/>
          <p:cNvSpPr>
            <a:spLocks noGrp="1" noChangeArrowheads="1"/>
          </p:cNvSpPr>
          <p:nvPr>
            <p:ph idx="1"/>
          </p:nvPr>
        </p:nvSpPr>
        <p:spPr>
          <a:xfrm>
            <a:off x="539750" y="1125538"/>
            <a:ext cx="8001000" cy="3695700"/>
          </a:xfrm>
        </p:spPr>
        <p:txBody>
          <a:bodyPr rtlCol="0">
            <a:normAutofit lnSpcReduction="10000"/>
          </a:bodyPr>
          <a:lstStyle/>
          <a:p>
            <a:pPr marL="685800" indent="-685800" fontAlgn="auto">
              <a:spcAft>
                <a:spcPts val="0"/>
              </a:spcAft>
              <a:buClr>
                <a:srgbClr val="CC3300"/>
              </a:buClr>
              <a:buFont typeface="Webdings" pitchFamily="18" charset="2"/>
              <a:buChar char=""/>
              <a:defRPr/>
            </a:pPr>
            <a:r>
              <a:rPr lang="tr-TR" sz="2800" dirty="0" smtClean="0">
                <a:latin typeface="Century Gothic" pitchFamily="34" charset="0"/>
                <a:cs typeface="Arial" charset="0"/>
              </a:rPr>
              <a:t>Birimi oluşturur, üyeleri belirler, toplantıları planlar</a:t>
            </a:r>
            <a:r>
              <a:rPr lang="tr-TR" sz="2800" dirty="0" smtClean="0">
                <a:latin typeface="Century Gothic" pitchFamily="34" charset="0"/>
                <a:cs typeface="Times New Roman" pitchFamily="18" charset="0"/>
              </a:rPr>
              <a:t>.</a:t>
            </a:r>
            <a:r>
              <a:rPr lang="tr-TR" sz="2800" dirty="0" smtClean="0"/>
              <a:t> </a:t>
            </a:r>
          </a:p>
          <a:p>
            <a:pPr marL="685800" indent="-685800" fontAlgn="auto">
              <a:spcAft>
                <a:spcPts val="0"/>
              </a:spcAft>
              <a:buClr>
                <a:srgbClr val="CC3300"/>
              </a:buClr>
              <a:buFont typeface="Webdings" pitchFamily="18" charset="2"/>
              <a:buNone/>
              <a:defRPr/>
            </a:pPr>
            <a:endParaRPr lang="tr-TR" sz="2800" dirty="0" smtClean="0"/>
          </a:p>
          <a:p>
            <a:pPr marL="685800" indent="-685800" fontAlgn="auto">
              <a:spcAft>
                <a:spcPts val="0"/>
              </a:spcAft>
              <a:buClr>
                <a:srgbClr val="CC3300"/>
              </a:buClr>
              <a:buFont typeface="Webdings" pitchFamily="18" charset="2"/>
              <a:buChar char=""/>
              <a:defRPr/>
            </a:pPr>
            <a:r>
              <a:rPr lang="tr-TR" sz="2800" dirty="0" smtClean="0">
                <a:latin typeface="Century Gothic" pitchFamily="34" charset="0"/>
                <a:cs typeface="Arial" charset="0"/>
              </a:rPr>
              <a:t>Bireyselleştirilmiş e</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itim programı geliştirilmesi, uygulanması, izlenmesi ve de</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erlendirilmesi sürecinde, bireyin gereksinimleri do</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rultusunda kurum içi düzenlemeleri yapar</a:t>
            </a:r>
            <a:r>
              <a:rPr lang="tr-TR" sz="2800" dirty="0" smtClean="0">
                <a:latin typeface="Century Gothic" pitchFamily="34" charset="0"/>
                <a:cs typeface="Times New Roman" pitchFamily="18" charset="0"/>
              </a:rPr>
              <a:t>.</a:t>
            </a:r>
            <a:r>
              <a:rPr lang="tr-TR" sz="2800" dirty="0" smtClean="0"/>
              <a:t> </a:t>
            </a:r>
          </a:p>
        </p:txBody>
      </p:sp>
      <p:sp>
        <p:nvSpPr>
          <p:cNvPr id="4" name="Rectangle 6"/>
          <p:cNvSpPr txBox="1">
            <a:spLocks noChangeArrowheads="1"/>
          </p:cNvSpPr>
          <p:nvPr/>
        </p:nvSpPr>
        <p:spPr>
          <a:xfrm>
            <a:off x="611560" y="260648"/>
            <a:ext cx="8207375" cy="762000"/>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Bep</a:t>
            </a:r>
            <a:r>
              <a:rPr kumimoji="0" lang="tr-TR" sz="3100" b="1" i="0" u="none" strike="noStrike" kern="1200" cap="all" spc="0" normalizeH="0" baseline="0" noProof="0" dirty="0" smtClean="0">
                <a:ln>
                  <a:noFill/>
                </a:ln>
                <a:solidFill>
                  <a:srgbClr val="CC3300"/>
                </a:solidFill>
                <a:effectLst/>
                <a:uLnTx/>
                <a:uFillTx/>
                <a:latin typeface="Century Gothic" pitchFamily="34" charset="0"/>
                <a:ea typeface="+mj-ea"/>
                <a:cs typeface="Times New Roman" pitchFamily="18" charset="0"/>
              </a:rPr>
              <a:t> </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Gel</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mj-cs"/>
              </a:rPr>
              <a:t>İş</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t</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mj-cs"/>
              </a:rPr>
              <a:t>İ</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rme</a:t>
            </a:r>
            <a:r>
              <a:rPr kumimoji="0" lang="tr-TR" sz="3100" b="1" i="0" u="none" strike="noStrike" kern="1200" cap="all" spc="0" normalizeH="0" baseline="0" noProof="0" dirty="0" smtClean="0">
                <a:ln>
                  <a:noFill/>
                </a:ln>
                <a:solidFill>
                  <a:srgbClr val="CC3300"/>
                </a:solidFill>
                <a:effectLst/>
                <a:uLnTx/>
                <a:uFillTx/>
                <a:latin typeface="Century Gothic" pitchFamily="34" charset="0"/>
                <a:ea typeface="+mj-ea"/>
                <a:cs typeface="Times New Roman" pitchFamily="18" charset="0"/>
              </a:rPr>
              <a:t> </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B</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mj-cs"/>
              </a:rPr>
              <a:t>İ</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r</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mj-cs"/>
              </a:rPr>
              <a:t>İ</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m</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mj-cs"/>
              </a:rPr>
              <a:t>İ</a:t>
            </a:r>
            <a:r>
              <a:rPr kumimoji="0" lang="tr-TR" sz="3100" b="1" i="0" u="none" strike="noStrike" kern="1200" cap="all" spc="0" normalizeH="0" baseline="0" noProof="0" dirty="0" smtClean="0">
                <a:ln>
                  <a:noFill/>
                </a:ln>
                <a:solidFill>
                  <a:srgbClr val="CC3300"/>
                </a:solidFill>
                <a:effectLst/>
                <a:uLnTx/>
                <a:uFillTx/>
                <a:latin typeface="Century Gothic" pitchFamily="34" charset="0"/>
                <a:ea typeface="+mj-ea"/>
                <a:cs typeface="Times New Roman" pitchFamily="18" charset="0"/>
              </a:rPr>
              <a:t> </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Üyeler</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mj-cs"/>
              </a:rPr>
              <a:t>İ</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n</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mj-cs"/>
              </a:rPr>
              <a:t>İ</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n</a:t>
            </a:r>
            <a:r>
              <a:rPr kumimoji="0" lang="tr-TR" sz="3100" b="1" i="0" u="none" strike="noStrike" kern="1200" cap="all" spc="0" normalizeH="0" baseline="0" noProof="0" dirty="0" smtClean="0">
                <a:ln>
                  <a:noFill/>
                </a:ln>
                <a:solidFill>
                  <a:srgbClr val="CC3300"/>
                </a:solidFill>
                <a:effectLst/>
                <a:uLnTx/>
                <a:uFillTx/>
                <a:latin typeface="Century Gothic" pitchFamily="34" charset="0"/>
                <a:ea typeface="+mj-ea"/>
                <a:cs typeface="Times New Roman" pitchFamily="18" charset="0"/>
              </a:rPr>
              <a:t> </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Görevler</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mj-cs"/>
              </a:rPr>
              <a:t>İ</a:t>
            </a:r>
            <a:r>
              <a:rPr kumimoji="0" lang="tr-TR" sz="3100" b="1" i="0" u="none" strike="noStrike" kern="1200" cap="all" spc="0" normalizeH="0" baseline="0" noProof="0" dirty="0" smtClean="0">
                <a:ln>
                  <a:noFill/>
                </a:ln>
                <a:solidFill>
                  <a:srgbClr val="CC3300"/>
                </a:solidFill>
                <a:effectLst/>
                <a:uLnTx/>
                <a:uFillTx/>
                <a:latin typeface="Century Gothic" pitchFamily="34" charset="0"/>
                <a:ea typeface="+mj-ea"/>
                <a:cs typeface="Times New Roman" pitchFamily="18" charset="0"/>
              </a:rPr>
              <a:t> </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Nelerd</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mj-cs"/>
              </a:rPr>
              <a:t>İ</a:t>
            </a:r>
            <a:r>
              <a:rPr kumimoji="0" lang="tr-TR" sz="3100" b="1" i="0" u="none" strike="noStrike" kern="1200" cap="all" spc="0" normalizeH="0" baseline="0" noProof="0" dirty="0" err="1" smtClean="0">
                <a:ln>
                  <a:noFill/>
                </a:ln>
                <a:solidFill>
                  <a:srgbClr val="CC3300"/>
                </a:solidFill>
                <a:effectLst/>
                <a:uLnTx/>
                <a:uFillTx/>
                <a:latin typeface="Century Gothic" pitchFamily="34" charset="0"/>
                <a:ea typeface="+mj-ea"/>
                <a:cs typeface="Times New Roman" pitchFamily="18" charset="0"/>
              </a:rPr>
              <a:t>r</a:t>
            </a:r>
            <a:r>
              <a:rPr kumimoji="0" lang="tr-TR" sz="3100" b="1" i="0" u="none" strike="noStrike" kern="1200" cap="all" spc="0" normalizeH="0" baseline="0" noProof="0" dirty="0" smtClean="0">
                <a:ln>
                  <a:noFill/>
                </a:ln>
                <a:solidFill>
                  <a:srgbClr val="CC3300"/>
                </a:solidFill>
                <a:effectLst/>
                <a:uLnTx/>
                <a:uFillTx/>
                <a:latin typeface="Century Gothic" pitchFamily="34" charset="0"/>
                <a:ea typeface="+mj-ea"/>
                <a:cs typeface="Times New Roman" pitchFamily="18"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tr-TR" smtClean="0">
                <a:solidFill>
                  <a:srgbClr val="CC3300"/>
                </a:solidFill>
                <a:latin typeface="Century Gothic" pitchFamily="34" charset="0"/>
              </a:rPr>
              <a:t>...</a:t>
            </a:r>
          </a:p>
        </p:txBody>
      </p:sp>
      <p:sp>
        <p:nvSpPr>
          <p:cNvPr id="20483" name="Rectangle 3"/>
          <p:cNvSpPr>
            <a:spLocks noGrp="1" noChangeArrowheads="1"/>
          </p:cNvSpPr>
          <p:nvPr>
            <p:ph idx="1"/>
          </p:nvPr>
        </p:nvSpPr>
        <p:spPr>
          <a:xfrm>
            <a:off x="611188" y="1196975"/>
            <a:ext cx="7416800" cy="3197225"/>
          </a:xfrm>
        </p:spPr>
        <p:txBody>
          <a:bodyPr/>
          <a:lstStyle/>
          <a:p>
            <a:pPr marL="685800" indent="-685800">
              <a:buClr>
                <a:srgbClr val="CC3300"/>
              </a:buClr>
              <a:buFont typeface="Webdings" pitchFamily="18" charset="2"/>
              <a:buChar char=""/>
            </a:pPr>
            <a:r>
              <a:rPr lang="tr-TR" sz="2800" smtClean="0">
                <a:latin typeface="Century Gothic" pitchFamily="34" charset="0"/>
                <a:cs typeface="Times New Roman" pitchFamily="18" charset="0"/>
              </a:rPr>
              <a:t>Bireyselle</a:t>
            </a:r>
            <a:r>
              <a:rPr lang="tr-TR" sz="2800" smtClean="0">
                <a:latin typeface="Century Gothic" pitchFamily="34" charset="0"/>
              </a:rPr>
              <a:t>ş</a:t>
            </a:r>
            <a:r>
              <a:rPr lang="tr-TR" sz="2800" smtClean="0">
                <a:latin typeface="Century Gothic" pitchFamily="34" charset="0"/>
                <a:cs typeface="Times New Roman" pitchFamily="18" charset="0"/>
              </a:rPr>
              <a:t>tirilmiş e</a:t>
            </a:r>
            <a:r>
              <a:rPr lang="tr-TR" sz="2800" smtClean="0">
                <a:latin typeface="Century Gothic" pitchFamily="34" charset="0"/>
              </a:rPr>
              <a:t>ğ</a:t>
            </a:r>
            <a:r>
              <a:rPr lang="tr-TR" sz="2800" smtClean="0">
                <a:latin typeface="Century Gothic" pitchFamily="34" charset="0"/>
                <a:cs typeface="Times New Roman" pitchFamily="18" charset="0"/>
              </a:rPr>
              <a:t>itim programı geliştirilmesi sürecinde yapılan çalışmaları, değerlendirmeleri izler, gereksinim duyulan araç-gerecin geliştirilmesi veya sağlanması için özel eğitim hizmetleri kurulu ile eşgüdümlü çalışır.</a:t>
            </a:r>
            <a:r>
              <a:rPr lang="tr-TR" sz="28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333375"/>
            <a:ext cx="8229600" cy="533400"/>
          </a:xfrm>
        </p:spPr>
        <p:txBody>
          <a:bodyPr>
            <a:normAutofit fontScale="90000"/>
          </a:bodyPr>
          <a:lstStyle/>
          <a:p>
            <a:pPr fontAlgn="auto">
              <a:spcAft>
                <a:spcPts val="0"/>
              </a:spcAft>
              <a:defRPr/>
            </a:pPr>
            <a:r>
              <a:rPr lang="tr-TR" b="1" dirty="0" smtClean="0">
                <a:solidFill>
                  <a:srgbClr val="CC3300"/>
                </a:solidFill>
                <a:latin typeface="Century Gothic" pitchFamily="34" charset="0"/>
                <a:cs typeface="Times New Roman" pitchFamily="18" charset="0"/>
              </a:rPr>
              <a:t>Gezerek Özel </a:t>
            </a:r>
            <a:r>
              <a:rPr lang="tr-TR" b="1" dirty="0" err="1" smtClean="0">
                <a:solidFill>
                  <a:srgbClr val="CC3300"/>
                </a:solidFill>
                <a:latin typeface="Century Gothic" pitchFamily="34" charset="0"/>
                <a:cs typeface="Times New Roman" pitchFamily="18" charset="0"/>
              </a:rPr>
              <a:t>E</a:t>
            </a:r>
            <a:r>
              <a:rPr lang="tr-TR" b="1" dirty="0" err="1" smtClean="0">
                <a:solidFill>
                  <a:srgbClr val="CC3300"/>
                </a:solidFill>
                <a:latin typeface="Century Gothic" pitchFamily="34" charset="0"/>
              </a:rPr>
              <a:t>ğ</a:t>
            </a:r>
            <a:r>
              <a:rPr lang="tr-TR" b="1" dirty="0" err="1" smtClean="0">
                <a:solidFill>
                  <a:srgbClr val="CC3300"/>
                </a:solidFill>
                <a:latin typeface="Century Gothic" pitchFamily="34" charset="0"/>
                <a:cs typeface="Times New Roman" pitchFamily="18" charset="0"/>
              </a:rPr>
              <a:t>İtİm</a:t>
            </a:r>
            <a:r>
              <a:rPr lang="tr-TR" b="1" dirty="0" smtClean="0">
                <a:solidFill>
                  <a:srgbClr val="CC3300"/>
                </a:solidFill>
                <a:latin typeface="Century Gothic" pitchFamily="34" charset="0"/>
                <a:cs typeface="Times New Roman" pitchFamily="18" charset="0"/>
              </a:rPr>
              <a:t> </a:t>
            </a:r>
            <a:r>
              <a:rPr lang="tr-TR" b="1" dirty="0" err="1" smtClean="0">
                <a:solidFill>
                  <a:srgbClr val="CC3300"/>
                </a:solidFill>
                <a:latin typeface="Century Gothic" pitchFamily="34" charset="0"/>
                <a:cs typeface="Times New Roman" pitchFamily="18" charset="0"/>
              </a:rPr>
              <a:t>Görevİ</a:t>
            </a:r>
            <a:r>
              <a:rPr lang="tr-TR" b="1" dirty="0" smtClean="0">
                <a:solidFill>
                  <a:srgbClr val="CC3300"/>
                </a:solidFill>
                <a:latin typeface="Century Gothic" pitchFamily="34" charset="0"/>
                <a:cs typeface="Times New Roman" pitchFamily="18" charset="0"/>
              </a:rPr>
              <a:t> </a:t>
            </a:r>
            <a:r>
              <a:rPr lang="tr-TR" b="1" dirty="0" err="1" smtClean="0">
                <a:solidFill>
                  <a:srgbClr val="CC3300"/>
                </a:solidFill>
                <a:latin typeface="Century Gothic" pitchFamily="34" charset="0"/>
                <a:cs typeface="Times New Roman" pitchFamily="18" charset="0"/>
              </a:rPr>
              <a:t>Verİlen</a:t>
            </a:r>
            <a:r>
              <a:rPr lang="tr-TR" b="1" dirty="0" smtClean="0">
                <a:solidFill>
                  <a:srgbClr val="CC3300"/>
                </a:solidFill>
                <a:latin typeface="Century Gothic" pitchFamily="34" charset="0"/>
                <a:cs typeface="Times New Roman" pitchFamily="18" charset="0"/>
              </a:rPr>
              <a:t> Ö</a:t>
            </a:r>
            <a:r>
              <a:rPr lang="tr-TR" b="1" dirty="0" smtClean="0">
                <a:solidFill>
                  <a:srgbClr val="CC3300"/>
                </a:solidFill>
                <a:latin typeface="Century Gothic" pitchFamily="34" charset="0"/>
              </a:rPr>
              <a:t>ğ</a:t>
            </a:r>
            <a:r>
              <a:rPr lang="tr-TR" b="1" dirty="0" smtClean="0">
                <a:solidFill>
                  <a:srgbClr val="CC3300"/>
                </a:solidFill>
                <a:latin typeface="Century Gothic" pitchFamily="34" charset="0"/>
                <a:cs typeface="Times New Roman" pitchFamily="18" charset="0"/>
              </a:rPr>
              <a:t>retmen:</a:t>
            </a:r>
            <a:r>
              <a:rPr lang="tr-TR" b="1" dirty="0" smtClean="0"/>
              <a:t> </a:t>
            </a:r>
          </a:p>
        </p:txBody>
      </p:sp>
      <p:sp>
        <p:nvSpPr>
          <p:cNvPr id="18435" name="Rectangle 3"/>
          <p:cNvSpPr>
            <a:spLocks noGrp="1" noChangeArrowheads="1"/>
          </p:cNvSpPr>
          <p:nvPr>
            <p:ph idx="1"/>
          </p:nvPr>
        </p:nvSpPr>
        <p:spPr/>
        <p:txBody>
          <a:bodyPr rtlCol="0">
            <a:normAutofit fontScale="92500" lnSpcReduction="20000"/>
          </a:bodyPr>
          <a:lstStyle/>
          <a:p>
            <a:pPr marL="685800" indent="-685800" fontAlgn="auto">
              <a:lnSpc>
                <a:spcPct val="90000"/>
              </a:lnSpc>
              <a:spcAft>
                <a:spcPts val="0"/>
              </a:spcAft>
              <a:buClr>
                <a:srgbClr val="CC3300"/>
              </a:buClr>
              <a:buFont typeface="Webdings" pitchFamily="18" charset="2"/>
              <a:buChar char=""/>
              <a:defRPr/>
            </a:pPr>
            <a:r>
              <a:rPr lang="tr-TR" sz="2800" dirty="0" smtClean="0">
                <a:latin typeface="Century Gothic" pitchFamily="34" charset="0"/>
                <a:cs typeface="Arial" charset="0"/>
              </a:rPr>
              <a:t>Kurumun olanaklarına ve bireyin gereksinimlerine göre hazırlanan bireysel</a:t>
            </a:r>
            <a:r>
              <a:rPr lang="tr-TR" sz="2800" dirty="0" smtClean="0">
                <a:latin typeface="Century Gothic" pitchFamily="34" charset="0"/>
                <a:cs typeface="Times New Roman" pitchFamily="18" charset="0"/>
              </a:rPr>
              <a:t> </a:t>
            </a:r>
            <a:r>
              <a:rPr lang="tr-TR" sz="2800" dirty="0" smtClean="0">
                <a:latin typeface="Century Gothic" pitchFamily="34" charset="0"/>
                <a:cs typeface="Arial" charset="0"/>
              </a:rPr>
              <a:t>e</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itim planlarını, kaynaştırma uygulamaları yapılan kurumlar ile özel e</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itim kurumlarında uygular</a:t>
            </a:r>
            <a:r>
              <a:rPr lang="tr-TR" sz="2800" dirty="0" smtClean="0">
                <a:latin typeface="Century Gothic" pitchFamily="34" charset="0"/>
                <a:cs typeface="Times New Roman" pitchFamily="18" charset="0"/>
              </a:rPr>
              <a:t>.</a:t>
            </a:r>
          </a:p>
          <a:p>
            <a:pPr marL="685800" indent="-685800" fontAlgn="auto">
              <a:lnSpc>
                <a:spcPct val="90000"/>
              </a:lnSpc>
              <a:spcAft>
                <a:spcPts val="0"/>
              </a:spcAft>
              <a:buClr>
                <a:srgbClr val="CC3300"/>
              </a:buClr>
              <a:buFont typeface="Webdings" pitchFamily="18" charset="2"/>
              <a:buNone/>
              <a:defRPr/>
            </a:pPr>
            <a:endParaRPr lang="tr-TR" sz="2800" dirty="0" smtClean="0">
              <a:latin typeface="Century Gothic" pitchFamily="34" charset="0"/>
            </a:endParaRPr>
          </a:p>
          <a:p>
            <a:pPr marL="685800" indent="-685800" fontAlgn="auto">
              <a:lnSpc>
                <a:spcPct val="90000"/>
              </a:lnSpc>
              <a:spcAft>
                <a:spcPts val="0"/>
              </a:spcAft>
              <a:buClr>
                <a:srgbClr val="CC3300"/>
              </a:buClr>
              <a:buFont typeface="Webdings" pitchFamily="18" charset="2"/>
              <a:buChar char=""/>
              <a:defRPr/>
            </a:pPr>
            <a:r>
              <a:rPr lang="tr-TR" sz="2800" dirty="0" smtClean="0">
                <a:latin typeface="Century Gothic" pitchFamily="34" charset="0"/>
                <a:cs typeface="Arial" charset="0"/>
              </a:rPr>
              <a:t>De</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erlendirme ölçeklerinin geliştirilmesinde görüşünü bildirir</a:t>
            </a:r>
            <a:r>
              <a:rPr lang="tr-TR" sz="2800" dirty="0" smtClean="0">
                <a:latin typeface="Century Gothic" pitchFamily="34" charset="0"/>
                <a:cs typeface="Times New Roman" pitchFamily="18" charset="0"/>
              </a:rPr>
              <a:t>.</a:t>
            </a:r>
          </a:p>
          <a:p>
            <a:pPr marL="685800" indent="-685800" fontAlgn="auto">
              <a:lnSpc>
                <a:spcPct val="90000"/>
              </a:lnSpc>
              <a:spcAft>
                <a:spcPts val="0"/>
              </a:spcAft>
              <a:buClr>
                <a:srgbClr val="CC3300"/>
              </a:buClr>
              <a:buFont typeface="Webdings" pitchFamily="18" charset="2"/>
              <a:buNone/>
              <a:defRPr/>
            </a:pPr>
            <a:endParaRPr lang="tr-TR" sz="2800" dirty="0" smtClean="0">
              <a:latin typeface="Century Gothic" pitchFamily="34" charset="0"/>
            </a:endParaRPr>
          </a:p>
          <a:p>
            <a:pPr marL="685800" indent="-685800" fontAlgn="auto">
              <a:lnSpc>
                <a:spcPct val="90000"/>
              </a:lnSpc>
              <a:spcAft>
                <a:spcPts val="0"/>
              </a:spcAft>
              <a:buClr>
                <a:srgbClr val="CC3300"/>
              </a:buClr>
              <a:buFont typeface="Webdings" pitchFamily="18" charset="2"/>
              <a:buChar char=""/>
              <a:defRPr/>
            </a:pPr>
            <a:r>
              <a:rPr lang="tr-TR" sz="2800" dirty="0" smtClean="0">
                <a:latin typeface="Century Gothic" pitchFamily="34" charset="0"/>
                <a:cs typeface="Times New Roman" pitchFamily="18" charset="0"/>
              </a:rPr>
              <a:t>Gerektiğinde bireye, aileye, öğretmene ve kuruma bilgi verir.</a:t>
            </a:r>
            <a:r>
              <a:rPr lang="tr-TR" sz="2800" dirty="0" smtClean="0">
                <a:latin typeface="Century Gothic"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tr-TR" b="1" dirty="0" smtClean="0">
                <a:solidFill>
                  <a:srgbClr val="CC3300"/>
                </a:solidFill>
                <a:latin typeface="Century Gothic" pitchFamily="34" charset="0"/>
                <a:cs typeface="Times New Roman" pitchFamily="18" charset="0"/>
              </a:rPr>
              <a:t>Ö</a:t>
            </a:r>
            <a:r>
              <a:rPr lang="tr-TR" b="1" dirty="0" smtClean="0">
                <a:solidFill>
                  <a:srgbClr val="CC3300"/>
                </a:solidFill>
                <a:latin typeface="Century Gothic" pitchFamily="34" charset="0"/>
              </a:rPr>
              <a:t>ğ</a:t>
            </a:r>
            <a:r>
              <a:rPr lang="tr-TR" b="1" dirty="0" smtClean="0">
                <a:solidFill>
                  <a:srgbClr val="CC3300"/>
                </a:solidFill>
                <a:latin typeface="Century Gothic" pitchFamily="34" charset="0"/>
                <a:cs typeface="Times New Roman" pitchFamily="18" charset="0"/>
              </a:rPr>
              <a:t>retmen:</a:t>
            </a:r>
            <a:r>
              <a:rPr lang="tr-TR" b="1" dirty="0" smtClean="0"/>
              <a:t> </a:t>
            </a:r>
          </a:p>
        </p:txBody>
      </p:sp>
      <p:sp>
        <p:nvSpPr>
          <p:cNvPr id="19459" name="Rectangle 3"/>
          <p:cNvSpPr>
            <a:spLocks noGrp="1" noChangeArrowheads="1"/>
          </p:cNvSpPr>
          <p:nvPr>
            <p:ph idx="1"/>
          </p:nvPr>
        </p:nvSpPr>
        <p:spPr/>
        <p:txBody>
          <a:bodyPr rtlCol="0">
            <a:normAutofit fontScale="92500" lnSpcReduction="20000"/>
          </a:bodyPr>
          <a:lstStyle/>
          <a:p>
            <a:pPr marL="685800" indent="-685800" fontAlgn="auto">
              <a:spcAft>
                <a:spcPts val="0"/>
              </a:spcAft>
              <a:buClr>
                <a:srgbClr val="CC3300"/>
              </a:buClr>
              <a:buFont typeface="Webdings" pitchFamily="18" charset="2"/>
              <a:buChar char=""/>
              <a:defRPr/>
            </a:pPr>
            <a:r>
              <a:rPr lang="tr-TR" sz="2800" smtClean="0">
                <a:latin typeface="Century Gothic" pitchFamily="34" charset="0"/>
                <a:cs typeface="Arial" charset="0"/>
              </a:rPr>
              <a:t>Bireysel</a:t>
            </a:r>
            <a:r>
              <a:rPr lang="tr-TR" sz="2800" smtClean="0">
                <a:latin typeface="Century Gothic" pitchFamily="34" charset="0"/>
                <a:cs typeface="Times New Roman" pitchFamily="18" charset="0"/>
              </a:rPr>
              <a:t>le</a:t>
            </a:r>
            <a:r>
              <a:rPr lang="tr-TR" sz="2800" smtClean="0">
                <a:latin typeface="Century Gothic" pitchFamily="34" charset="0"/>
              </a:rPr>
              <a:t>ş</a:t>
            </a:r>
            <a:r>
              <a:rPr lang="tr-TR" sz="2800" smtClean="0">
                <a:latin typeface="Century Gothic" pitchFamily="34" charset="0"/>
                <a:cs typeface="Times New Roman" pitchFamily="18" charset="0"/>
              </a:rPr>
              <a:t>tirilmi</a:t>
            </a:r>
            <a:r>
              <a:rPr lang="tr-TR" sz="2800" smtClean="0">
                <a:latin typeface="Century Gothic" pitchFamily="34" charset="0"/>
              </a:rPr>
              <a:t>ş</a:t>
            </a:r>
            <a:r>
              <a:rPr lang="tr-TR" sz="2800" smtClean="0">
                <a:latin typeface="Century Gothic" pitchFamily="34" charset="0"/>
                <a:cs typeface="Arial" charset="0"/>
              </a:rPr>
              <a:t> e</a:t>
            </a:r>
            <a:r>
              <a:rPr lang="tr-TR" sz="2800" smtClean="0">
                <a:latin typeface="Century Gothic" pitchFamily="34" charset="0"/>
              </a:rPr>
              <a:t>ğ</a:t>
            </a:r>
            <a:r>
              <a:rPr lang="tr-TR" sz="2800" smtClean="0">
                <a:latin typeface="Century Gothic" pitchFamily="34" charset="0"/>
                <a:cs typeface="Arial" charset="0"/>
              </a:rPr>
              <a:t>itim programlarının hazırlanmasında, uygulanmasında ve de</a:t>
            </a:r>
            <a:r>
              <a:rPr lang="tr-TR" sz="2800" smtClean="0">
                <a:latin typeface="Century Gothic" pitchFamily="34" charset="0"/>
              </a:rPr>
              <a:t>ğ</a:t>
            </a:r>
            <a:r>
              <a:rPr lang="tr-TR" sz="2800" smtClean="0">
                <a:latin typeface="Century Gothic" pitchFamily="34" charset="0"/>
                <a:cs typeface="Arial" charset="0"/>
              </a:rPr>
              <a:t>erlendirilmesinde etkin görev alır</a:t>
            </a:r>
            <a:r>
              <a:rPr lang="tr-TR" sz="2800" smtClean="0">
                <a:latin typeface="Century Gothic" pitchFamily="34" charset="0"/>
                <a:cs typeface="Times New Roman" pitchFamily="18" charset="0"/>
              </a:rPr>
              <a:t>.</a:t>
            </a:r>
          </a:p>
          <a:p>
            <a:pPr marL="685800" indent="-685800" fontAlgn="auto">
              <a:spcAft>
                <a:spcPts val="0"/>
              </a:spcAft>
              <a:buClr>
                <a:srgbClr val="CC3300"/>
              </a:buClr>
              <a:buFont typeface="Webdings" pitchFamily="18" charset="2"/>
              <a:buNone/>
              <a:defRPr/>
            </a:pPr>
            <a:endParaRPr lang="tr-TR" sz="2800" smtClean="0">
              <a:latin typeface="Century Gothic" pitchFamily="34" charset="0"/>
            </a:endParaRPr>
          </a:p>
          <a:p>
            <a:pPr marL="685800" indent="-685800" fontAlgn="auto">
              <a:spcAft>
                <a:spcPts val="0"/>
              </a:spcAft>
              <a:buClr>
                <a:srgbClr val="CC3300"/>
              </a:buClr>
              <a:buFont typeface="Webdings" pitchFamily="18" charset="2"/>
              <a:buChar char=""/>
              <a:defRPr/>
            </a:pPr>
            <a:r>
              <a:rPr lang="tr-TR" sz="2800" smtClean="0">
                <a:latin typeface="Century Gothic" pitchFamily="34" charset="0"/>
                <a:cs typeface="Arial" charset="0"/>
              </a:rPr>
              <a:t>Planlanan e</a:t>
            </a:r>
            <a:r>
              <a:rPr lang="tr-TR" sz="2800" smtClean="0">
                <a:latin typeface="Century Gothic" pitchFamily="34" charset="0"/>
              </a:rPr>
              <a:t>ğ</a:t>
            </a:r>
            <a:r>
              <a:rPr lang="tr-TR" sz="2800" smtClean="0">
                <a:latin typeface="Century Gothic" pitchFamily="34" charset="0"/>
                <a:cs typeface="Arial" charset="0"/>
              </a:rPr>
              <a:t>itim programlar</a:t>
            </a:r>
            <a:r>
              <a:rPr lang="tr-TR" sz="2800" smtClean="0">
                <a:latin typeface="Century Gothic" pitchFamily="34" charset="0"/>
              </a:rPr>
              <a:t>ı</a:t>
            </a:r>
            <a:r>
              <a:rPr lang="tr-TR" sz="2800" smtClean="0">
                <a:latin typeface="Century Gothic" pitchFamily="34" charset="0"/>
                <a:cs typeface="Arial" charset="0"/>
              </a:rPr>
              <a:t>n</a:t>
            </a:r>
            <a:r>
              <a:rPr lang="tr-TR" sz="2800" smtClean="0">
                <a:latin typeface="Century Gothic" pitchFamily="34" charset="0"/>
              </a:rPr>
              <a:t>ı</a:t>
            </a:r>
            <a:r>
              <a:rPr lang="tr-TR" sz="2800" smtClean="0">
                <a:latin typeface="Century Gothic" pitchFamily="34" charset="0"/>
                <a:cs typeface="Arial" charset="0"/>
              </a:rPr>
              <a:t> uygulamaya dönü</a:t>
            </a:r>
            <a:r>
              <a:rPr lang="tr-TR" sz="2800" smtClean="0">
                <a:latin typeface="Century Gothic" pitchFamily="34" charset="0"/>
                <a:cs typeface="Times New Roman" pitchFamily="18" charset="0"/>
              </a:rPr>
              <a:t>ş</a:t>
            </a:r>
            <a:r>
              <a:rPr lang="tr-TR" sz="2800" smtClean="0">
                <a:latin typeface="Century Gothic" pitchFamily="34" charset="0"/>
                <a:cs typeface="Arial" charset="0"/>
              </a:rPr>
              <a:t>türür</a:t>
            </a:r>
            <a:r>
              <a:rPr lang="tr-TR" sz="2800" smtClean="0">
                <a:latin typeface="Century Gothic" pitchFamily="34" charset="0"/>
                <a:cs typeface="Times New Roman" pitchFamily="18" charset="0"/>
              </a:rPr>
              <a:t>.</a:t>
            </a:r>
            <a:r>
              <a:rPr lang="tr-TR" sz="2800" smtClean="0"/>
              <a:t> </a:t>
            </a:r>
          </a:p>
          <a:p>
            <a:pPr marL="685800" indent="-685800" fontAlgn="auto">
              <a:spcAft>
                <a:spcPts val="0"/>
              </a:spcAft>
              <a:buClr>
                <a:srgbClr val="CC3300"/>
              </a:buClr>
              <a:buFont typeface="Webdings" pitchFamily="18" charset="2"/>
              <a:buNone/>
              <a:defRPr/>
            </a:pPr>
            <a:endParaRPr lang="tr-TR" sz="2800" smtClean="0"/>
          </a:p>
          <a:p>
            <a:pPr marL="685800" indent="-685800" fontAlgn="auto">
              <a:spcAft>
                <a:spcPts val="0"/>
              </a:spcAft>
              <a:buClr>
                <a:srgbClr val="CC3300"/>
              </a:buClr>
              <a:buFont typeface="Webdings" pitchFamily="18" charset="2"/>
              <a:buChar char=""/>
              <a:defRPr/>
            </a:pPr>
            <a:r>
              <a:rPr lang="tr-TR" sz="2800" smtClean="0">
                <a:latin typeface="Century Gothic" pitchFamily="34" charset="0"/>
                <a:cs typeface="Times New Roman" pitchFamily="18" charset="0"/>
              </a:rPr>
              <a:t>Bireyin geli</a:t>
            </a:r>
            <a:r>
              <a:rPr lang="tr-TR" sz="2800" smtClean="0">
                <a:latin typeface="Century Gothic" pitchFamily="34" charset="0"/>
              </a:rPr>
              <a:t>ş</a:t>
            </a:r>
            <a:r>
              <a:rPr lang="tr-TR" sz="2800" smtClean="0">
                <a:latin typeface="Century Gothic" pitchFamily="34" charset="0"/>
                <a:cs typeface="Times New Roman" pitchFamily="18" charset="0"/>
              </a:rPr>
              <a:t>imine göre yeni bireysel e</a:t>
            </a:r>
            <a:r>
              <a:rPr lang="tr-TR" sz="2800" smtClean="0">
                <a:latin typeface="Century Gothic" pitchFamily="34" charset="0"/>
              </a:rPr>
              <a:t>ğ</a:t>
            </a:r>
            <a:r>
              <a:rPr lang="tr-TR" sz="2800" smtClean="0">
                <a:latin typeface="Century Gothic" pitchFamily="34" charset="0"/>
                <a:cs typeface="Times New Roman" pitchFamily="18" charset="0"/>
              </a:rPr>
              <a:t>itim program</a:t>
            </a:r>
            <a:r>
              <a:rPr lang="tr-TR" sz="2800" smtClean="0">
                <a:latin typeface="Century Gothic" pitchFamily="34" charset="0"/>
              </a:rPr>
              <a:t>ı</a:t>
            </a:r>
            <a:r>
              <a:rPr lang="tr-TR" sz="2800" smtClean="0">
                <a:latin typeface="Century Gothic" pitchFamily="34" charset="0"/>
                <a:cs typeface="Times New Roman" pitchFamily="18" charset="0"/>
              </a:rPr>
              <a:t> önerileri haz</a:t>
            </a:r>
            <a:r>
              <a:rPr lang="tr-TR" sz="2800" smtClean="0">
                <a:latin typeface="Century Gothic" pitchFamily="34" charset="0"/>
              </a:rPr>
              <a:t>ı</a:t>
            </a:r>
            <a:r>
              <a:rPr lang="tr-TR" sz="2800" smtClean="0">
                <a:latin typeface="Century Gothic" pitchFamily="34" charset="0"/>
                <a:cs typeface="Times New Roman" pitchFamily="18" charset="0"/>
              </a:rPr>
              <a:t>rlar.</a:t>
            </a:r>
            <a:r>
              <a:rPr lang="tr-TR" sz="280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tr-TR" b="1" dirty="0" err="1" smtClean="0">
                <a:solidFill>
                  <a:srgbClr val="CC3300"/>
                </a:solidFill>
                <a:latin typeface="Century Gothic" pitchFamily="34" charset="0"/>
                <a:cs typeface="Times New Roman" pitchFamily="18" charset="0"/>
              </a:rPr>
              <a:t>Aİle</a:t>
            </a:r>
            <a:r>
              <a:rPr lang="tr-TR" b="1" dirty="0" smtClean="0">
                <a:solidFill>
                  <a:srgbClr val="CC3300"/>
                </a:solidFill>
                <a:latin typeface="Century Gothic" pitchFamily="34" charset="0"/>
                <a:cs typeface="Times New Roman" pitchFamily="18" charset="0"/>
              </a:rPr>
              <a:t>:</a:t>
            </a:r>
            <a:r>
              <a:rPr lang="tr-TR" b="1" dirty="0" smtClean="0"/>
              <a:t> </a:t>
            </a:r>
          </a:p>
        </p:txBody>
      </p:sp>
      <p:sp>
        <p:nvSpPr>
          <p:cNvPr id="20483" name="Rectangle 3"/>
          <p:cNvSpPr>
            <a:spLocks noGrp="1" noChangeArrowheads="1"/>
          </p:cNvSpPr>
          <p:nvPr>
            <p:ph idx="1"/>
          </p:nvPr>
        </p:nvSpPr>
        <p:spPr/>
        <p:txBody>
          <a:bodyPr rtlCol="0">
            <a:normAutofit fontScale="85000" lnSpcReduction="20000"/>
          </a:bodyPr>
          <a:lstStyle/>
          <a:p>
            <a:pPr marL="685800" indent="-685800" fontAlgn="auto">
              <a:spcAft>
                <a:spcPts val="0"/>
              </a:spcAft>
              <a:buClr>
                <a:srgbClr val="CC3300"/>
              </a:buClr>
              <a:buFont typeface="Webdings" pitchFamily="18" charset="2"/>
              <a:buChar char=""/>
              <a:defRPr/>
            </a:pPr>
            <a:r>
              <a:rPr lang="tr-TR" sz="2800" smtClean="0">
                <a:latin typeface="Century Gothic" pitchFamily="34" charset="0"/>
                <a:cs typeface="Arial" charset="0"/>
              </a:rPr>
              <a:t>Bireysel</a:t>
            </a:r>
            <a:r>
              <a:rPr lang="tr-TR" sz="2800" smtClean="0">
                <a:latin typeface="Century Gothic" pitchFamily="34" charset="0"/>
                <a:cs typeface="Times New Roman" pitchFamily="18" charset="0"/>
              </a:rPr>
              <a:t>leştirilmiş</a:t>
            </a:r>
            <a:r>
              <a:rPr lang="tr-TR" sz="2800" smtClean="0">
                <a:latin typeface="Century Gothic" pitchFamily="34" charset="0"/>
                <a:cs typeface="Arial" charset="0"/>
              </a:rPr>
              <a:t> e</a:t>
            </a:r>
            <a:r>
              <a:rPr lang="tr-TR" sz="2800" smtClean="0">
                <a:latin typeface="Century Gothic" pitchFamily="34" charset="0"/>
                <a:cs typeface="Times New Roman" pitchFamily="18" charset="0"/>
              </a:rPr>
              <a:t>ğ</a:t>
            </a:r>
            <a:r>
              <a:rPr lang="tr-TR" sz="2800" smtClean="0">
                <a:latin typeface="Century Gothic" pitchFamily="34" charset="0"/>
                <a:cs typeface="Arial" charset="0"/>
              </a:rPr>
              <a:t>itim program</a:t>
            </a:r>
            <a:r>
              <a:rPr lang="tr-TR" sz="2800" smtClean="0">
                <a:latin typeface="Century Gothic" pitchFamily="34" charset="0"/>
                <a:cs typeface="Times New Roman" pitchFamily="18" charset="0"/>
              </a:rPr>
              <a:t>ı</a:t>
            </a:r>
            <a:r>
              <a:rPr lang="tr-TR" sz="2800" smtClean="0">
                <a:latin typeface="Century Gothic" pitchFamily="34" charset="0"/>
                <a:cs typeface="Arial" charset="0"/>
              </a:rPr>
              <a:t>n</a:t>
            </a:r>
            <a:r>
              <a:rPr lang="tr-TR" sz="2800" smtClean="0">
                <a:latin typeface="Century Gothic" pitchFamily="34" charset="0"/>
                <a:cs typeface="Times New Roman" pitchFamily="18" charset="0"/>
              </a:rPr>
              <a:t>ı</a:t>
            </a:r>
            <a:r>
              <a:rPr lang="tr-TR" sz="2800" smtClean="0">
                <a:latin typeface="Century Gothic" pitchFamily="34" charset="0"/>
                <a:cs typeface="Arial" charset="0"/>
              </a:rPr>
              <a:t>n geli</a:t>
            </a:r>
            <a:r>
              <a:rPr lang="tr-TR" sz="2800" smtClean="0">
                <a:latin typeface="Century Gothic" pitchFamily="34" charset="0"/>
                <a:cs typeface="Times New Roman" pitchFamily="18" charset="0"/>
              </a:rPr>
              <a:t>ş</a:t>
            </a:r>
            <a:r>
              <a:rPr lang="tr-TR" sz="2800" smtClean="0">
                <a:latin typeface="Century Gothic" pitchFamily="34" charset="0"/>
                <a:cs typeface="Arial" charset="0"/>
              </a:rPr>
              <a:t>tirilmesi sürecinde gereksinimleri iletir</a:t>
            </a:r>
            <a:r>
              <a:rPr lang="tr-TR" sz="2800" smtClean="0">
                <a:latin typeface="Century Gothic" pitchFamily="34" charset="0"/>
                <a:cs typeface="Times New Roman" pitchFamily="18" charset="0"/>
              </a:rPr>
              <a:t>. </a:t>
            </a:r>
          </a:p>
          <a:p>
            <a:pPr marL="685800" indent="-685800" fontAlgn="auto">
              <a:spcAft>
                <a:spcPts val="0"/>
              </a:spcAft>
              <a:buClr>
                <a:srgbClr val="CC3300"/>
              </a:buClr>
              <a:buFont typeface="Webdings" pitchFamily="18" charset="2"/>
              <a:buNone/>
              <a:defRPr/>
            </a:pPr>
            <a:endParaRPr lang="tr-TR" sz="2800" smtClean="0">
              <a:latin typeface="Century Gothic" pitchFamily="34" charset="0"/>
            </a:endParaRPr>
          </a:p>
          <a:p>
            <a:pPr marL="685800" indent="-685800" fontAlgn="auto">
              <a:spcAft>
                <a:spcPts val="0"/>
              </a:spcAft>
              <a:buClr>
                <a:srgbClr val="CC3300"/>
              </a:buClr>
              <a:buFont typeface="Webdings" pitchFamily="18" charset="2"/>
              <a:buChar char=""/>
              <a:defRPr/>
            </a:pPr>
            <a:r>
              <a:rPr lang="tr-TR" sz="2800" smtClean="0">
                <a:latin typeface="Century Gothic" pitchFamily="34" charset="0"/>
                <a:cs typeface="Arial" charset="0"/>
              </a:rPr>
              <a:t>Çocu</a:t>
            </a:r>
            <a:r>
              <a:rPr lang="tr-TR" sz="2800" smtClean="0">
                <a:latin typeface="Century Gothic" pitchFamily="34" charset="0"/>
                <a:cs typeface="Times New Roman" pitchFamily="18" charset="0"/>
              </a:rPr>
              <a:t>ğ</a:t>
            </a:r>
            <a:r>
              <a:rPr lang="tr-TR" sz="2800" smtClean="0">
                <a:latin typeface="Century Gothic" pitchFamily="34" charset="0"/>
                <a:cs typeface="Arial" charset="0"/>
              </a:rPr>
              <a:t>u ile ilgili hedeflerini ve planlar</a:t>
            </a:r>
            <a:r>
              <a:rPr lang="tr-TR" sz="2800" smtClean="0">
                <a:latin typeface="Century Gothic" pitchFamily="34" charset="0"/>
                <a:cs typeface="Times New Roman" pitchFamily="18" charset="0"/>
              </a:rPr>
              <a:t>ı</a:t>
            </a:r>
            <a:r>
              <a:rPr lang="tr-TR" sz="2800" smtClean="0">
                <a:latin typeface="Century Gothic" pitchFamily="34" charset="0"/>
                <a:cs typeface="Arial" charset="0"/>
              </a:rPr>
              <a:t>n</a:t>
            </a:r>
            <a:r>
              <a:rPr lang="tr-TR" sz="2800" smtClean="0">
                <a:latin typeface="Century Gothic" pitchFamily="34" charset="0"/>
                <a:cs typeface="Times New Roman" pitchFamily="18" charset="0"/>
              </a:rPr>
              <a:t>ı</a:t>
            </a:r>
            <a:r>
              <a:rPr lang="tr-TR" sz="2800" smtClean="0">
                <a:latin typeface="Century Gothic" pitchFamily="34" charset="0"/>
                <a:cs typeface="Arial" charset="0"/>
              </a:rPr>
              <a:t> belirtir</a:t>
            </a:r>
            <a:r>
              <a:rPr lang="tr-TR" sz="2800" smtClean="0">
                <a:latin typeface="Century Gothic" pitchFamily="34" charset="0"/>
                <a:cs typeface="Times New Roman" pitchFamily="18" charset="0"/>
              </a:rPr>
              <a:t>. </a:t>
            </a:r>
          </a:p>
          <a:p>
            <a:pPr marL="685800" indent="-685800" fontAlgn="auto">
              <a:spcAft>
                <a:spcPts val="0"/>
              </a:spcAft>
              <a:buClr>
                <a:srgbClr val="CC3300"/>
              </a:buClr>
              <a:buFont typeface="Webdings" pitchFamily="18" charset="2"/>
              <a:buNone/>
              <a:defRPr/>
            </a:pPr>
            <a:endParaRPr lang="tr-TR" sz="2800" smtClean="0">
              <a:latin typeface="Century Gothic" pitchFamily="34" charset="0"/>
            </a:endParaRPr>
          </a:p>
          <a:p>
            <a:pPr marL="685800" indent="-685800" fontAlgn="auto">
              <a:spcAft>
                <a:spcPts val="0"/>
              </a:spcAft>
              <a:buClr>
                <a:srgbClr val="CC3300"/>
              </a:buClr>
              <a:buFont typeface="Webdings" pitchFamily="18" charset="2"/>
              <a:buChar char=""/>
              <a:defRPr/>
            </a:pPr>
            <a:r>
              <a:rPr lang="tr-TR" sz="2800" smtClean="0">
                <a:latin typeface="Century Gothic" pitchFamily="34" charset="0"/>
                <a:cs typeface="Times New Roman" pitchFamily="18" charset="0"/>
              </a:rPr>
              <a:t>Eğitim programının uygulanması  s</a:t>
            </a:r>
            <a:r>
              <a:rPr lang="tr-TR" sz="2800" smtClean="0">
                <a:latin typeface="Century Gothic" pitchFamily="34" charset="0"/>
              </a:rPr>
              <a:t>ı</a:t>
            </a:r>
            <a:r>
              <a:rPr lang="tr-TR" sz="2800" smtClean="0">
                <a:latin typeface="Century Gothic" pitchFamily="34" charset="0"/>
                <a:cs typeface="Times New Roman" pitchFamily="18" charset="0"/>
              </a:rPr>
              <a:t>ras</a:t>
            </a:r>
            <a:r>
              <a:rPr lang="tr-TR" sz="2800" smtClean="0">
                <a:latin typeface="Century Gothic" pitchFamily="34" charset="0"/>
              </a:rPr>
              <a:t>ı</a:t>
            </a:r>
            <a:r>
              <a:rPr lang="tr-TR" sz="2800" smtClean="0">
                <a:latin typeface="Century Gothic" pitchFamily="34" charset="0"/>
                <a:cs typeface="Times New Roman" pitchFamily="18" charset="0"/>
              </a:rPr>
              <a:t>nda çalışmalara etkin bir şekilde kat</a:t>
            </a:r>
            <a:r>
              <a:rPr lang="tr-TR" sz="2800" smtClean="0">
                <a:latin typeface="Century Gothic" pitchFamily="34" charset="0"/>
              </a:rPr>
              <a:t>ı</a:t>
            </a:r>
            <a:r>
              <a:rPr lang="tr-TR" sz="2800" smtClean="0">
                <a:latin typeface="Century Gothic" pitchFamily="34" charset="0"/>
                <a:cs typeface="Times New Roman" pitchFamily="18" charset="0"/>
              </a:rPr>
              <a:t>lır, gerektiğinde eğitim araç gereç desteği sağlar.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fontAlgn="auto">
              <a:spcAft>
                <a:spcPts val="0"/>
              </a:spcAft>
              <a:defRPr/>
            </a:pPr>
            <a:r>
              <a:rPr lang="tr-TR" b="1" dirty="0" smtClean="0">
                <a:solidFill>
                  <a:srgbClr val="CC3300"/>
                </a:solidFill>
                <a:latin typeface="Century Gothic" pitchFamily="34" charset="0"/>
                <a:cs typeface="Times New Roman" pitchFamily="18" charset="0"/>
              </a:rPr>
              <a:t>Özel </a:t>
            </a:r>
            <a:r>
              <a:rPr lang="tr-TR" b="1" dirty="0" err="1" smtClean="0">
                <a:solidFill>
                  <a:srgbClr val="CC3300"/>
                </a:solidFill>
                <a:latin typeface="Century Gothic" pitchFamily="34" charset="0"/>
                <a:cs typeface="Times New Roman" pitchFamily="18" charset="0"/>
              </a:rPr>
              <a:t>Eğİtİm</a:t>
            </a:r>
            <a:r>
              <a:rPr lang="tr-TR" b="1" dirty="0" smtClean="0">
                <a:solidFill>
                  <a:srgbClr val="CC3300"/>
                </a:solidFill>
                <a:latin typeface="Century Gothic" pitchFamily="34" charset="0"/>
                <a:cs typeface="Times New Roman" pitchFamily="18" charset="0"/>
              </a:rPr>
              <a:t> </a:t>
            </a:r>
            <a:r>
              <a:rPr lang="tr-TR" b="1" dirty="0" err="1" smtClean="0">
                <a:solidFill>
                  <a:srgbClr val="CC3300"/>
                </a:solidFill>
                <a:latin typeface="Century Gothic" pitchFamily="34" charset="0"/>
                <a:cs typeface="Times New Roman" pitchFamily="18" charset="0"/>
              </a:rPr>
              <a:t>Gerektİren</a:t>
            </a:r>
            <a:r>
              <a:rPr lang="tr-TR" b="1" dirty="0" smtClean="0">
                <a:solidFill>
                  <a:srgbClr val="CC3300"/>
                </a:solidFill>
                <a:latin typeface="Century Gothic" pitchFamily="34" charset="0"/>
                <a:cs typeface="Times New Roman" pitchFamily="18" charset="0"/>
              </a:rPr>
              <a:t> </a:t>
            </a:r>
            <a:r>
              <a:rPr lang="tr-TR" b="1" dirty="0" err="1" smtClean="0">
                <a:solidFill>
                  <a:srgbClr val="CC3300"/>
                </a:solidFill>
                <a:latin typeface="Century Gothic" pitchFamily="34" charset="0"/>
                <a:cs typeface="Times New Roman" pitchFamily="18" charset="0"/>
              </a:rPr>
              <a:t>Bİrey</a:t>
            </a:r>
            <a:r>
              <a:rPr lang="tr-TR" b="1" dirty="0" smtClean="0">
                <a:solidFill>
                  <a:srgbClr val="CC3300"/>
                </a:solidFill>
                <a:latin typeface="Century Gothic" pitchFamily="34" charset="0"/>
                <a:cs typeface="Times New Roman" pitchFamily="18" charset="0"/>
              </a:rPr>
              <a:t>:</a:t>
            </a:r>
            <a:r>
              <a:rPr lang="tr-TR" b="1" dirty="0" smtClean="0"/>
              <a:t> </a:t>
            </a:r>
          </a:p>
        </p:txBody>
      </p:sp>
      <p:sp>
        <p:nvSpPr>
          <p:cNvPr id="21507" name="Rectangle 3"/>
          <p:cNvSpPr>
            <a:spLocks noGrp="1" noChangeArrowheads="1"/>
          </p:cNvSpPr>
          <p:nvPr>
            <p:ph idx="1"/>
          </p:nvPr>
        </p:nvSpPr>
        <p:spPr>
          <a:xfrm>
            <a:off x="539750" y="1341438"/>
            <a:ext cx="8001000" cy="3692525"/>
          </a:xfrm>
        </p:spPr>
        <p:txBody>
          <a:bodyPr rtlCol="0">
            <a:normAutofit lnSpcReduction="10000"/>
          </a:bodyPr>
          <a:lstStyle/>
          <a:p>
            <a:pPr marL="685800" indent="-685800" fontAlgn="auto">
              <a:spcAft>
                <a:spcPts val="0"/>
              </a:spcAft>
              <a:buClr>
                <a:srgbClr val="CC3300"/>
              </a:buClr>
              <a:buFont typeface="Webdings" pitchFamily="18" charset="2"/>
              <a:buChar char=""/>
              <a:defRPr/>
            </a:pPr>
            <a:r>
              <a:rPr lang="tr-TR" sz="2800" dirty="0" smtClean="0">
                <a:latin typeface="Century Gothic" pitchFamily="34" charset="0"/>
                <a:cs typeface="Arial" charset="0"/>
              </a:rPr>
              <a:t>Bireysel</a:t>
            </a:r>
            <a:r>
              <a:rPr lang="tr-TR" sz="2800" dirty="0" smtClean="0">
                <a:latin typeface="Century Gothic" pitchFamily="34" charset="0"/>
                <a:cs typeface="Times New Roman" pitchFamily="18" charset="0"/>
              </a:rPr>
              <a:t>leştirilmiş</a:t>
            </a:r>
            <a:r>
              <a:rPr lang="tr-TR" sz="2800" dirty="0" smtClean="0">
                <a:latin typeface="Century Gothic" pitchFamily="34" charset="0"/>
                <a:cs typeface="Arial" charset="0"/>
              </a:rPr>
              <a:t> e</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itim programlar</a:t>
            </a:r>
            <a:r>
              <a:rPr lang="tr-TR" sz="2800" dirty="0" smtClean="0">
                <a:latin typeface="Century Gothic" pitchFamily="34" charset="0"/>
                <a:cs typeface="Times New Roman" pitchFamily="18" charset="0"/>
              </a:rPr>
              <a:t>ı</a:t>
            </a:r>
            <a:r>
              <a:rPr lang="tr-TR" sz="2800" dirty="0" smtClean="0">
                <a:latin typeface="Century Gothic" pitchFamily="34" charset="0"/>
                <a:cs typeface="Arial" charset="0"/>
              </a:rPr>
              <a:t>n</a:t>
            </a:r>
            <a:r>
              <a:rPr lang="tr-TR" sz="2800" dirty="0" smtClean="0">
                <a:latin typeface="Century Gothic" pitchFamily="34" charset="0"/>
                <a:cs typeface="Times New Roman" pitchFamily="18" charset="0"/>
              </a:rPr>
              <a:t>ı</a:t>
            </a:r>
            <a:r>
              <a:rPr lang="tr-TR" sz="2800" dirty="0" smtClean="0">
                <a:latin typeface="Century Gothic" pitchFamily="34" charset="0"/>
                <a:cs typeface="Arial" charset="0"/>
              </a:rPr>
              <a:t>n haz</a:t>
            </a:r>
            <a:r>
              <a:rPr lang="tr-TR" sz="2800" dirty="0" smtClean="0">
                <a:latin typeface="Century Gothic" pitchFamily="34" charset="0"/>
                <a:cs typeface="Times New Roman" pitchFamily="18" charset="0"/>
              </a:rPr>
              <a:t>ı</a:t>
            </a:r>
            <a:r>
              <a:rPr lang="tr-TR" sz="2800" dirty="0" smtClean="0">
                <a:latin typeface="Century Gothic" pitchFamily="34" charset="0"/>
                <a:cs typeface="Arial" charset="0"/>
              </a:rPr>
              <a:t>rlan</a:t>
            </a:r>
            <a:r>
              <a:rPr lang="tr-TR" sz="2800" dirty="0" smtClean="0">
                <a:latin typeface="Century Gothic" pitchFamily="34" charset="0"/>
                <a:cs typeface="Times New Roman" pitchFamily="18" charset="0"/>
              </a:rPr>
              <a:t>ışı</a:t>
            </a:r>
            <a:r>
              <a:rPr lang="tr-TR" sz="2800" dirty="0" smtClean="0">
                <a:latin typeface="Century Gothic" pitchFamily="34" charset="0"/>
                <a:cs typeface="Arial" charset="0"/>
              </a:rPr>
              <a:t> s</a:t>
            </a:r>
            <a:r>
              <a:rPr lang="tr-TR" sz="2800" dirty="0" smtClean="0">
                <a:latin typeface="Century Gothic" pitchFamily="34" charset="0"/>
                <a:cs typeface="Times New Roman" pitchFamily="18" charset="0"/>
              </a:rPr>
              <a:t>ı</a:t>
            </a:r>
            <a:r>
              <a:rPr lang="tr-TR" sz="2800" dirty="0" smtClean="0">
                <a:latin typeface="Century Gothic" pitchFamily="34" charset="0"/>
                <a:cs typeface="Arial" charset="0"/>
              </a:rPr>
              <a:t>rasında kendi gereksinim ve isteklerini belirtir</a:t>
            </a:r>
            <a:r>
              <a:rPr lang="tr-TR" sz="2800" dirty="0" smtClean="0">
                <a:latin typeface="Century Gothic" pitchFamily="34" charset="0"/>
                <a:cs typeface="Times New Roman" pitchFamily="18" charset="0"/>
              </a:rPr>
              <a:t>.</a:t>
            </a:r>
            <a:r>
              <a:rPr lang="tr-TR" sz="2800" dirty="0" smtClean="0"/>
              <a:t> </a:t>
            </a:r>
          </a:p>
          <a:p>
            <a:pPr marL="685800" indent="-685800" fontAlgn="auto">
              <a:spcAft>
                <a:spcPts val="0"/>
              </a:spcAft>
              <a:buClr>
                <a:srgbClr val="CC3300"/>
              </a:buClr>
              <a:buFont typeface="Webdings" pitchFamily="18" charset="2"/>
              <a:buNone/>
              <a:defRPr/>
            </a:pPr>
            <a:endParaRPr lang="tr-TR" sz="1400" dirty="0" smtClean="0"/>
          </a:p>
          <a:p>
            <a:pPr marL="685800" indent="-685800" fontAlgn="auto">
              <a:spcAft>
                <a:spcPts val="0"/>
              </a:spcAft>
              <a:buClr>
                <a:srgbClr val="CC3300"/>
              </a:buClr>
              <a:buFont typeface="Webdings" pitchFamily="18" charset="2"/>
              <a:buChar char=""/>
              <a:defRPr/>
            </a:pPr>
            <a:r>
              <a:rPr lang="tr-TR" sz="2800" dirty="0" smtClean="0">
                <a:latin typeface="Century Gothic" pitchFamily="34" charset="0"/>
                <a:cs typeface="Arial" charset="0"/>
              </a:rPr>
              <a:t>Çal</a:t>
            </a:r>
            <a:r>
              <a:rPr lang="tr-TR" sz="2800" dirty="0" smtClean="0">
                <a:latin typeface="Century Gothic" pitchFamily="34" charset="0"/>
                <a:cs typeface="Times New Roman" pitchFamily="18" charset="0"/>
              </a:rPr>
              <a:t>ış</a:t>
            </a:r>
            <a:r>
              <a:rPr lang="tr-TR" sz="2800" dirty="0" smtClean="0">
                <a:latin typeface="Century Gothic" pitchFamily="34" charset="0"/>
                <a:cs typeface="Arial" charset="0"/>
              </a:rPr>
              <a:t>malara etkin biçimde kat</a:t>
            </a:r>
            <a:r>
              <a:rPr lang="tr-TR" sz="2800" dirty="0" smtClean="0">
                <a:latin typeface="Century Gothic" pitchFamily="34" charset="0"/>
                <a:cs typeface="Times New Roman" pitchFamily="18" charset="0"/>
              </a:rPr>
              <a:t>ı</a:t>
            </a:r>
            <a:r>
              <a:rPr lang="tr-TR" sz="2800" dirty="0" smtClean="0">
                <a:latin typeface="Century Gothic" pitchFamily="34" charset="0"/>
                <a:cs typeface="Arial" charset="0"/>
              </a:rPr>
              <a:t>l</a:t>
            </a:r>
            <a:r>
              <a:rPr lang="tr-TR" sz="2800" dirty="0" smtClean="0">
                <a:latin typeface="Century Gothic" pitchFamily="34" charset="0"/>
                <a:cs typeface="Times New Roman" pitchFamily="18" charset="0"/>
              </a:rPr>
              <a:t>ı</a:t>
            </a:r>
            <a:r>
              <a:rPr lang="tr-TR" sz="2800" dirty="0" smtClean="0">
                <a:latin typeface="Century Gothic" pitchFamily="34" charset="0"/>
                <a:cs typeface="Arial" charset="0"/>
              </a:rPr>
              <a:t>r</a:t>
            </a:r>
            <a:r>
              <a:rPr lang="tr-TR" sz="2800" dirty="0" smtClean="0">
                <a:latin typeface="Century Gothic" pitchFamily="34" charset="0"/>
                <a:cs typeface="Times New Roman" pitchFamily="18" charset="0"/>
              </a:rPr>
              <a:t>.</a:t>
            </a:r>
          </a:p>
          <a:p>
            <a:pPr marL="685800" indent="-685800" fontAlgn="auto">
              <a:spcAft>
                <a:spcPts val="0"/>
              </a:spcAft>
              <a:buClr>
                <a:srgbClr val="CC3300"/>
              </a:buClr>
              <a:buFont typeface="Webdings" pitchFamily="18" charset="2"/>
              <a:buNone/>
              <a:defRPr/>
            </a:pPr>
            <a:endParaRPr lang="tr-TR" sz="1400" dirty="0" smtClean="0"/>
          </a:p>
          <a:p>
            <a:pPr marL="685800" indent="-685800" fontAlgn="auto">
              <a:spcAft>
                <a:spcPts val="0"/>
              </a:spcAft>
              <a:buClr>
                <a:srgbClr val="CC3300"/>
              </a:buClr>
              <a:buFont typeface="Webdings" pitchFamily="18" charset="2"/>
              <a:buChar char=""/>
              <a:defRPr/>
            </a:pPr>
            <a:r>
              <a:rPr lang="tr-TR" sz="2800" dirty="0" smtClean="0">
                <a:latin typeface="Century Gothic" pitchFamily="34" charset="0"/>
                <a:cs typeface="Arial" charset="0"/>
              </a:rPr>
              <a:t>De</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erlendirme sonras</a:t>
            </a:r>
            <a:r>
              <a:rPr lang="tr-TR" sz="2800" dirty="0" smtClean="0">
                <a:latin typeface="Century Gothic" pitchFamily="34" charset="0"/>
                <a:cs typeface="Times New Roman" pitchFamily="18" charset="0"/>
              </a:rPr>
              <a:t>ı</a:t>
            </a:r>
            <a:r>
              <a:rPr lang="tr-TR" sz="2800" dirty="0" smtClean="0">
                <a:latin typeface="Century Gothic" pitchFamily="34" charset="0"/>
                <a:cs typeface="Arial" charset="0"/>
              </a:rPr>
              <a:t>nda ç</a:t>
            </a:r>
            <a:r>
              <a:rPr lang="tr-TR" sz="2800" dirty="0" smtClean="0">
                <a:latin typeface="Century Gothic" pitchFamily="34" charset="0"/>
                <a:cs typeface="Times New Roman" pitchFamily="18" charset="0"/>
              </a:rPr>
              <a:t>ı</a:t>
            </a:r>
            <a:r>
              <a:rPr lang="tr-TR" sz="2800" dirty="0" smtClean="0">
                <a:latin typeface="Century Gothic" pitchFamily="34" charset="0"/>
                <a:cs typeface="Arial" charset="0"/>
              </a:rPr>
              <a:t>kan e</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itim önlemi ve yöneltme karar</a:t>
            </a:r>
            <a:r>
              <a:rPr lang="tr-TR" sz="2800" dirty="0" smtClean="0">
                <a:latin typeface="Century Gothic" pitchFamily="34" charset="0"/>
                <a:cs typeface="Times New Roman" pitchFamily="18" charset="0"/>
              </a:rPr>
              <a:t>ı</a:t>
            </a:r>
            <a:r>
              <a:rPr lang="tr-TR" sz="2800" dirty="0" smtClean="0">
                <a:latin typeface="Century Gothic" pitchFamily="34" charset="0"/>
                <a:cs typeface="Arial" charset="0"/>
              </a:rPr>
              <a:t>nda iste</a:t>
            </a:r>
            <a:r>
              <a:rPr lang="tr-TR" sz="2800" dirty="0" smtClean="0">
                <a:latin typeface="Century Gothic" pitchFamily="34" charset="0"/>
                <a:cs typeface="Times New Roman" pitchFamily="18" charset="0"/>
              </a:rPr>
              <a:t>ğ</a:t>
            </a:r>
            <a:r>
              <a:rPr lang="tr-TR" sz="2800" dirty="0" smtClean="0">
                <a:latin typeface="Century Gothic" pitchFamily="34" charset="0"/>
                <a:cs typeface="Arial" charset="0"/>
              </a:rPr>
              <a:t>ini belirtir.</a:t>
            </a:r>
            <a:r>
              <a:rPr lang="tr-TR" sz="28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22325" y="365125"/>
            <a:ext cx="7521575" cy="760413"/>
          </a:xfrm>
        </p:spPr>
        <p:txBody>
          <a:bodyPr/>
          <a:lstStyle/>
          <a:p>
            <a:pPr fontAlgn="auto">
              <a:spcAft>
                <a:spcPts val="0"/>
              </a:spcAft>
              <a:defRPr/>
            </a:pPr>
            <a:r>
              <a:rPr lang="tr-TR" b="1" dirty="0" smtClean="0">
                <a:solidFill>
                  <a:srgbClr val="CC3300"/>
                </a:solidFill>
                <a:latin typeface="Century Gothic" pitchFamily="34" charset="0"/>
                <a:cs typeface="Times New Roman" pitchFamily="18" charset="0"/>
              </a:rPr>
              <a:t>Rehber Öğretmen </a:t>
            </a:r>
            <a:r>
              <a:rPr lang="tr-TR" b="1" dirty="0" err="1" smtClean="0">
                <a:solidFill>
                  <a:srgbClr val="CC3300"/>
                </a:solidFill>
                <a:latin typeface="Century Gothic" pitchFamily="34" charset="0"/>
                <a:cs typeface="Times New Roman" pitchFamily="18" charset="0"/>
              </a:rPr>
              <a:t>Psİkolojİk</a:t>
            </a:r>
            <a:r>
              <a:rPr lang="tr-TR" b="1" dirty="0" smtClean="0">
                <a:solidFill>
                  <a:srgbClr val="CC3300"/>
                </a:solidFill>
                <a:latin typeface="Century Gothic" pitchFamily="34" charset="0"/>
                <a:cs typeface="Times New Roman" pitchFamily="18" charset="0"/>
              </a:rPr>
              <a:t> </a:t>
            </a:r>
            <a:r>
              <a:rPr lang="tr-TR" b="1" dirty="0" err="1" smtClean="0">
                <a:solidFill>
                  <a:srgbClr val="CC3300"/>
                </a:solidFill>
                <a:latin typeface="Century Gothic" pitchFamily="34" charset="0"/>
                <a:cs typeface="Times New Roman" pitchFamily="18" charset="0"/>
              </a:rPr>
              <a:t>DanIşman</a:t>
            </a:r>
            <a:r>
              <a:rPr lang="tr-TR" b="1" dirty="0" smtClean="0">
                <a:solidFill>
                  <a:srgbClr val="CC3300"/>
                </a:solidFill>
                <a:latin typeface="Century Gothic" pitchFamily="34" charset="0"/>
                <a:cs typeface="Times New Roman" pitchFamily="18" charset="0"/>
              </a:rPr>
              <a:t>:</a:t>
            </a:r>
          </a:p>
        </p:txBody>
      </p:sp>
      <p:sp>
        <p:nvSpPr>
          <p:cNvPr id="25603" name="Rectangle 3"/>
          <p:cNvSpPr>
            <a:spLocks noGrp="1" noChangeArrowheads="1"/>
          </p:cNvSpPr>
          <p:nvPr>
            <p:ph idx="1"/>
          </p:nvPr>
        </p:nvSpPr>
        <p:spPr>
          <a:xfrm>
            <a:off x="611188" y="1844675"/>
            <a:ext cx="7921625" cy="2252663"/>
          </a:xfrm>
        </p:spPr>
        <p:txBody>
          <a:bodyPr/>
          <a:lstStyle/>
          <a:p>
            <a:pPr marL="685800" indent="-685800">
              <a:buClr>
                <a:srgbClr val="CC3300"/>
              </a:buClr>
              <a:buFont typeface="Webdings" pitchFamily="18" charset="2"/>
              <a:buChar char=""/>
            </a:pPr>
            <a:r>
              <a:rPr lang="tr-TR" sz="2800" smtClean="0">
                <a:latin typeface="Century Gothic" pitchFamily="34" charset="0"/>
                <a:cs typeface="Arial" charset="0"/>
              </a:rPr>
              <a:t>Bireyin özel e</a:t>
            </a:r>
            <a:r>
              <a:rPr lang="tr-TR" sz="2800" smtClean="0">
                <a:latin typeface="Century Gothic" pitchFamily="34" charset="0"/>
                <a:cs typeface="Times New Roman" pitchFamily="18" charset="0"/>
              </a:rPr>
              <a:t>ğ</a:t>
            </a:r>
            <a:r>
              <a:rPr lang="tr-TR" sz="2800" smtClean="0">
                <a:latin typeface="Century Gothic" pitchFamily="34" charset="0"/>
                <a:cs typeface="Arial" charset="0"/>
              </a:rPr>
              <a:t>itim gereksinimleri do</a:t>
            </a:r>
            <a:r>
              <a:rPr lang="tr-TR" sz="2800" smtClean="0">
                <a:latin typeface="Century Gothic" pitchFamily="34" charset="0"/>
                <a:cs typeface="Times New Roman" pitchFamily="18" charset="0"/>
              </a:rPr>
              <a:t>ğ</a:t>
            </a:r>
            <a:r>
              <a:rPr lang="tr-TR" sz="2800" smtClean="0">
                <a:latin typeface="Century Gothic" pitchFamily="34" charset="0"/>
                <a:cs typeface="Arial" charset="0"/>
              </a:rPr>
              <a:t>rultusunda görü</a:t>
            </a:r>
            <a:r>
              <a:rPr lang="tr-TR" sz="2800" smtClean="0">
                <a:latin typeface="Century Gothic" pitchFamily="34" charset="0"/>
                <a:cs typeface="Times New Roman" pitchFamily="18" charset="0"/>
              </a:rPr>
              <a:t>ş</a:t>
            </a:r>
            <a:r>
              <a:rPr lang="tr-TR" sz="2800" smtClean="0">
                <a:latin typeface="Century Gothic" pitchFamily="34" charset="0"/>
                <a:cs typeface="Arial" charset="0"/>
              </a:rPr>
              <a:t>ünü belirtir ve bireye rehberlik yapar</a:t>
            </a:r>
            <a:r>
              <a:rPr lang="tr-TR" sz="2800" smtClean="0">
                <a:latin typeface="Century Gothic" pitchFamily="34" charset="0"/>
                <a:cs typeface="Times New Roman" pitchFamily="18" charset="0"/>
              </a:rPr>
              <a:t>.</a:t>
            </a:r>
            <a:r>
              <a:rPr lang="tr-TR" sz="2800" smtClean="0"/>
              <a:t> </a:t>
            </a:r>
          </a:p>
          <a:p>
            <a:pPr marL="685800" indent="-685800">
              <a:buClr>
                <a:srgbClr val="CC3300"/>
              </a:buClr>
              <a:buFont typeface="Webdings" pitchFamily="18" charset="2"/>
              <a:buNone/>
            </a:pPr>
            <a:endParaRPr lang="tr-TR" sz="1400" smtClean="0"/>
          </a:p>
          <a:p>
            <a:pPr marL="685800" indent="-685800">
              <a:buClr>
                <a:srgbClr val="CC3300"/>
              </a:buClr>
              <a:buFont typeface="Webdings" pitchFamily="18" charset="2"/>
              <a:buChar char=""/>
            </a:pPr>
            <a:r>
              <a:rPr lang="tr-TR" sz="2800" smtClean="0">
                <a:latin typeface="Century Gothic" pitchFamily="34" charset="0"/>
                <a:cs typeface="Arial" charset="0"/>
              </a:rPr>
              <a:t>Bireyin geli</a:t>
            </a:r>
            <a:r>
              <a:rPr lang="tr-TR" sz="2800" smtClean="0">
                <a:latin typeface="Century Gothic" pitchFamily="34" charset="0"/>
                <a:cs typeface="Times New Roman" pitchFamily="18" charset="0"/>
              </a:rPr>
              <a:t>ş</a:t>
            </a:r>
            <a:r>
              <a:rPr lang="tr-TR" sz="2800" smtClean="0">
                <a:latin typeface="Century Gothic" pitchFamily="34" charset="0"/>
                <a:cs typeface="Arial" charset="0"/>
              </a:rPr>
              <a:t>imini izler.</a:t>
            </a:r>
            <a:r>
              <a:rPr lang="tr-TR" sz="280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1188" y="476250"/>
            <a:ext cx="7848600" cy="865188"/>
          </a:xfrm>
        </p:spPr>
        <p:txBody>
          <a:bodyPr/>
          <a:lstStyle/>
          <a:p>
            <a:pPr fontAlgn="auto">
              <a:lnSpc>
                <a:spcPct val="55000"/>
              </a:lnSpc>
              <a:spcAft>
                <a:spcPts val="0"/>
              </a:spcAft>
              <a:defRPr/>
            </a:pPr>
            <a:r>
              <a:rPr lang="tr-TR" sz="2600" b="1" dirty="0" err="1" smtClean="0">
                <a:solidFill>
                  <a:srgbClr val="CC3300"/>
                </a:solidFill>
                <a:latin typeface="Century Gothic" pitchFamily="34" charset="0"/>
                <a:cs typeface="Times New Roman" pitchFamily="18" charset="0"/>
              </a:rPr>
              <a:t>Eğİtsel</a:t>
            </a:r>
            <a:r>
              <a:rPr lang="tr-TR" sz="2600" b="1" dirty="0" smtClean="0">
                <a:solidFill>
                  <a:srgbClr val="CC3300"/>
                </a:solidFill>
                <a:latin typeface="Century Gothic" pitchFamily="34" charset="0"/>
                <a:cs typeface="Times New Roman" pitchFamily="18" charset="0"/>
              </a:rPr>
              <a:t> </a:t>
            </a:r>
            <a:r>
              <a:rPr lang="tr-TR" sz="2600" b="1" dirty="0" err="1" smtClean="0">
                <a:solidFill>
                  <a:srgbClr val="CC3300"/>
                </a:solidFill>
                <a:latin typeface="Century Gothic" pitchFamily="34" charset="0"/>
                <a:cs typeface="Times New Roman" pitchFamily="18" charset="0"/>
              </a:rPr>
              <a:t>TanIlama</a:t>
            </a:r>
            <a:r>
              <a:rPr lang="tr-TR" sz="2600" b="1" dirty="0" smtClean="0">
                <a:solidFill>
                  <a:srgbClr val="CC3300"/>
                </a:solidFill>
                <a:latin typeface="Century Gothic" pitchFamily="34" charset="0"/>
                <a:cs typeface="Times New Roman" pitchFamily="18" charset="0"/>
              </a:rPr>
              <a:t>, İzleme Ve</a:t>
            </a:r>
            <a:br>
              <a:rPr lang="tr-TR" sz="2600" b="1" dirty="0" smtClean="0">
                <a:solidFill>
                  <a:srgbClr val="CC3300"/>
                </a:solidFill>
                <a:latin typeface="Century Gothic" pitchFamily="34" charset="0"/>
                <a:cs typeface="Times New Roman" pitchFamily="18" charset="0"/>
              </a:rPr>
            </a:br>
            <a:r>
              <a:rPr lang="tr-TR" sz="2600" b="1" dirty="0" smtClean="0">
                <a:solidFill>
                  <a:srgbClr val="CC3300"/>
                </a:solidFill>
                <a:latin typeface="Century Gothic" pitchFamily="34" charset="0"/>
                <a:cs typeface="Times New Roman" pitchFamily="18" charset="0"/>
              </a:rPr>
              <a:t> </a:t>
            </a:r>
            <a:br>
              <a:rPr lang="tr-TR" sz="2600" b="1" dirty="0" smtClean="0">
                <a:solidFill>
                  <a:srgbClr val="CC3300"/>
                </a:solidFill>
                <a:latin typeface="Century Gothic" pitchFamily="34" charset="0"/>
                <a:cs typeface="Times New Roman" pitchFamily="18" charset="0"/>
              </a:rPr>
            </a:br>
            <a:r>
              <a:rPr lang="tr-TR" sz="2600" b="1" dirty="0" err="1" smtClean="0">
                <a:solidFill>
                  <a:srgbClr val="CC3300"/>
                </a:solidFill>
                <a:latin typeface="Century Gothic" pitchFamily="34" charset="0"/>
                <a:cs typeface="Times New Roman" pitchFamily="18" charset="0"/>
              </a:rPr>
              <a:t>Değerlendİrme</a:t>
            </a:r>
            <a:r>
              <a:rPr lang="tr-TR" sz="2600" b="1" dirty="0" smtClean="0">
                <a:solidFill>
                  <a:srgbClr val="CC3300"/>
                </a:solidFill>
                <a:latin typeface="Century Gothic" pitchFamily="34" charset="0"/>
                <a:cs typeface="Times New Roman" pitchFamily="18" charset="0"/>
              </a:rPr>
              <a:t> </a:t>
            </a:r>
            <a:r>
              <a:rPr lang="tr-TR" sz="2600" b="1" dirty="0" err="1" smtClean="0">
                <a:solidFill>
                  <a:srgbClr val="CC3300"/>
                </a:solidFill>
                <a:latin typeface="Century Gothic" pitchFamily="34" charset="0"/>
                <a:cs typeface="Times New Roman" pitchFamily="18" charset="0"/>
              </a:rPr>
              <a:t>Ekİbİ</a:t>
            </a:r>
            <a:r>
              <a:rPr lang="tr-TR" sz="2600" b="1" dirty="0" smtClean="0">
                <a:solidFill>
                  <a:srgbClr val="CC3300"/>
                </a:solidFill>
                <a:latin typeface="Century Gothic" pitchFamily="34" charset="0"/>
                <a:cs typeface="Times New Roman" pitchFamily="18" charset="0"/>
              </a:rPr>
              <a:t> </a:t>
            </a:r>
            <a:r>
              <a:rPr lang="tr-TR" sz="2600" b="1" dirty="0" err="1" smtClean="0">
                <a:solidFill>
                  <a:srgbClr val="CC3300"/>
                </a:solidFill>
                <a:latin typeface="Century Gothic" pitchFamily="34" charset="0"/>
                <a:cs typeface="Times New Roman" pitchFamily="18" charset="0"/>
              </a:rPr>
              <a:t>Temsİlcİsİ</a:t>
            </a:r>
            <a:r>
              <a:rPr lang="tr-TR" sz="2600" b="1" dirty="0" smtClean="0">
                <a:solidFill>
                  <a:srgbClr val="CC3300"/>
                </a:solidFill>
                <a:latin typeface="Century Gothic" pitchFamily="34" charset="0"/>
                <a:cs typeface="Times New Roman" pitchFamily="18" charset="0"/>
              </a:rPr>
              <a:t>:</a:t>
            </a:r>
            <a:r>
              <a:rPr lang="tr-TR" sz="2600" b="1" dirty="0" smtClean="0"/>
              <a:t> </a:t>
            </a:r>
          </a:p>
        </p:txBody>
      </p:sp>
      <p:sp>
        <p:nvSpPr>
          <p:cNvPr id="23555" name="Rectangle 3"/>
          <p:cNvSpPr>
            <a:spLocks noGrp="1" noChangeArrowheads="1"/>
          </p:cNvSpPr>
          <p:nvPr>
            <p:ph idx="1"/>
          </p:nvPr>
        </p:nvSpPr>
        <p:spPr>
          <a:xfrm>
            <a:off x="609600" y="1752600"/>
            <a:ext cx="8001000" cy="2971800"/>
          </a:xfrm>
        </p:spPr>
        <p:txBody>
          <a:bodyPr rtlCol="0">
            <a:normAutofit lnSpcReduction="10000"/>
          </a:bodyPr>
          <a:lstStyle/>
          <a:p>
            <a:pPr marL="685800" indent="-685800" fontAlgn="auto">
              <a:spcAft>
                <a:spcPts val="0"/>
              </a:spcAft>
              <a:buClr>
                <a:srgbClr val="CC3300"/>
              </a:buClr>
              <a:buFont typeface="Webdings" pitchFamily="18" charset="2"/>
              <a:buChar char=""/>
              <a:defRPr/>
            </a:pPr>
            <a:r>
              <a:rPr lang="tr-TR" sz="2800" smtClean="0">
                <a:latin typeface="Century Gothic" pitchFamily="34" charset="0"/>
                <a:cs typeface="Arial" charset="0"/>
              </a:rPr>
              <a:t>Birey için saptanan destek e</a:t>
            </a:r>
            <a:r>
              <a:rPr lang="tr-TR" sz="2800" smtClean="0">
                <a:latin typeface="Century Gothic" pitchFamily="34" charset="0"/>
                <a:cs typeface="Times New Roman" pitchFamily="18" charset="0"/>
              </a:rPr>
              <a:t>ğ</a:t>
            </a:r>
            <a:r>
              <a:rPr lang="tr-TR" sz="2800" smtClean="0">
                <a:latin typeface="Century Gothic" pitchFamily="34" charset="0"/>
                <a:cs typeface="Arial" charset="0"/>
              </a:rPr>
              <a:t>itim hizmetlerinin uygulanmas</a:t>
            </a:r>
            <a:r>
              <a:rPr lang="tr-TR" sz="2800" smtClean="0">
                <a:latin typeface="Century Gothic" pitchFamily="34" charset="0"/>
                <a:cs typeface="Times New Roman" pitchFamily="18" charset="0"/>
              </a:rPr>
              <a:t>ı</a:t>
            </a:r>
            <a:r>
              <a:rPr lang="tr-TR" sz="2800" smtClean="0">
                <a:latin typeface="Century Gothic" pitchFamily="34" charset="0"/>
                <a:cs typeface="Arial" charset="0"/>
              </a:rPr>
              <a:t>nda rehberlik eder</a:t>
            </a:r>
            <a:r>
              <a:rPr lang="tr-TR" sz="2800" smtClean="0">
                <a:latin typeface="Century Gothic" pitchFamily="34" charset="0"/>
                <a:cs typeface="Times New Roman" pitchFamily="18" charset="0"/>
              </a:rPr>
              <a:t>.</a:t>
            </a:r>
            <a:r>
              <a:rPr lang="tr-TR" sz="2800" smtClean="0"/>
              <a:t> </a:t>
            </a:r>
          </a:p>
          <a:p>
            <a:pPr marL="685800" indent="-685800" fontAlgn="auto">
              <a:spcAft>
                <a:spcPts val="0"/>
              </a:spcAft>
              <a:buClr>
                <a:srgbClr val="CC3300"/>
              </a:buClr>
              <a:buFont typeface="Webdings" pitchFamily="18" charset="2"/>
              <a:buNone/>
              <a:defRPr/>
            </a:pPr>
            <a:endParaRPr lang="tr-TR" sz="1400" smtClean="0"/>
          </a:p>
          <a:p>
            <a:pPr marL="685800" indent="-685800" fontAlgn="auto">
              <a:spcAft>
                <a:spcPts val="0"/>
              </a:spcAft>
              <a:buClr>
                <a:srgbClr val="CC3300"/>
              </a:buClr>
              <a:buFont typeface="Webdings" pitchFamily="18" charset="2"/>
              <a:buChar char=""/>
              <a:defRPr/>
            </a:pPr>
            <a:r>
              <a:rPr lang="tr-TR" sz="2800" smtClean="0">
                <a:latin typeface="Century Gothic" pitchFamily="34" charset="0"/>
                <a:cs typeface="Times New Roman" pitchFamily="18" charset="0"/>
              </a:rPr>
              <a:t>Bireyin gelişimini okul rehberlik ve psikolojik danışma hizmetleri servisi ile işbirliği içinde izler.</a:t>
            </a:r>
            <a:r>
              <a:rPr lang="tr-TR" sz="28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4213" y="476250"/>
            <a:ext cx="7848600" cy="863600"/>
          </a:xfrm>
        </p:spPr>
        <p:txBody>
          <a:bodyPr/>
          <a:lstStyle/>
          <a:p>
            <a:pPr fontAlgn="auto">
              <a:lnSpc>
                <a:spcPct val="55000"/>
              </a:lnSpc>
              <a:spcAft>
                <a:spcPts val="0"/>
              </a:spcAft>
              <a:defRPr/>
            </a:pPr>
            <a:r>
              <a:rPr lang="tr-TR" sz="2600" b="1" dirty="0" err="1" smtClean="0">
                <a:solidFill>
                  <a:srgbClr val="CC3300"/>
                </a:solidFill>
                <a:latin typeface="Century Gothic" pitchFamily="34" charset="0"/>
                <a:cs typeface="Times New Roman" pitchFamily="18" charset="0"/>
              </a:rPr>
              <a:t>Eğİtİm</a:t>
            </a:r>
            <a:r>
              <a:rPr lang="tr-TR" sz="2600" b="1" dirty="0" smtClean="0">
                <a:solidFill>
                  <a:srgbClr val="CC3300"/>
                </a:solidFill>
                <a:latin typeface="Century Gothic" pitchFamily="34" charset="0"/>
                <a:cs typeface="Times New Roman" pitchFamily="18" charset="0"/>
              </a:rPr>
              <a:t> </a:t>
            </a:r>
            <a:r>
              <a:rPr lang="tr-TR" sz="2600" b="1" dirty="0" err="1" smtClean="0">
                <a:solidFill>
                  <a:srgbClr val="CC3300"/>
                </a:solidFill>
                <a:latin typeface="Century Gothic" pitchFamily="34" charset="0"/>
                <a:cs typeface="Times New Roman" pitchFamily="18" charset="0"/>
              </a:rPr>
              <a:t>ProgramlarI</a:t>
            </a:r>
            <a:r>
              <a:rPr lang="tr-TR" sz="2600" b="1" dirty="0" smtClean="0">
                <a:solidFill>
                  <a:srgbClr val="CC3300"/>
                </a:solidFill>
                <a:latin typeface="Century Gothic" pitchFamily="34" charset="0"/>
                <a:cs typeface="Times New Roman" pitchFamily="18" charset="0"/>
              </a:rPr>
              <a:t> </a:t>
            </a:r>
            <a:r>
              <a:rPr lang="tr-TR" sz="2600" b="1" dirty="0" err="1" smtClean="0">
                <a:solidFill>
                  <a:srgbClr val="CC3300"/>
                </a:solidFill>
                <a:latin typeface="Century Gothic" pitchFamily="34" charset="0"/>
                <a:cs typeface="Times New Roman" pitchFamily="18" charset="0"/>
              </a:rPr>
              <a:t>HazIrlamakla</a:t>
            </a:r>
            <a:r>
              <a:rPr lang="tr-TR" sz="2600" b="1" dirty="0" smtClean="0">
                <a:solidFill>
                  <a:srgbClr val="CC3300"/>
                </a:solidFill>
                <a:latin typeface="Century Gothic" pitchFamily="34" charset="0"/>
                <a:cs typeface="Times New Roman" pitchFamily="18" charset="0"/>
              </a:rPr>
              <a:t/>
            </a:r>
            <a:br>
              <a:rPr lang="tr-TR" sz="2600" b="1" dirty="0" smtClean="0">
                <a:solidFill>
                  <a:srgbClr val="CC3300"/>
                </a:solidFill>
                <a:latin typeface="Century Gothic" pitchFamily="34" charset="0"/>
                <a:cs typeface="Times New Roman" pitchFamily="18" charset="0"/>
              </a:rPr>
            </a:br>
            <a:r>
              <a:rPr lang="tr-TR" sz="2600" b="1" dirty="0" smtClean="0">
                <a:solidFill>
                  <a:srgbClr val="CC3300"/>
                </a:solidFill>
                <a:latin typeface="Century Gothic" pitchFamily="34" charset="0"/>
                <a:cs typeface="Times New Roman" pitchFamily="18" charset="0"/>
              </a:rPr>
              <a:t> </a:t>
            </a:r>
            <a:br>
              <a:rPr lang="tr-TR" sz="2600" b="1" dirty="0" smtClean="0">
                <a:solidFill>
                  <a:srgbClr val="CC3300"/>
                </a:solidFill>
                <a:latin typeface="Century Gothic" pitchFamily="34" charset="0"/>
                <a:cs typeface="Times New Roman" pitchFamily="18" charset="0"/>
              </a:rPr>
            </a:br>
            <a:r>
              <a:rPr lang="tr-TR" sz="2600" b="1" dirty="0" err="1" smtClean="0">
                <a:solidFill>
                  <a:srgbClr val="CC3300"/>
                </a:solidFill>
                <a:latin typeface="Century Gothic" pitchFamily="34" charset="0"/>
                <a:cs typeface="Times New Roman" pitchFamily="18" charset="0"/>
              </a:rPr>
              <a:t>Görevlendİrİlen</a:t>
            </a:r>
            <a:r>
              <a:rPr lang="tr-TR" sz="2600" b="1" dirty="0" smtClean="0">
                <a:solidFill>
                  <a:srgbClr val="CC3300"/>
                </a:solidFill>
                <a:latin typeface="Century Gothic" pitchFamily="34" charset="0"/>
                <a:cs typeface="Times New Roman" pitchFamily="18" charset="0"/>
              </a:rPr>
              <a:t> Öğretmen:</a:t>
            </a:r>
            <a:r>
              <a:rPr lang="tr-TR" sz="2600" b="1" dirty="0" smtClean="0"/>
              <a:t> </a:t>
            </a:r>
          </a:p>
        </p:txBody>
      </p:sp>
      <p:sp>
        <p:nvSpPr>
          <p:cNvPr id="24579" name="Rectangle 3"/>
          <p:cNvSpPr>
            <a:spLocks noGrp="1" noChangeArrowheads="1"/>
          </p:cNvSpPr>
          <p:nvPr>
            <p:ph idx="1"/>
          </p:nvPr>
        </p:nvSpPr>
        <p:spPr>
          <a:xfrm>
            <a:off x="684213" y="1412875"/>
            <a:ext cx="7519987" cy="3579813"/>
          </a:xfrm>
        </p:spPr>
        <p:txBody>
          <a:bodyPr rtlCol="0">
            <a:normAutofit fontScale="85000" lnSpcReduction="20000"/>
          </a:bodyPr>
          <a:lstStyle/>
          <a:p>
            <a:pPr marL="685800" indent="-685800" fontAlgn="auto">
              <a:lnSpc>
                <a:spcPct val="90000"/>
              </a:lnSpc>
              <a:spcAft>
                <a:spcPts val="0"/>
              </a:spcAft>
              <a:buClr>
                <a:srgbClr val="CC3300"/>
              </a:buClr>
              <a:buFont typeface="Webdings" pitchFamily="18" charset="2"/>
              <a:buChar char=""/>
              <a:defRPr/>
            </a:pPr>
            <a:r>
              <a:rPr lang="tr-TR" sz="2400" dirty="0" smtClean="0">
                <a:latin typeface="Century Gothic" pitchFamily="34" charset="0"/>
                <a:cs typeface="Arial" charset="0"/>
              </a:rPr>
              <a:t>Bireysel</a:t>
            </a:r>
            <a:r>
              <a:rPr lang="tr-TR" sz="2400" dirty="0" smtClean="0">
                <a:latin typeface="Century Gothic" pitchFamily="34" charset="0"/>
                <a:cs typeface="Times New Roman" pitchFamily="18" charset="0"/>
              </a:rPr>
              <a:t>leştirilmiş</a:t>
            </a:r>
            <a:r>
              <a:rPr lang="tr-TR" sz="2400" dirty="0" smtClean="0">
                <a:latin typeface="Century Gothic" pitchFamily="34" charset="0"/>
                <a:cs typeface="Arial" charset="0"/>
              </a:rPr>
              <a:t> e</a:t>
            </a:r>
            <a:r>
              <a:rPr lang="tr-TR" sz="2400" dirty="0" smtClean="0">
                <a:latin typeface="Century Gothic" pitchFamily="34" charset="0"/>
                <a:cs typeface="Times New Roman" pitchFamily="18" charset="0"/>
              </a:rPr>
              <a:t>ğ</a:t>
            </a:r>
            <a:r>
              <a:rPr lang="tr-TR" sz="2400" dirty="0" smtClean="0">
                <a:latin typeface="Century Gothic" pitchFamily="34" charset="0"/>
                <a:cs typeface="Arial" charset="0"/>
              </a:rPr>
              <a:t>itim programlar</a:t>
            </a:r>
            <a:r>
              <a:rPr lang="tr-TR" sz="2400" dirty="0" smtClean="0">
                <a:latin typeface="Century Gothic" pitchFamily="34" charset="0"/>
                <a:cs typeface="Times New Roman" pitchFamily="18" charset="0"/>
              </a:rPr>
              <a:t>ı</a:t>
            </a:r>
            <a:r>
              <a:rPr lang="tr-TR" sz="2400" dirty="0" smtClean="0">
                <a:latin typeface="Century Gothic" pitchFamily="34" charset="0"/>
                <a:cs typeface="Arial" charset="0"/>
              </a:rPr>
              <a:t>n</a:t>
            </a:r>
            <a:r>
              <a:rPr lang="tr-TR" sz="2400" dirty="0" smtClean="0">
                <a:latin typeface="Century Gothic" pitchFamily="34" charset="0"/>
                <a:cs typeface="Times New Roman" pitchFamily="18" charset="0"/>
              </a:rPr>
              <a:t>ı</a:t>
            </a:r>
            <a:r>
              <a:rPr lang="tr-TR" sz="2400" dirty="0" smtClean="0">
                <a:latin typeface="Century Gothic" pitchFamily="34" charset="0"/>
                <a:cs typeface="Arial" charset="0"/>
              </a:rPr>
              <a:t>n haz</a:t>
            </a:r>
            <a:r>
              <a:rPr lang="tr-TR" sz="2400" dirty="0" smtClean="0">
                <a:latin typeface="Century Gothic" pitchFamily="34" charset="0"/>
                <a:cs typeface="Times New Roman" pitchFamily="18" charset="0"/>
              </a:rPr>
              <a:t>ı</a:t>
            </a:r>
            <a:r>
              <a:rPr lang="tr-TR" sz="2400" dirty="0" smtClean="0">
                <a:latin typeface="Century Gothic" pitchFamily="34" charset="0"/>
                <a:cs typeface="Arial" charset="0"/>
              </a:rPr>
              <a:t>rlanmas</a:t>
            </a:r>
            <a:r>
              <a:rPr lang="tr-TR" sz="2400" dirty="0" smtClean="0">
                <a:latin typeface="Century Gothic" pitchFamily="34" charset="0"/>
                <a:cs typeface="Times New Roman" pitchFamily="18" charset="0"/>
              </a:rPr>
              <a:t>ı</a:t>
            </a:r>
            <a:r>
              <a:rPr lang="tr-TR" sz="2400" dirty="0" smtClean="0">
                <a:latin typeface="Century Gothic" pitchFamily="34" charset="0"/>
                <a:cs typeface="Arial" charset="0"/>
              </a:rPr>
              <a:t>nda, uygulanmas</a:t>
            </a:r>
            <a:r>
              <a:rPr lang="tr-TR" sz="2400" dirty="0" smtClean="0">
                <a:latin typeface="Century Gothic" pitchFamily="34" charset="0"/>
                <a:cs typeface="Times New Roman" pitchFamily="18" charset="0"/>
              </a:rPr>
              <a:t>ı</a:t>
            </a:r>
            <a:r>
              <a:rPr lang="tr-TR" sz="2400" dirty="0" smtClean="0">
                <a:latin typeface="Century Gothic" pitchFamily="34" charset="0"/>
                <a:cs typeface="Arial" charset="0"/>
              </a:rPr>
              <a:t>nda ve de</a:t>
            </a:r>
            <a:r>
              <a:rPr lang="tr-TR" sz="2400" dirty="0" smtClean="0">
                <a:latin typeface="Century Gothic" pitchFamily="34" charset="0"/>
                <a:cs typeface="Times New Roman" pitchFamily="18" charset="0"/>
              </a:rPr>
              <a:t>ğ</a:t>
            </a:r>
            <a:r>
              <a:rPr lang="tr-TR" sz="2400" dirty="0" smtClean="0">
                <a:latin typeface="Century Gothic" pitchFamily="34" charset="0"/>
                <a:cs typeface="Arial" charset="0"/>
              </a:rPr>
              <a:t>erlendirilmesinde etkin görev alır</a:t>
            </a:r>
            <a:r>
              <a:rPr lang="tr-TR" sz="2400" dirty="0" smtClean="0">
                <a:latin typeface="Century Gothic" pitchFamily="34" charset="0"/>
                <a:cs typeface="Times New Roman" pitchFamily="18" charset="0"/>
              </a:rPr>
              <a:t>.</a:t>
            </a:r>
            <a:endParaRPr lang="tr-TR" sz="2400" dirty="0" smtClean="0">
              <a:latin typeface="Century Gothic" pitchFamily="34" charset="0"/>
            </a:endParaRPr>
          </a:p>
          <a:p>
            <a:pPr marL="685800" indent="-685800" fontAlgn="auto">
              <a:lnSpc>
                <a:spcPct val="90000"/>
              </a:lnSpc>
              <a:spcAft>
                <a:spcPts val="0"/>
              </a:spcAft>
              <a:buClr>
                <a:srgbClr val="CC3300"/>
              </a:buClr>
              <a:buFont typeface="Webdings" pitchFamily="18" charset="2"/>
              <a:buChar char=""/>
              <a:defRPr/>
            </a:pPr>
            <a:endParaRPr lang="tr-TR" sz="2400" dirty="0" smtClean="0">
              <a:latin typeface="Century Gothic" pitchFamily="34" charset="0"/>
            </a:endParaRPr>
          </a:p>
          <a:p>
            <a:pPr marL="685800" indent="-685800" fontAlgn="auto">
              <a:lnSpc>
                <a:spcPct val="90000"/>
              </a:lnSpc>
              <a:spcAft>
                <a:spcPts val="0"/>
              </a:spcAft>
              <a:buClr>
                <a:srgbClr val="CC3300"/>
              </a:buClr>
              <a:buFont typeface="Webdings" pitchFamily="18" charset="2"/>
              <a:buChar char=""/>
              <a:defRPr/>
            </a:pPr>
            <a:r>
              <a:rPr lang="tr-TR" sz="2400" dirty="0" smtClean="0">
                <a:latin typeface="Century Gothic" pitchFamily="34" charset="0"/>
                <a:cs typeface="Arial" charset="0"/>
              </a:rPr>
              <a:t>De</a:t>
            </a:r>
            <a:r>
              <a:rPr lang="tr-TR" sz="2400" dirty="0" smtClean="0">
                <a:latin typeface="Century Gothic" pitchFamily="34" charset="0"/>
                <a:cs typeface="Times New Roman" pitchFamily="18" charset="0"/>
              </a:rPr>
              <a:t>ğ</a:t>
            </a:r>
            <a:r>
              <a:rPr lang="tr-TR" sz="2400" dirty="0" smtClean="0">
                <a:latin typeface="Century Gothic" pitchFamily="34" charset="0"/>
                <a:cs typeface="Arial" charset="0"/>
              </a:rPr>
              <a:t>erlendirme ölçekleri geliştirir.</a:t>
            </a:r>
            <a:r>
              <a:rPr lang="tr-TR" sz="2400" dirty="0" smtClean="0">
                <a:latin typeface="Century Gothic" pitchFamily="34" charset="0"/>
                <a:cs typeface="Times New Roman" pitchFamily="18" charset="0"/>
              </a:rPr>
              <a:t> </a:t>
            </a:r>
            <a:r>
              <a:rPr lang="tr-TR" sz="2400" dirty="0" smtClean="0">
                <a:latin typeface="Century Gothic" pitchFamily="34" charset="0"/>
                <a:cs typeface="Arial" charset="0"/>
              </a:rPr>
              <a:t>Gereksinim duyulan araç-gerecin geli</a:t>
            </a:r>
            <a:r>
              <a:rPr lang="tr-TR" sz="2400" dirty="0" smtClean="0">
                <a:latin typeface="Century Gothic" pitchFamily="34" charset="0"/>
                <a:cs typeface="Times New Roman" pitchFamily="18" charset="0"/>
              </a:rPr>
              <a:t>ş</a:t>
            </a:r>
            <a:r>
              <a:rPr lang="tr-TR" sz="2400" dirty="0" smtClean="0">
                <a:latin typeface="Century Gothic" pitchFamily="34" charset="0"/>
                <a:cs typeface="Arial" charset="0"/>
              </a:rPr>
              <a:t>tirilmesi veya sa</a:t>
            </a:r>
            <a:r>
              <a:rPr lang="tr-TR" sz="2400" dirty="0" smtClean="0">
                <a:latin typeface="Century Gothic" pitchFamily="34" charset="0"/>
                <a:cs typeface="Times New Roman" pitchFamily="18" charset="0"/>
              </a:rPr>
              <a:t>ğ</a:t>
            </a:r>
            <a:r>
              <a:rPr lang="tr-TR" sz="2400" dirty="0" smtClean="0">
                <a:latin typeface="Century Gothic" pitchFamily="34" charset="0"/>
                <a:cs typeface="Arial" charset="0"/>
              </a:rPr>
              <a:t>lanmas</a:t>
            </a:r>
            <a:r>
              <a:rPr lang="tr-TR" sz="2400" dirty="0" smtClean="0">
                <a:latin typeface="Century Gothic" pitchFamily="34" charset="0"/>
                <a:cs typeface="Times New Roman" pitchFamily="18" charset="0"/>
              </a:rPr>
              <a:t>ı</a:t>
            </a:r>
            <a:r>
              <a:rPr lang="tr-TR" sz="2400" dirty="0" smtClean="0">
                <a:latin typeface="Century Gothic" pitchFamily="34" charset="0"/>
                <a:cs typeface="Arial" charset="0"/>
              </a:rPr>
              <a:t> için ba</a:t>
            </a:r>
            <a:r>
              <a:rPr lang="tr-TR" sz="2400" dirty="0" smtClean="0">
                <a:latin typeface="Century Gothic" pitchFamily="34" charset="0"/>
                <a:cs typeface="Times New Roman" pitchFamily="18" charset="0"/>
              </a:rPr>
              <a:t>ş</a:t>
            </a:r>
            <a:r>
              <a:rPr lang="tr-TR" sz="2400" dirty="0" smtClean="0">
                <a:latin typeface="Century Gothic" pitchFamily="34" charset="0"/>
                <a:cs typeface="Arial" charset="0"/>
              </a:rPr>
              <a:t>kan ile e</a:t>
            </a:r>
            <a:r>
              <a:rPr lang="tr-TR" sz="2400" dirty="0" smtClean="0">
                <a:latin typeface="Century Gothic" pitchFamily="34" charset="0"/>
                <a:cs typeface="Times New Roman" pitchFamily="18" charset="0"/>
              </a:rPr>
              <a:t>ş</a:t>
            </a:r>
            <a:r>
              <a:rPr lang="tr-TR" sz="2400" dirty="0" smtClean="0">
                <a:latin typeface="Century Gothic" pitchFamily="34" charset="0"/>
                <a:cs typeface="Arial" charset="0"/>
              </a:rPr>
              <a:t> güdümlü çal</a:t>
            </a:r>
            <a:r>
              <a:rPr lang="tr-TR" sz="2400" dirty="0" smtClean="0">
                <a:latin typeface="Century Gothic" pitchFamily="34" charset="0"/>
                <a:cs typeface="Times New Roman" pitchFamily="18" charset="0"/>
              </a:rPr>
              <a:t>ışı</a:t>
            </a:r>
            <a:r>
              <a:rPr lang="tr-TR" sz="2400" dirty="0" smtClean="0">
                <a:latin typeface="Century Gothic" pitchFamily="34" charset="0"/>
                <a:cs typeface="Arial" charset="0"/>
              </a:rPr>
              <a:t>r.</a:t>
            </a:r>
            <a:endParaRPr lang="tr-TR" sz="2400" dirty="0" smtClean="0">
              <a:latin typeface="Century Gothic" pitchFamily="34" charset="0"/>
            </a:endParaRPr>
          </a:p>
          <a:p>
            <a:pPr marL="685800" indent="-685800" fontAlgn="auto">
              <a:lnSpc>
                <a:spcPct val="90000"/>
              </a:lnSpc>
              <a:spcAft>
                <a:spcPts val="0"/>
              </a:spcAft>
              <a:buClr>
                <a:srgbClr val="CC3300"/>
              </a:buClr>
              <a:buFont typeface="Webdings" pitchFamily="18" charset="2"/>
              <a:buChar char=""/>
              <a:defRPr/>
            </a:pPr>
            <a:endParaRPr lang="tr-TR" sz="2400" dirty="0" smtClean="0">
              <a:latin typeface="Century Gothic" pitchFamily="34" charset="0"/>
            </a:endParaRPr>
          </a:p>
          <a:p>
            <a:pPr marL="685800" indent="-685800" fontAlgn="auto">
              <a:lnSpc>
                <a:spcPct val="90000"/>
              </a:lnSpc>
              <a:spcAft>
                <a:spcPts val="0"/>
              </a:spcAft>
              <a:buClr>
                <a:srgbClr val="CC3300"/>
              </a:buClr>
              <a:buFont typeface="Webdings" pitchFamily="18" charset="2"/>
              <a:buChar char=""/>
              <a:defRPr/>
            </a:pPr>
            <a:r>
              <a:rPr lang="tr-TR" sz="2400" dirty="0" smtClean="0">
                <a:latin typeface="Century Gothic" pitchFamily="34" charset="0"/>
                <a:cs typeface="Arial" charset="0"/>
              </a:rPr>
              <a:t>Bireyin gelişimine göre yeni bireysel</a:t>
            </a:r>
            <a:r>
              <a:rPr lang="tr-TR" sz="2400" dirty="0" smtClean="0">
                <a:latin typeface="Century Gothic" pitchFamily="34" charset="0"/>
                <a:cs typeface="Times New Roman" pitchFamily="18" charset="0"/>
              </a:rPr>
              <a:t>leştirilmiş</a:t>
            </a:r>
            <a:r>
              <a:rPr lang="tr-TR" sz="2400" dirty="0" smtClean="0">
                <a:latin typeface="Century Gothic" pitchFamily="34" charset="0"/>
                <a:cs typeface="Arial" charset="0"/>
              </a:rPr>
              <a:t> e</a:t>
            </a:r>
            <a:r>
              <a:rPr lang="tr-TR" sz="2400" dirty="0" smtClean="0">
                <a:latin typeface="Century Gothic" pitchFamily="34" charset="0"/>
                <a:cs typeface="Times New Roman" pitchFamily="18" charset="0"/>
              </a:rPr>
              <a:t>ğ</a:t>
            </a:r>
            <a:r>
              <a:rPr lang="tr-TR" sz="2400" dirty="0" smtClean="0">
                <a:latin typeface="Century Gothic" pitchFamily="34" charset="0"/>
                <a:cs typeface="Arial" charset="0"/>
              </a:rPr>
              <a:t>itim program</a:t>
            </a:r>
            <a:r>
              <a:rPr lang="tr-TR" sz="2400" dirty="0" smtClean="0">
                <a:latin typeface="Century Gothic" pitchFamily="34" charset="0"/>
                <a:cs typeface="Times New Roman" pitchFamily="18" charset="0"/>
              </a:rPr>
              <a:t>ı</a:t>
            </a:r>
            <a:r>
              <a:rPr lang="tr-TR" sz="2400" dirty="0" smtClean="0">
                <a:latin typeface="Century Gothic" pitchFamily="34" charset="0"/>
                <a:cs typeface="Arial" charset="0"/>
              </a:rPr>
              <a:t> önerileri haz</a:t>
            </a:r>
            <a:r>
              <a:rPr lang="tr-TR" sz="2400" dirty="0" smtClean="0">
                <a:latin typeface="Century Gothic" pitchFamily="34" charset="0"/>
                <a:cs typeface="Times New Roman" pitchFamily="18" charset="0"/>
              </a:rPr>
              <a:t>ı</a:t>
            </a:r>
            <a:r>
              <a:rPr lang="tr-TR" sz="2400" dirty="0" smtClean="0">
                <a:latin typeface="Century Gothic" pitchFamily="34" charset="0"/>
                <a:cs typeface="Arial" charset="0"/>
              </a:rPr>
              <a:t>rlar</a:t>
            </a:r>
            <a:r>
              <a:rPr lang="tr-TR" sz="2400" dirty="0" smtClean="0">
                <a:latin typeface="Century Gothic" pitchFamily="34" charset="0"/>
                <a:cs typeface="Times New Roman" pitchFamily="18" charset="0"/>
              </a:rPr>
              <a:t>.</a:t>
            </a:r>
            <a:endParaRPr lang="tr-TR" sz="2400" dirty="0" smtClean="0">
              <a:latin typeface="Century Gothic" pitchFamily="34" charset="0"/>
            </a:endParaRPr>
          </a:p>
          <a:p>
            <a:pPr marL="685800" indent="-685800" fontAlgn="auto">
              <a:lnSpc>
                <a:spcPct val="90000"/>
              </a:lnSpc>
              <a:spcAft>
                <a:spcPts val="0"/>
              </a:spcAft>
              <a:buClr>
                <a:srgbClr val="CC3300"/>
              </a:buClr>
              <a:buFont typeface="Webdings" pitchFamily="18" charset="2"/>
              <a:buChar char=""/>
              <a:defRPr/>
            </a:pPr>
            <a:endParaRPr lang="tr-TR" sz="2400" dirty="0" smtClean="0">
              <a:latin typeface="Century Gothic" pitchFamily="34" charset="0"/>
            </a:endParaRPr>
          </a:p>
          <a:p>
            <a:pPr marL="685800" indent="-685800" fontAlgn="auto">
              <a:lnSpc>
                <a:spcPct val="90000"/>
              </a:lnSpc>
              <a:spcAft>
                <a:spcPts val="0"/>
              </a:spcAft>
              <a:buClr>
                <a:srgbClr val="CC3300"/>
              </a:buClr>
              <a:buFont typeface="Webdings" pitchFamily="18" charset="2"/>
              <a:buChar char=""/>
              <a:defRPr/>
            </a:pPr>
            <a:r>
              <a:rPr lang="tr-TR" sz="2400" dirty="0" smtClean="0">
                <a:latin typeface="Century Gothic" pitchFamily="34" charset="0"/>
                <a:cs typeface="Arial" charset="0"/>
              </a:rPr>
              <a:t>Gerekti</a:t>
            </a:r>
            <a:r>
              <a:rPr lang="tr-TR" sz="2400" dirty="0" smtClean="0">
                <a:latin typeface="Century Gothic" pitchFamily="34" charset="0"/>
                <a:cs typeface="Times New Roman" pitchFamily="18" charset="0"/>
              </a:rPr>
              <a:t>ğ</a:t>
            </a:r>
            <a:r>
              <a:rPr lang="tr-TR" sz="2400" dirty="0" smtClean="0">
                <a:latin typeface="Century Gothic" pitchFamily="34" charset="0"/>
                <a:cs typeface="Arial" charset="0"/>
              </a:rPr>
              <a:t>inde bireye, aileye, ö</a:t>
            </a:r>
            <a:r>
              <a:rPr lang="tr-TR" sz="2400" dirty="0" smtClean="0">
                <a:latin typeface="Century Gothic" pitchFamily="34" charset="0"/>
                <a:cs typeface="Times New Roman" pitchFamily="18" charset="0"/>
              </a:rPr>
              <a:t>ğ</a:t>
            </a:r>
            <a:r>
              <a:rPr lang="tr-TR" sz="2400" dirty="0" smtClean="0">
                <a:latin typeface="Century Gothic" pitchFamily="34" charset="0"/>
                <a:cs typeface="Arial" charset="0"/>
              </a:rPr>
              <a:t>retmene dan</a:t>
            </a:r>
            <a:r>
              <a:rPr lang="tr-TR" sz="2400" dirty="0" smtClean="0">
                <a:latin typeface="Century Gothic" pitchFamily="34" charset="0"/>
                <a:cs typeface="Times New Roman" pitchFamily="18" charset="0"/>
              </a:rPr>
              <a:t>ış</a:t>
            </a:r>
            <a:r>
              <a:rPr lang="tr-TR" sz="2400" dirty="0" smtClean="0">
                <a:latin typeface="Century Gothic" pitchFamily="34" charset="0"/>
                <a:cs typeface="Arial" charset="0"/>
              </a:rPr>
              <a:t>manl</a:t>
            </a:r>
            <a:r>
              <a:rPr lang="tr-TR" sz="2400" dirty="0" smtClean="0">
                <a:latin typeface="Century Gothic" pitchFamily="34" charset="0"/>
                <a:cs typeface="Times New Roman" pitchFamily="18" charset="0"/>
              </a:rPr>
              <a:t>ı</a:t>
            </a:r>
            <a:r>
              <a:rPr lang="tr-TR" sz="2400" dirty="0" smtClean="0">
                <a:latin typeface="Century Gothic" pitchFamily="34" charset="0"/>
                <a:cs typeface="Arial" charset="0"/>
              </a:rPr>
              <a:t>k yapar.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tr-TR" sz="3600" b="1" dirty="0" smtClean="0">
                <a:solidFill>
                  <a:srgbClr val="CC3300"/>
                </a:solidFill>
                <a:latin typeface="Century Gothic" pitchFamily="34" charset="0"/>
                <a:cs typeface="Times New Roman" pitchFamily="18" charset="0"/>
              </a:rPr>
              <a:t>BEP </a:t>
            </a:r>
            <a:r>
              <a:rPr lang="tr-TR" sz="3600" b="1" dirty="0" err="1" smtClean="0">
                <a:solidFill>
                  <a:srgbClr val="CC3300"/>
                </a:solidFill>
                <a:latin typeface="Century Gothic" pitchFamily="34" charset="0"/>
                <a:cs typeface="Times New Roman" pitchFamily="18" charset="0"/>
              </a:rPr>
              <a:t>NasIl</a:t>
            </a:r>
            <a:r>
              <a:rPr lang="tr-TR" sz="3600" b="1" dirty="0" smtClean="0">
                <a:solidFill>
                  <a:srgbClr val="CC3300"/>
                </a:solidFill>
                <a:latin typeface="Century Gothic" pitchFamily="34" charset="0"/>
                <a:cs typeface="Times New Roman" pitchFamily="18" charset="0"/>
              </a:rPr>
              <a:t> </a:t>
            </a:r>
            <a:r>
              <a:rPr lang="tr-TR" sz="3600" b="1" dirty="0" err="1" smtClean="0">
                <a:solidFill>
                  <a:srgbClr val="CC3300"/>
                </a:solidFill>
                <a:latin typeface="Century Gothic" pitchFamily="34" charset="0"/>
                <a:cs typeface="Times New Roman" pitchFamily="18" charset="0"/>
              </a:rPr>
              <a:t>HazIrlanIr</a:t>
            </a:r>
            <a:r>
              <a:rPr lang="tr-TR" sz="3600" b="1" dirty="0" smtClean="0">
                <a:solidFill>
                  <a:srgbClr val="CC3300"/>
                </a:solidFill>
                <a:latin typeface="Century Gothic" pitchFamily="34" charset="0"/>
                <a:cs typeface="Times New Roman" pitchFamily="18" charset="0"/>
              </a:rPr>
              <a:t>?</a:t>
            </a:r>
            <a:endParaRPr lang="tr-TR" sz="3600" dirty="0" smtClean="0">
              <a:solidFill>
                <a:srgbClr val="CC3300"/>
              </a:solidFill>
              <a:cs typeface="Times New Roman" pitchFamily="18" charset="0"/>
            </a:endParaRPr>
          </a:p>
        </p:txBody>
      </p:sp>
      <p:sp>
        <p:nvSpPr>
          <p:cNvPr id="25603" name="Rectangle 3"/>
          <p:cNvSpPr>
            <a:spLocks noGrp="1" noChangeArrowheads="1"/>
          </p:cNvSpPr>
          <p:nvPr>
            <p:ph idx="1"/>
          </p:nvPr>
        </p:nvSpPr>
        <p:spPr>
          <a:xfrm>
            <a:off x="827088" y="1196975"/>
            <a:ext cx="7521575" cy="3579813"/>
          </a:xfrm>
        </p:spPr>
        <p:txBody>
          <a:bodyPr rtlCol="0">
            <a:normAutofit fontScale="85000" lnSpcReduction="20000"/>
          </a:bodyPr>
          <a:lstStyle/>
          <a:p>
            <a:pPr fontAlgn="auto">
              <a:lnSpc>
                <a:spcPct val="90000"/>
              </a:lnSpc>
              <a:spcAft>
                <a:spcPts val="0"/>
              </a:spcAft>
              <a:buFont typeface="Wingdings" pitchFamily="2" charset="2"/>
              <a:buBlip>
                <a:blip r:embed="rId2"/>
              </a:buBlip>
              <a:defRPr/>
            </a:pPr>
            <a:r>
              <a:rPr lang="tr-TR" sz="2800" dirty="0" smtClean="0">
                <a:latin typeface="Century Gothic" pitchFamily="34" charset="0"/>
                <a:cs typeface="Times New Roman" pitchFamily="18" charset="0"/>
              </a:rPr>
              <a:t>Bireyin o anki performansı </a:t>
            </a:r>
            <a:endParaRPr lang="tr-TR" sz="2800" dirty="0" smtClean="0">
              <a:cs typeface="Times New Roman" pitchFamily="18" charset="0"/>
            </a:endParaRPr>
          </a:p>
          <a:p>
            <a:pPr fontAlgn="auto">
              <a:lnSpc>
                <a:spcPct val="90000"/>
              </a:lnSpc>
              <a:spcAft>
                <a:spcPts val="0"/>
              </a:spcAft>
              <a:buFont typeface="Wingdings" pitchFamily="2" charset="2"/>
              <a:buBlip>
                <a:blip r:embed="rId2"/>
              </a:buBlip>
              <a:defRPr/>
            </a:pPr>
            <a:r>
              <a:rPr lang="tr-TR" sz="2800" dirty="0" smtClean="0">
                <a:latin typeface="Century Gothic" pitchFamily="34" charset="0"/>
                <a:cs typeface="Times New Roman" pitchFamily="18" charset="0"/>
              </a:rPr>
              <a:t>Kısa dönemli öğretim hedeflerini de içeren uzun dönemli amaçlar </a:t>
            </a:r>
            <a:endParaRPr lang="tr-TR" sz="2800" dirty="0" smtClean="0">
              <a:cs typeface="Times New Roman" pitchFamily="18" charset="0"/>
            </a:endParaRPr>
          </a:p>
          <a:p>
            <a:pPr fontAlgn="auto">
              <a:lnSpc>
                <a:spcPct val="90000"/>
              </a:lnSpc>
              <a:spcAft>
                <a:spcPts val="0"/>
              </a:spcAft>
              <a:buFont typeface="Wingdings" pitchFamily="2" charset="2"/>
              <a:buBlip>
                <a:blip r:embed="rId2"/>
              </a:buBlip>
              <a:defRPr/>
            </a:pPr>
            <a:r>
              <a:rPr lang="tr-TR" sz="2800" dirty="0" smtClean="0">
                <a:latin typeface="Century Gothic" pitchFamily="34" charset="0"/>
                <a:cs typeface="Times New Roman" pitchFamily="18" charset="0"/>
              </a:rPr>
              <a:t>Belirlenen amaçlara ulaşmak için hazırlanan uygun öğretim planları</a:t>
            </a:r>
            <a:endParaRPr lang="tr-TR" sz="2800" dirty="0" smtClean="0">
              <a:cs typeface="Times New Roman" pitchFamily="18" charset="0"/>
            </a:endParaRPr>
          </a:p>
          <a:p>
            <a:pPr fontAlgn="auto">
              <a:lnSpc>
                <a:spcPct val="90000"/>
              </a:lnSpc>
              <a:spcAft>
                <a:spcPts val="0"/>
              </a:spcAft>
              <a:buFont typeface="Wingdings" pitchFamily="2" charset="2"/>
              <a:buBlip>
                <a:blip r:embed="rId2"/>
              </a:buBlip>
              <a:defRPr/>
            </a:pPr>
            <a:r>
              <a:rPr lang="tr-TR" sz="2800" dirty="0" smtClean="0">
                <a:latin typeface="Century Gothic" pitchFamily="34" charset="0"/>
                <a:cs typeface="Times New Roman" pitchFamily="18" charset="0"/>
              </a:rPr>
              <a:t>Bireye sağlanacak özel eğitim hizmetleri </a:t>
            </a:r>
            <a:endParaRPr lang="tr-TR" sz="2800" dirty="0" smtClean="0">
              <a:cs typeface="Times New Roman" pitchFamily="18" charset="0"/>
            </a:endParaRPr>
          </a:p>
          <a:p>
            <a:pPr fontAlgn="auto">
              <a:lnSpc>
                <a:spcPct val="90000"/>
              </a:lnSpc>
              <a:spcAft>
                <a:spcPts val="0"/>
              </a:spcAft>
              <a:buFont typeface="Wingdings" pitchFamily="2" charset="2"/>
              <a:buBlip>
                <a:blip r:embed="rId2"/>
              </a:buBlip>
              <a:defRPr/>
            </a:pPr>
            <a:r>
              <a:rPr lang="tr-TR" sz="2800" dirty="0" smtClean="0">
                <a:latin typeface="Century Gothic" pitchFamily="34" charset="0"/>
                <a:cs typeface="Times New Roman" pitchFamily="18" charset="0"/>
              </a:rPr>
              <a:t>Her amacı kapsayacak özel ve eğitsel destek hizmetler</a:t>
            </a:r>
            <a:endParaRPr lang="tr-TR" sz="2800" dirty="0" smtClean="0">
              <a:cs typeface="Times New Roman" pitchFamily="18" charset="0"/>
            </a:endParaRPr>
          </a:p>
          <a:p>
            <a:pPr fontAlgn="auto">
              <a:lnSpc>
                <a:spcPct val="90000"/>
              </a:lnSpc>
              <a:spcAft>
                <a:spcPts val="0"/>
              </a:spcAft>
              <a:buFont typeface="Wingdings" pitchFamily="2" charset="2"/>
              <a:buBlip>
                <a:blip r:embed="rId2"/>
              </a:buBlip>
              <a:defRPr/>
            </a:pPr>
            <a:r>
              <a:rPr lang="tr-TR" sz="2800" dirty="0" smtClean="0">
                <a:latin typeface="Century Gothic" pitchFamily="34" charset="0"/>
                <a:cs typeface="Times New Roman" pitchFamily="18" charset="0"/>
              </a:rPr>
              <a:t>Normal eğitim programlarının hangi alanlarında bireye yönelik uyarlama yapılacağı </a:t>
            </a:r>
            <a:endParaRPr lang="tr-TR"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fontAlgn="auto">
              <a:spcAft>
                <a:spcPts val="0"/>
              </a:spcAft>
              <a:defRPr/>
            </a:pPr>
            <a:r>
              <a:rPr lang="tr-TR" b="1" dirty="0" smtClean="0">
                <a:solidFill>
                  <a:srgbClr val="D05400"/>
                </a:solidFill>
                <a:latin typeface="Century Gothic" pitchFamily="34" charset="0"/>
              </a:rPr>
              <a:t>BEP NEDİR?</a:t>
            </a:r>
          </a:p>
        </p:txBody>
      </p:sp>
      <p:sp>
        <p:nvSpPr>
          <p:cNvPr id="3075" name="Rectangle 3"/>
          <p:cNvSpPr>
            <a:spLocks noGrp="1" noChangeArrowheads="1"/>
          </p:cNvSpPr>
          <p:nvPr>
            <p:ph idx="1"/>
          </p:nvPr>
        </p:nvSpPr>
        <p:spPr>
          <a:xfrm>
            <a:off x="539750" y="1125538"/>
            <a:ext cx="7993063" cy="3744912"/>
          </a:xfrm>
        </p:spPr>
        <p:txBody>
          <a:bodyPr/>
          <a:lstStyle/>
          <a:p>
            <a:pPr>
              <a:buFontTx/>
              <a:buBlip>
                <a:blip r:embed="rId2"/>
              </a:buBlip>
            </a:pPr>
            <a:r>
              <a:rPr lang="tr-TR" sz="2800" smtClean="0">
                <a:latin typeface="Century Gothic" pitchFamily="34" charset="0"/>
                <a:cs typeface="Times New Roman" pitchFamily="18" charset="0"/>
              </a:rPr>
              <a:t>Bir özel e</a:t>
            </a:r>
            <a:r>
              <a:rPr lang="tr-TR" sz="2800" smtClean="0">
                <a:latin typeface="Century Gothic" pitchFamily="34" charset="0"/>
              </a:rPr>
              <a:t>ğ</a:t>
            </a:r>
            <a:r>
              <a:rPr lang="tr-TR" sz="2800" smtClean="0">
                <a:latin typeface="Century Gothic" pitchFamily="34" charset="0"/>
                <a:cs typeface="Times New Roman" pitchFamily="18" charset="0"/>
              </a:rPr>
              <a:t>itim program</a:t>
            </a:r>
            <a:r>
              <a:rPr lang="tr-TR" sz="2800" smtClean="0">
                <a:latin typeface="Century Gothic" pitchFamily="34" charset="0"/>
              </a:rPr>
              <a:t>ı</a:t>
            </a:r>
            <a:r>
              <a:rPr lang="tr-TR" sz="2800" smtClean="0">
                <a:latin typeface="Century Gothic" pitchFamily="34" charset="0"/>
                <a:cs typeface="Times New Roman" pitchFamily="18" charset="0"/>
              </a:rPr>
              <a:t>d</a:t>
            </a:r>
            <a:r>
              <a:rPr lang="tr-TR" sz="2800" smtClean="0">
                <a:latin typeface="Century Gothic" pitchFamily="34" charset="0"/>
              </a:rPr>
              <a:t>ı</a:t>
            </a:r>
            <a:r>
              <a:rPr lang="tr-TR" sz="2800" smtClean="0">
                <a:latin typeface="Century Gothic" pitchFamily="34" charset="0"/>
                <a:cs typeface="Times New Roman" pitchFamily="18" charset="0"/>
              </a:rPr>
              <a:t>r.</a:t>
            </a:r>
          </a:p>
          <a:p>
            <a:endParaRPr lang="tr-TR" sz="2800" smtClean="0">
              <a:latin typeface="Century Gothic" pitchFamily="34" charset="0"/>
              <a:cs typeface="Times New Roman" pitchFamily="18" charset="0"/>
            </a:endParaRPr>
          </a:p>
          <a:p>
            <a:pPr>
              <a:buFontTx/>
              <a:buBlip>
                <a:blip r:embed="rId2"/>
              </a:buBlip>
            </a:pPr>
            <a:r>
              <a:rPr lang="tr-TR" sz="2800" smtClean="0">
                <a:latin typeface="Century Gothic" pitchFamily="34" charset="0"/>
                <a:cs typeface="Times New Roman" pitchFamily="18" charset="0"/>
              </a:rPr>
              <a:t>Özel e</a:t>
            </a:r>
            <a:r>
              <a:rPr lang="tr-TR" sz="2800" smtClean="0">
                <a:latin typeface="Century Gothic" pitchFamily="34" charset="0"/>
              </a:rPr>
              <a:t>ğ</a:t>
            </a:r>
            <a:r>
              <a:rPr lang="tr-TR" sz="2800" smtClean="0">
                <a:latin typeface="Century Gothic" pitchFamily="34" charset="0"/>
                <a:cs typeface="Times New Roman" pitchFamily="18" charset="0"/>
              </a:rPr>
              <a:t>itim gerektiren birey için geli</a:t>
            </a:r>
            <a:r>
              <a:rPr lang="tr-TR" sz="2800" smtClean="0">
                <a:latin typeface="Century Gothic" pitchFamily="34" charset="0"/>
              </a:rPr>
              <a:t>ş</a:t>
            </a:r>
            <a:r>
              <a:rPr lang="tr-TR" sz="2800" smtClean="0">
                <a:latin typeface="Century Gothic" pitchFamily="34" charset="0"/>
                <a:cs typeface="Times New Roman" pitchFamily="18" charset="0"/>
              </a:rPr>
              <a:t>tirilmi</a:t>
            </a:r>
            <a:r>
              <a:rPr lang="tr-TR" sz="2800" smtClean="0">
                <a:latin typeface="Century Gothic" pitchFamily="34" charset="0"/>
              </a:rPr>
              <a:t>ş</a:t>
            </a:r>
            <a:r>
              <a:rPr lang="tr-TR" sz="2800" smtClean="0">
                <a:latin typeface="Century Gothic" pitchFamily="34" charset="0"/>
                <a:cs typeface="Times New Roman" pitchFamily="18" charset="0"/>
              </a:rPr>
              <a:t> ve ailesi taraf</a:t>
            </a:r>
            <a:r>
              <a:rPr lang="tr-TR" sz="2800" smtClean="0">
                <a:latin typeface="Century Gothic" pitchFamily="34" charset="0"/>
              </a:rPr>
              <a:t>ı</a:t>
            </a:r>
            <a:r>
              <a:rPr lang="tr-TR" sz="2800" smtClean="0">
                <a:latin typeface="Century Gothic" pitchFamily="34" charset="0"/>
                <a:cs typeface="Times New Roman" pitchFamily="18" charset="0"/>
              </a:rPr>
              <a:t>ndan onaylanm</a:t>
            </a:r>
            <a:r>
              <a:rPr lang="tr-TR" sz="2800" smtClean="0">
                <a:latin typeface="Century Gothic" pitchFamily="34" charset="0"/>
              </a:rPr>
              <a:t>ış</a:t>
            </a:r>
            <a:r>
              <a:rPr lang="tr-TR" sz="2800" smtClean="0">
                <a:latin typeface="Century Gothic" pitchFamily="34" charset="0"/>
                <a:cs typeface="Times New Roman" pitchFamily="18" charset="0"/>
              </a:rPr>
              <a:t> bu program; bireyin, ailenin, ö</a:t>
            </a:r>
            <a:r>
              <a:rPr lang="tr-TR" sz="2800" smtClean="0">
                <a:latin typeface="Century Gothic" pitchFamily="34" charset="0"/>
              </a:rPr>
              <a:t>ğ</a:t>
            </a:r>
            <a:r>
              <a:rPr lang="tr-TR" sz="2800" smtClean="0">
                <a:latin typeface="Century Gothic" pitchFamily="34" charset="0"/>
                <a:cs typeface="Times New Roman" pitchFamily="18" charset="0"/>
              </a:rPr>
              <a:t>retmenin gereksinimleri do</a:t>
            </a:r>
            <a:r>
              <a:rPr lang="tr-TR" sz="2800" smtClean="0">
                <a:latin typeface="Century Gothic" pitchFamily="34" charset="0"/>
              </a:rPr>
              <a:t>ğ</a:t>
            </a:r>
            <a:r>
              <a:rPr lang="tr-TR" sz="2800" smtClean="0">
                <a:latin typeface="Century Gothic" pitchFamily="34" charset="0"/>
                <a:cs typeface="Times New Roman" pitchFamily="18" charset="0"/>
              </a:rPr>
              <a:t>rultusunda haz</a:t>
            </a:r>
            <a:r>
              <a:rPr lang="tr-TR" sz="2800" smtClean="0">
                <a:latin typeface="Century Gothic" pitchFamily="34" charset="0"/>
              </a:rPr>
              <a:t>ı</a:t>
            </a:r>
            <a:r>
              <a:rPr lang="tr-TR" sz="2800" smtClean="0">
                <a:latin typeface="Century Gothic" pitchFamily="34" charset="0"/>
                <a:cs typeface="Times New Roman" pitchFamily="18" charset="0"/>
              </a:rPr>
              <a:t>rlanm</a:t>
            </a:r>
            <a:r>
              <a:rPr lang="tr-TR" sz="2800" smtClean="0">
                <a:latin typeface="Century Gothic" pitchFamily="34" charset="0"/>
              </a:rPr>
              <a:t>ış</a:t>
            </a:r>
            <a:r>
              <a:rPr lang="tr-TR" sz="2800" smtClean="0">
                <a:latin typeface="Century Gothic" pitchFamily="34" charset="0"/>
                <a:cs typeface="Times New Roman" pitchFamily="18" charset="0"/>
              </a:rPr>
              <a:t>t</a:t>
            </a:r>
            <a:r>
              <a:rPr lang="tr-TR" sz="2800" smtClean="0">
                <a:latin typeface="Century Gothic" pitchFamily="34" charset="0"/>
              </a:rPr>
              <a:t>ı</a:t>
            </a:r>
            <a:r>
              <a:rPr lang="tr-TR" sz="2800" smtClean="0">
                <a:latin typeface="Century Gothic" pitchFamily="34" charset="0"/>
                <a:cs typeface="Times New Roman" pitchFamily="18" charset="0"/>
              </a:rPr>
              <a:t>r. Ayrıca hedeflenen amaçlarda verilecek destek e</a:t>
            </a:r>
            <a:r>
              <a:rPr lang="tr-TR" sz="2800" smtClean="0">
                <a:latin typeface="Century Gothic" pitchFamily="34" charset="0"/>
              </a:rPr>
              <a:t>ğ</a:t>
            </a:r>
            <a:r>
              <a:rPr lang="tr-TR" sz="2800" smtClean="0">
                <a:latin typeface="Century Gothic" pitchFamily="34" charset="0"/>
                <a:cs typeface="Times New Roman" pitchFamily="18" charset="0"/>
              </a:rPr>
              <a:t>itim hizmetlerini içerir.</a:t>
            </a:r>
            <a:endParaRPr 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anim calcmode="lin" valueType="num">
                                      <p:cBhvr>
                                        <p:cTn id="8" dur="2000" fill="hold"/>
                                        <p:tgtEl>
                                          <p:spTgt spid="3074"/>
                                        </p:tgtEl>
                                        <p:attrNameLst>
                                          <p:attrName>ppt_w</p:attrName>
                                        </p:attrNameLst>
                                      </p:cBhvr>
                                      <p:tavLst>
                                        <p:tav tm="0" fmla="#ppt_w*sin(2.5*pi*$)">
                                          <p:val>
                                            <p:fltVal val="0"/>
                                          </p:val>
                                        </p:tav>
                                        <p:tav tm="100000">
                                          <p:val>
                                            <p:fltVal val="1"/>
                                          </p:val>
                                        </p:tav>
                                      </p:tavLst>
                                    </p:anim>
                                    <p:anim calcmode="lin" valueType="num">
                                      <p:cBhvr>
                                        <p:cTn id="9" dur="2000" fill="hold"/>
                                        <p:tgtEl>
                                          <p:spTgt spid="3074"/>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dissolve">
                                      <p:cBhvr>
                                        <p:cTn id="14" dur="2000"/>
                                        <p:tgtEl>
                                          <p:spTgt spid="307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dissolve">
                                      <p:cBhvr>
                                        <p:cTn id="19" dur="2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tr-TR" smtClean="0">
                <a:solidFill>
                  <a:srgbClr val="CC3300"/>
                </a:solidFill>
                <a:latin typeface="Century Gothic" pitchFamily="34" charset="0"/>
              </a:rPr>
              <a:t>...</a:t>
            </a:r>
          </a:p>
        </p:txBody>
      </p:sp>
      <p:sp>
        <p:nvSpPr>
          <p:cNvPr id="26627" name="Rectangle 3"/>
          <p:cNvSpPr>
            <a:spLocks noGrp="1" noChangeArrowheads="1"/>
          </p:cNvSpPr>
          <p:nvPr>
            <p:ph idx="1"/>
          </p:nvPr>
        </p:nvSpPr>
        <p:spPr/>
        <p:txBody>
          <a:bodyPr rtlCol="0">
            <a:normAutofit lnSpcReduction="10000"/>
          </a:bodyPr>
          <a:lstStyle/>
          <a:p>
            <a:pPr fontAlgn="auto">
              <a:spcAft>
                <a:spcPts val="0"/>
              </a:spcAft>
              <a:buFont typeface="Wingdings" pitchFamily="2" charset="2"/>
              <a:buBlip>
                <a:blip r:embed="rId2"/>
              </a:buBlip>
              <a:defRPr/>
            </a:pPr>
            <a:r>
              <a:rPr lang="tr-TR" sz="2800" dirty="0" smtClean="0">
                <a:latin typeface="Century Gothic" pitchFamily="34" charset="0"/>
                <a:cs typeface="Times New Roman" pitchFamily="18" charset="0"/>
              </a:rPr>
              <a:t>Değerlendirme süreci</a:t>
            </a:r>
            <a:r>
              <a:rPr lang="tr-TR" sz="2800" dirty="0" smtClean="0">
                <a:latin typeface="Century Gothic" pitchFamily="34" charset="0"/>
              </a:rPr>
              <a:t> </a:t>
            </a:r>
          </a:p>
          <a:p>
            <a:pPr fontAlgn="auto">
              <a:spcAft>
                <a:spcPts val="0"/>
              </a:spcAft>
              <a:buFont typeface="Wingdings" pitchFamily="2" charset="2"/>
              <a:buBlip>
                <a:blip r:embed="rId2"/>
              </a:buBlip>
              <a:defRPr/>
            </a:pPr>
            <a:r>
              <a:rPr lang="tr-TR" sz="2800" dirty="0" smtClean="0">
                <a:latin typeface="Century Gothic" pitchFamily="34" charset="0"/>
                <a:cs typeface="Times New Roman" pitchFamily="18" charset="0"/>
              </a:rPr>
              <a:t>Bu tür hizmetlerin uygulanması için öngörülen süre</a:t>
            </a:r>
            <a:endParaRPr lang="tr-TR" sz="2800" dirty="0" smtClean="0">
              <a:cs typeface="Times New Roman" pitchFamily="18" charset="0"/>
            </a:endParaRPr>
          </a:p>
          <a:p>
            <a:pPr fontAlgn="auto">
              <a:spcAft>
                <a:spcPts val="0"/>
              </a:spcAft>
              <a:buFont typeface="Wingdings" pitchFamily="2" charset="2"/>
              <a:buBlip>
                <a:blip r:embed="rId2"/>
              </a:buBlip>
              <a:defRPr/>
            </a:pPr>
            <a:r>
              <a:rPr lang="tr-TR" sz="2800" dirty="0" smtClean="0">
                <a:latin typeface="Century Gothic" pitchFamily="34" charset="0"/>
                <a:cs typeface="Times New Roman" pitchFamily="18" charset="0"/>
              </a:rPr>
              <a:t>Programın devam edeceği zaman çizelgesi</a:t>
            </a:r>
            <a:endParaRPr lang="tr-TR" sz="2800" dirty="0" smtClean="0">
              <a:cs typeface="Times New Roman" pitchFamily="18" charset="0"/>
            </a:endParaRPr>
          </a:p>
          <a:p>
            <a:pPr fontAlgn="auto">
              <a:spcAft>
                <a:spcPts val="0"/>
              </a:spcAft>
              <a:buFont typeface="Wingdings" pitchFamily="2" charset="2"/>
              <a:buBlip>
                <a:blip r:embed="rId2"/>
              </a:buBlip>
              <a:defRPr/>
            </a:pPr>
            <a:r>
              <a:rPr lang="tr-TR" sz="2800" dirty="0" smtClean="0">
                <a:latin typeface="Century Gothic" pitchFamily="34" charset="0"/>
                <a:cs typeface="Times New Roman" pitchFamily="18" charset="0"/>
              </a:rPr>
              <a:t>Birey için hangi koşullarda ne tür ve nasıl düzenlemeler yapmak gerektiği</a:t>
            </a:r>
            <a:endParaRPr lang="tr-TR" sz="2800" dirty="0" smtClean="0">
              <a:cs typeface="Times New Roman" pitchFamily="18" charset="0"/>
            </a:endParaRPr>
          </a:p>
          <a:p>
            <a:pPr fontAlgn="auto">
              <a:spcAft>
                <a:spcPts val="0"/>
              </a:spcAft>
              <a:buFont typeface="Arial" pitchFamily="34" charset="0"/>
              <a:buNone/>
              <a:defRPr/>
            </a:pPr>
            <a:r>
              <a:rPr lang="tr-TR" sz="2800" dirty="0" smtClean="0">
                <a:latin typeface="Century Gothic" pitchFamily="34" charset="0"/>
                <a:cs typeface="Times New Roman" pitchFamily="18" charset="0"/>
              </a:rPr>
              <a:t>	yazılarak BEP hazırlanır. </a:t>
            </a:r>
            <a:endParaRPr lang="tr-TR" sz="2800" dirty="0" smtClean="0"/>
          </a:p>
        </p:txBody>
      </p:sp>
      <p:sp>
        <p:nvSpPr>
          <p:cNvPr id="29700" name="Rectangle 5"/>
          <p:cNvSpPr>
            <a:spLocks noChangeArrowheads="1"/>
          </p:cNvSpPr>
          <p:nvPr/>
        </p:nvSpPr>
        <p:spPr bwMode="auto">
          <a:xfrm>
            <a:off x="3810000" y="2652713"/>
            <a:ext cx="9144000" cy="0"/>
          </a:xfrm>
          <a:prstGeom prst="rect">
            <a:avLst/>
          </a:prstGeom>
          <a:noFill/>
          <a:ln w="12700">
            <a:noFill/>
            <a:miter lim="800000"/>
            <a:headEnd type="none" w="sm" len="sm"/>
            <a:tailEnd type="none" w="sm" len="sm"/>
          </a:ln>
          <a:effectLst/>
        </p:spPr>
        <p:txBody>
          <a:bodyPr lIns="92075" tIns="46038" rIns="92075" bIns="46038">
            <a:spAutoFit/>
          </a:bodyPr>
          <a:lstStyle/>
          <a:p>
            <a:endParaRPr lang="tr-TR"/>
          </a:p>
        </p:txBody>
      </p:sp>
      <p:pic>
        <p:nvPicPr>
          <p:cNvPr id="29701" name="Picture 4" descr="C:\WINDOWS\Desktop\kilavuz\school13.gif"/>
          <p:cNvPicPr>
            <a:picLocks noChangeAspect="1" noChangeArrowheads="1"/>
          </p:cNvPicPr>
          <p:nvPr/>
        </p:nvPicPr>
        <p:blipFill>
          <a:blip r:embed="rId3" r:link="rId4" cstate="print"/>
          <a:srcRect/>
          <a:stretch>
            <a:fillRect/>
          </a:stretch>
        </p:blipFill>
        <p:spPr bwMode="auto">
          <a:xfrm>
            <a:off x="1371600" y="4648200"/>
            <a:ext cx="1524000" cy="1552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539750" y="1989138"/>
            <a:ext cx="8001000" cy="1460500"/>
          </a:xfrm>
        </p:spPr>
        <p:txBody>
          <a:bodyPr/>
          <a:lstStyle/>
          <a:p>
            <a:pPr algn="ctr"/>
            <a:r>
              <a:rPr lang="tr-TR" sz="4000" smtClean="0">
                <a:solidFill>
                  <a:srgbClr val="006600"/>
                </a:solidFill>
                <a:latin typeface="Century Gothic" pitchFamily="34" charset="0"/>
                <a:cs typeface="Times New Roman" pitchFamily="18" charset="0"/>
              </a:rPr>
              <a:t>BEP TOPLANTISI HAZIRLANIRKEN NELER YAPILMALIDIR?</a:t>
            </a:r>
            <a:endParaRPr lang="tr-TR" smtClean="0">
              <a:latin typeface="Century Gothic"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fontAlgn="auto">
              <a:spcAft>
                <a:spcPts val="0"/>
              </a:spcAft>
              <a:defRPr/>
            </a:pPr>
            <a:r>
              <a:rPr lang="tr-TR" sz="2600" b="1" dirty="0" smtClean="0">
                <a:solidFill>
                  <a:srgbClr val="CC3300"/>
                </a:solidFill>
                <a:latin typeface="Century Gothic" pitchFamily="34" charset="0"/>
                <a:cs typeface="Times New Roman" pitchFamily="18" charset="0"/>
              </a:rPr>
              <a:t>TOPLANTIDAN ÖNCE</a:t>
            </a:r>
            <a:r>
              <a:rPr lang="tr-TR" sz="2600" b="1" dirty="0" smtClean="0">
                <a:solidFill>
                  <a:srgbClr val="CC3300"/>
                </a:solidFill>
                <a:latin typeface="Century Gothic" pitchFamily="34" charset="0"/>
              </a:rPr>
              <a:t>Sİ</a:t>
            </a:r>
            <a:r>
              <a:rPr lang="tr-TR" sz="2600" b="1" dirty="0" smtClean="0">
                <a:solidFill>
                  <a:srgbClr val="CC3300"/>
                </a:solidFill>
                <a:latin typeface="Century Gothic" pitchFamily="34" charset="0"/>
                <a:cs typeface="Times New Roman" pitchFamily="18" charset="0"/>
              </a:rPr>
              <a:t> İÇİN BİRİM BAŞKANINA ÖNERİLER</a:t>
            </a:r>
          </a:p>
        </p:txBody>
      </p:sp>
      <p:sp>
        <p:nvSpPr>
          <p:cNvPr id="28675" name="Rectangle 3"/>
          <p:cNvSpPr>
            <a:spLocks noGrp="1" noChangeArrowheads="1"/>
          </p:cNvSpPr>
          <p:nvPr>
            <p:ph idx="1"/>
          </p:nvPr>
        </p:nvSpPr>
        <p:spPr>
          <a:xfrm>
            <a:off x="611188" y="1125538"/>
            <a:ext cx="8001000" cy="4340225"/>
          </a:xfrm>
        </p:spPr>
        <p:txBody>
          <a:bodyPr rtlCol="0">
            <a:normAutofit lnSpcReduction="10000"/>
          </a:bodyPr>
          <a:lstStyle/>
          <a:p>
            <a:pPr algn="just" fontAlgn="auto">
              <a:lnSpc>
                <a:spcPct val="80000"/>
              </a:lnSpc>
              <a:spcAft>
                <a:spcPts val="0"/>
              </a:spcAft>
              <a:buFont typeface="Wingdings" pitchFamily="2" charset="2"/>
              <a:buBlip>
                <a:blip r:embed="rId2"/>
              </a:buBlip>
              <a:defRPr/>
            </a:pPr>
            <a:r>
              <a:rPr lang="tr-TR" sz="2800" dirty="0" smtClean="0">
                <a:latin typeface="Century Gothic" pitchFamily="34" charset="0"/>
                <a:cs typeface="Times New Roman" pitchFamily="18" charset="0"/>
              </a:rPr>
              <a:t>Tüm üyeleri toplantı yer ve zamanı hakkında bilgilendirin. Bu bilgilendirmeyi yazılı olarak yapın, bilgilendirme notunun bir örneğini çocuğun BEP dosyasında bulundurun.</a:t>
            </a:r>
          </a:p>
          <a:p>
            <a:pPr algn="just" fontAlgn="auto">
              <a:lnSpc>
                <a:spcPct val="80000"/>
              </a:lnSpc>
              <a:spcAft>
                <a:spcPts val="0"/>
              </a:spcAft>
              <a:buFont typeface="Wingdings" pitchFamily="2" charset="2"/>
              <a:buBlip>
                <a:blip r:embed="rId2"/>
              </a:buBlip>
              <a:defRPr/>
            </a:pPr>
            <a:endParaRPr lang="tr-TR" sz="1400" dirty="0" smtClean="0">
              <a:cs typeface="Times New Roman" pitchFamily="18" charset="0"/>
            </a:endParaRPr>
          </a:p>
          <a:p>
            <a:pPr algn="just" fontAlgn="auto">
              <a:lnSpc>
                <a:spcPct val="80000"/>
              </a:lnSpc>
              <a:spcAft>
                <a:spcPts val="0"/>
              </a:spcAft>
              <a:buFont typeface="Wingdings" pitchFamily="2" charset="2"/>
              <a:buBlip>
                <a:blip r:embed="rId2"/>
              </a:buBlip>
              <a:defRPr/>
            </a:pPr>
            <a:r>
              <a:rPr lang="tr-TR" sz="2800" dirty="0" smtClean="0">
                <a:latin typeface="Century Gothic" pitchFamily="34" charset="0"/>
                <a:cs typeface="Times New Roman" pitchFamily="18" charset="0"/>
              </a:rPr>
              <a:t>Toplantıdan önce tüm izin ve onayları alın, ya da alınıp alınmadığını kontrol edin.</a:t>
            </a:r>
          </a:p>
          <a:p>
            <a:pPr algn="just" fontAlgn="auto">
              <a:lnSpc>
                <a:spcPct val="80000"/>
              </a:lnSpc>
              <a:spcAft>
                <a:spcPts val="0"/>
              </a:spcAft>
              <a:buFont typeface="Wingdings" pitchFamily="2" charset="2"/>
              <a:buBlip>
                <a:blip r:embed="rId2"/>
              </a:buBlip>
              <a:defRPr/>
            </a:pPr>
            <a:endParaRPr lang="tr-TR" sz="1400" dirty="0" smtClean="0">
              <a:cs typeface="Times New Roman" pitchFamily="18" charset="0"/>
            </a:endParaRPr>
          </a:p>
          <a:p>
            <a:pPr algn="just" fontAlgn="auto">
              <a:lnSpc>
                <a:spcPct val="80000"/>
              </a:lnSpc>
              <a:spcAft>
                <a:spcPts val="0"/>
              </a:spcAft>
              <a:buFont typeface="Wingdings" pitchFamily="2" charset="2"/>
              <a:buBlip>
                <a:blip r:embed="rId2"/>
              </a:buBlip>
              <a:defRPr/>
            </a:pPr>
            <a:r>
              <a:rPr lang="tr-TR" sz="2800" dirty="0" smtClean="0">
                <a:latin typeface="Century Gothic" pitchFamily="34" charset="0"/>
                <a:cs typeface="Times New Roman" pitchFamily="18" charset="0"/>
              </a:rPr>
              <a:t>Tüm birim üyelerine toplantı gündemini destekleyecek yazılı dokümanlarını yanlarında getirmek zorunda olduklarını bildirin.</a:t>
            </a:r>
            <a:endParaRPr lang="tr-TR"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fontAlgn="auto">
              <a:spcAft>
                <a:spcPts val="0"/>
              </a:spcAft>
              <a:defRPr/>
            </a:pPr>
            <a:r>
              <a:rPr lang="tr-TR" smtClean="0">
                <a:solidFill>
                  <a:srgbClr val="CC3300"/>
                </a:solidFill>
                <a:latin typeface="Century Gothic" pitchFamily="34" charset="0"/>
              </a:rPr>
              <a:t>...</a:t>
            </a:r>
          </a:p>
        </p:txBody>
      </p:sp>
      <p:sp>
        <p:nvSpPr>
          <p:cNvPr id="29699" name="Rectangle 3"/>
          <p:cNvSpPr>
            <a:spLocks noGrp="1" noChangeArrowheads="1"/>
          </p:cNvSpPr>
          <p:nvPr>
            <p:ph idx="1"/>
          </p:nvPr>
        </p:nvSpPr>
        <p:spPr/>
        <p:txBody>
          <a:bodyPr rtlCol="0">
            <a:normAutofit fontScale="85000" lnSpcReduction="20000"/>
          </a:bodyPr>
          <a:lstStyle/>
          <a:p>
            <a:pPr algn="just" fontAlgn="auto">
              <a:lnSpc>
                <a:spcPct val="80000"/>
              </a:lnSpc>
              <a:spcAft>
                <a:spcPts val="0"/>
              </a:spcAft>
              <a:buFont typeface="Wingdings" pitchFamily="2" charset="2"/>
              <a:buBlip>
                <a:blip r:embed="rId2"/>
              </a:buBlip>
              <a:defRPr/>
            </a:pPr>
            <a:r>
              <a:rPr lang="tr-TR" sz="2800" smtClean="0">
                <a:latin typeface="Century Gothic" pitchFamily="34" charset="0"/>
                <a:cs typeface="Times New Roman" pitchFamily="18" charset="0"/>
              </a:rPr>
              <a:t>Tüm birim üyelerine toplantıda çocuğun güçlü yanlarının, gereksinimlerinin ve hedeflerinin tartışılacağını anımsatın.</a:t>
            </a:r>
          </a:p>
          <a:p>
            <a:pPr algn="just" fontAlgn="auto">
              <a:lnSpc>
                <a:spcPct val="80000"/>
              </a:lnSpc>
              <a:spcAft>
                <a:spcPts val="0"/>
              </a:spcAft>
              <a:buFont typeface="Wingdings" pitchFamily="2" charset="2"/>
              <a:buBlip>
                <a:blip r:embed="rId2"/>
              </a:buBlip>
              <a:defRPr/>
            </a:pPr>
            <a:endParaRPr lang="tr-TR" sz="1400" smtClean="0">
              <a:cs typeface="Times New Roman" pitchFamily="18" charset="0"/>
            </a:endParaRPr>
          </a:p>
          <a:p>
            <a:pPr algn="just" fontAlgn="auto">
              <a:lnSpc>
                <a:spcPct val="80000"/>
              </a:lnSpc>
              <a:spcAft>
                <a:spcPts val="0"/>
              </a:spcAft>
              <a:buFont typeface="Wingdings" pitchFamily="2" charset="2"/>
              <a:buBlip>
                <a:blip r:embed="rId2"/>
              </a:buBlip>
              <a:defRPr/>
            </a:pPr>
            <a:r>
              <a:rPr lang="tr-TR" sz="2800" smtClean="0">
                <a:latin typeface="Century Gothic" pitchFamily="34" charset="0"/>
                <a:cs typeface="Times New Roman" pitchFamily="18" charset="0"/>
              </a:rPr>
              <a:t>Toplantıda gerekli olacak  belge ve yazışmalar hazırlayın ya da hazırlanıp hazırlanmadığını kontrol edin. </a:t>
            </a:r>
          </a:p>
          <a:p>
            <a:pPr algn="just" fontAlgn="auto">
              <a:lnSpc>
                <a:spcPct val="80000"/>
              </a:lnSpc>
              <a:spcAft>
                <a:spcPts val="0"/>
              </a:spcAft>
              <a:buFont typeface="Wingdings" pitchFamily="2" charset="2"/>
              <a:buBlip>
                <a:blip r:embed="rId2"/>
              </a:buBlip>
              <a:defRPr/>
            </a:pPr>
            <a:endParaRPr lang="tr-TR" sz="1400" smtClean="0">
              <a:cs typeface="Times New Roman" pitchFamily="18" charset="0"/>
            </a:endParaRPr>
          </a:p>
          <a:p>
            <a:pPr algn="just" fontAlgn="auto">
              <a:lnSpc>
                <a:spcPct val="80000"/>
              </a:lnSpc>
              <a:spcAft>
                <a:spcPts val="0"/>
              </a:spcAft>
              <a:buFont typeface="Wingdings" pitchFamily="2" charset="2"/>
              <a:buBlip>
                <a:blip r:embed="rId2"/>
              </a:buBlip>
              <a:defRPr/>
            </a:pPr>
            <a:r>
              <a:rPr lang="tr-TR" sz="2800" smtClean="0">
                <a:latin typeface="Century Gothic" pitchFamily="34" charset="0"/>
                <a:cs typeface="Times New Roman" pitchFamily="18" charset="0"/>
              </a:rPr>
              <a:t>Toplantı öncesinde varolan raporlar ile ilgili hedefler gözden geçirin.</a:t>
            </a:r>
          </a:p>
          <a:p>
            <a:pPr algn="just" fontAlgn="auto">
              <a:lnSpc>
                <a:spcPct val="80000"/>
              </a:lnSpc>
              <a:spcAft>
                <a:spcPts val="0"/>
              </a:spcAft>
              <a:buFont typeface="Wingdings" pitchFamily="2" charset="2"/>
              <a:buBlip>
                <a:blip r:embed="rId2"/>
              </a:buBlip>
              <a:defRPr/>
            </a:pPr>
            <a:endParaRPr lang="tr-TR" smtClean="0">
              <a:cs typeface="Times New Roman" pitchFamily="18" charset="0"/>
            </a:endParaRPr>
          </a:p>
          <a:p>
            <a:pPr algn="just" fontAlgn="auto">
              <a:lnSpc>
                <a:spcPct val="80000"/>
              </a:lnSpc>
              <a:spcAft>
                <a:spcPts val="0"/>
              </a:spcAft>
              <a:buFont typeface="Wingdings" pitchFamily="2" charset="2"/>
              <a:buBlip>
                <a:blip r:embed="rId2"/>
              </a:buBlip>
              <a:defRPr/>
            </a:pPr>
            <a:r>
              <a:rPr lang="tr-TR" sz="2800" smtClean="0">
                <a:latin typeface="Century Gothic" pitchFamily="34" charset="0"/>
                <a:cs typeface="Times New Roman" pitchFamily="18" charset="0"/>
              </a:rPr>
              <a:t>Yöneltme raporundan çıkarılan güçlü yanlar ve gereksinimlerle ilgili açık ve anlaşılır bir liste hazırlayın.</a:t>
            </a:r>
            <a:endParaRPr lang="tr-TR"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fontAlgn="auto">
              <a:spcAft>
                <a:spcPts val="0"/>
              </a:spcAft>
              <a:defRPr/>
            </a:pPr>
            <a:r>
              <a:rPr lang="tr-TR" b="1" dirty="0" smtClean="0">
                <a:solidFill>
                  <a:srgbClr val="CC3300"/>
                </a:solidFill>
                <a:latin typeface="Century Gothic" pitchFamily="34" charset="0"/>
                <a:cs typeface="Times New Roman" pitchFamily="18" charset="0"/>
              </a:rPr>
              <a:t>TOPLANTI GÜNDEMİNİ NELER OLUŞTURUR?</a:t>
            </a:r>
            <a:r>
              <a:rPr lang="tr-TR" sz="3000" dirty="0" smtClean="0">
                <a:solidFill>
                  <a:srgbClr val="CC3300"/>
                </a:solidFill>
              </a:rPr>
              <a:t> </a:t>
            </a:r>
          </a:p>
        </p:txBody>
      </p:sp>
      <p:sp>
        <p:nvSpPr>
          <p:cNvPr id="30723" name="Rectangle 3"/>
          <p:cNvSpPr>
            <a:spLocks noGrp="1" noChangeArrowheads="1"/>
          </p:cNvSpPr>
          <p:nvPr>
            <p:ph idx="1"/>
          </p:nvPr>
        </p:nvSpPr>
        <p:spPr>
          <a:xfrm>
            <a:off x="539750" y="981075"/>
            <a:ext cx="8001000" cy="4681538"/>
          </a:xfrm>
        </p:spPr>
        <p:txBody>
          <a:bodyPr rtlCol="0">
            <a:normAutofit fontScale="92500" lnSpcReduction="10000"/>
          </a:bodyPr>
          <a:lstStyle/>
          <a:p>
            <a:pPr marL="685800" indent="-685800" algn="just" fontAlgn="auto">
              <a:lnSpc>
                <a:spcPct val="90000"/>
              </a:lnSpc>
              <a:spcAft>
                <a:spcPts val="0"/>
              </a:spcAft>
              <a:buFontTx/>
              <a:buBlip>
                <a:blip r:embed="rId2"/>
              </a:buBlip>
              <a:defRPr/>
            </a:pPr>
            <a:r>
              <a:rPr lang="tr-TR" sz="2600" dirty="0" smtClean="0">
                <a:latin typeface="Century Gothic" pitchFamily="34" charset="0"/>
                <a:cs typeface="Times New Roman" pitchFamily="18" charset="0"/>
              </a:rPr>
              <a:t>Birim üyelerinin selamlaşması ve tanışması</a:t>
            </a:r>
          </a:p>
          <a:p>
            <a:pPr marL="685800" indent="-685800" algn="just" fontAlgn="auto">
              <a:lnSpc>
                <a:spcPct val="90000"/>
              </a:lnSpc>
              <a:spcAft>
                <a:spcPts val="0"/>
              </a:spcAft>
              <a:buFont typeface="Arial" pitchFamily="34" charset="0"/>
              <a:buNone/>
              <a:defRPr/>
            </a:pPr>
            <a:endParaRPr lang="tr-TR" sz="1200" dirty="0" smtClean="0">
              <a:cs typeface="Times New Roman" pitchFamily="18" charset="0"/>
            </a:endParaRPr>
          </a:p>
          <a:p>
            <a:pPr marL="685800" indent="-685800" algn="just" fontAlgn="auto">
              <a:lnSpc>
                <a:spcPct val="90000"/>
              </a:lnSpc>
              <a:spcAft>
                <a:spcPts val="0"/>
              </a:spcAft>
              <a:buFontTx/>
              <a:buBlip>
                <a:blip r:embed="rId2"/>
              </a:buBlip>
              <a:defRPr/>
            </a:pPr>
            <a:r>
              <a:rPr lang="tr-TR" sz="2600" dirty="0" smtClean="0">
                <a:latin typeface="Century Gothic" pitchFamily="34" charset="0"/>
                <a:cs typeface="Times New Roman" pitchFamily="18" charset="0"/>
              </a:rPr>
              <a:t>Toplantının amacının ve bir önceki toplantı tutanağının gözden geçirilmesi </a:t>
            </a:r>
          </a:p>
          <a:p>
            <a:pPr marL="685800" indent="-685800" algn="just" fontAlgn="auto">
              <a:lnSpc>
                <a:spcPct val="90000"/>
              </a:lnSpc>
              <a:spcAft>
                <a:spcPts val="0"/>
              </a:spcAft>
              <a:buFont typeface="Arial" pitchFamily="34" charset="0"/>
              <a:buNone/>
              <a:defRPr/>
            </a:pPr>
            <a:endParaRPr lang="tr-TR" sz="1400" dirty="0" smtClean="0">
              <a:latin typeface="Century Gothic" pitchFamily="34" charset="0"/>
              <a:cs typeface="Times New Roman" pitchFamily="18" charset="0"/>
            </a:endParaRPr>
          </a:p>
          <a:p>
            <a:pPr marL="685800" indent="-685800" algn="just" fontAlgn="auto">
              <a:lnSpc>
                <a:spcPct val="90000"/>
              </a:lnSpc>
              <a:spcAft>
                <a:spcPts val="0"/>
              </a:spcAft>
              <a:buFontTx/>
              <a:buBlip>
                <a:blip r:embed="rId2"/>
              </a:buBlip>
              <a:defRPr/>
            </a:pPr>
            <a:r>
              <a:rPr lang="tr-TR" sz="2600" dirty="0" smtClean="0">
                <a:latin typeface="Century Gothic" pitchFamily="34" charset="0"/>
                <a:cs typeface="Times New Roman" pitchFamily="18" charset="0"/>
              </a:rPr>
              <a:t>Özel eğitim ve </a:t>
            </a:r>
            <a:r>
              <a:rPr lang="tr-TR" sz="2600" dirty="0" err="1" smtClean="0">
                <a:latin typeface="Century Gothic" pitchFamily="34" charset="0"/>
                <a:cs typeface="Times New Roman" pitchFamily="18" charset="0"/>
              </a:rPr>
              <a:t>BEP’e</a:t>
            </a:r>
            <a:r>
              <a:rPr lang="tr-TR" sz="2600" dirty="0" smtClean="0">
                <a:latin typeface="Century Gothic" pitchFamily="34" charset="0"/>
                <a:cs typeface="Times New Roman" pitchFamily="18" charset="0"/>
              </a:rPr>
              <a:t> ilişkin hakların ve süreçlerin gözden geçirilmesi</a:t>
            </a:r>
          </a:p>
          <a:p>
            <a:pPr marL="685800" indent="-685800" algn="just" fontAlgn="auto">
              <a:lnSpc>
                <a:spcPct val="90000"/>
              </a:lnSpc>
              <a:spcAft>
                <a:spcPts val="0"/>
              </a:spcAft>
              <a:buFont typeface="Arial" pitchFamily="34" charset="0"/>
              <a:buNone/>
              <a:defRPr/>
            </a:pPr>
            <a:endParaRPr lang="tr-TR" sz="1400" dirty="0" smtClean="0">
              <a:cs typeface="Times New Roman" pitchFamily="18" charset="0"/>
            </a:endParaRPr>
          </a:p>
          <a:p>
            <a:pPr marL="685800" indent="-685800" algn="just" fontAlgn="auto">
              <a:lnSpc>
                <a:spcPct val="90000"/>
              </a:lnSpc>
              <a:spcAft>
                <a:spcPts val="0"/>
              </a:spcAft>
              <a:buFontTx/>
              <a:buBlip>
                <a:blip r:embed="rId2"/>
              </a:buBlip>
              <a:defRPr/>
            </a:pPr>
            <a:r>
              <a:rPr lang="tr-TR" sz="2600" dirty="0" smtClean="0">
                <a:latin typeface="Century Gothic" pitchFamily="34" charset="0"/>
                <a:cs typeface="Times New Roman" pitchFamily="18" charset="0"/>
              </a:rPr>
              <a:t>Çocuğa daha önce bir BEP uygulanmışsa; </a:t>
            </a:r>
            <a:endParaRPr lang="tr-TR" sz="2600" dirty="0" smtClean="0">
              <a:cs typeface="Times New Roman" pitchFamily="18" charset="0"/>
            </a:endParaRPr>
          </a:p>
          <a:p>
            <a:pPr marL="685800" indent="-685800" fontAlgn="auto">
              <a:lnSpc>
                <a:spcPct val="90000"/>
              </a:lnSpc>
              <a:spcAft>
                <a:spcPts val="0"/>
              </a:spcAft>
              <a:buFont typeface="Arial" pitchFamily="34" charset="0"/>
              <a:buNone/>
              <a:defRPr/>
            </a:pPr>
            <a:r>
              <a:rPr lang="tr-TR" sz="2600" dirty="0" smtClean="0">
                <a:latin typeface="Century Gothic" pitchFamily="34" charset="0"/>
                <a:cs typeface="Times New Roman" pitchFamily="18" charset="0"/>
              </a:rPr>
              <a:t>	</a:t>
            </a:r>
            <a:r>
              <a:rPr lang="tr-TR" sz="2600" dirty="0" smtClean="0">
                <a:solidFill>
                  <a:srgbClr val="CC3300"/>
                </a:solidFill>
                <a:latin typeface="Century Gothic" pitchFamily="34" charset="0"/>
                <a:cs typeface="Times New Roman" pitchFamily="18" charset="0"/>
              </a:rPr>
              <a:t>-</a:t>
            </a:r>
            <a:r>
              <a:rPr lang="tr-TR" sz="2600" dirty="0" smtClean="0">
                <a:latin typeface="Century Gothic" pitchFamily="34" charset="0"/>
                <a:cs typeface="Times New Roman" pitchFamily="18" charset="0"/>
              </a:rPr>
              <a:t> Değişimin sonuçları,</a:t>
            </a:r>
          </a:p>
          <a:p>
            <a:pPr marL="685800" indent="-685800" fontAlgn="auto">
              <a:lnSpc>
                <a:spcPct val="90000"/>
              </a:lnSpc>
              <a:spcAft>
                <a:spcPts val="0"/>
              </a:spcAft>
              <a:buFont typeface="Arial" pitchFamily="34" charset="0"/>
              <a:buNone/>
              <a:defRPr/>
            </a:pPr>
            <a:r>
              <a:rPr lang="tr-TR" sz="2600" dirty="0" smtClean="0">
                <a:latin typeface="Century Gothic" pitchFamily="34" charset="0"/>
                <a:cs typeface="Times New Roman" pitchFamily="18" charset="0"/>
              </a:rPr>
              <a:t>	</a:t>
            </a:r>
            <a:r>
              <a:rPr lang="tr-TR" sz="2600" dirty="0" smtClean="0">
                <a:solidFill>
                  <a:srgbClr val="CC3300"/>
                </a:solidFill>
                <a:latin typeface="Century Gothic" pitchFamily="34" charset="0"/>
                <a:cs typeface="Times New Roman" pitchFamily="18" charset="0"/>
              </a:rPr>
              <a:t>- </a:t>
            </a:r>
            <a:r>
              <a:rPr lang="tr-TR" sz="2600" dirty="0" smtClean="0">
                <a:latin typeface="Century Gothic" pitchFamily="34" charset="0"/>
                <a:cs typeface="Times New Roman" pitchFamily="18" charset="0"/>
              </a:rPr>
              <a:t>Gereksinimlerin birbirinden nasıl etkilendiği</a:t>
            </a:r>
            <a:endParaRPr lang="tr-TR" sz="2600" dirty="0" smtClean="0">
              <a:cs typeface="Times New Roman" pitchFamily="18" charset="0"/>
            </a:endParaRPr>
          </a:p>
          <a:p>
            <a:pPr marL="685800" indent="-685800" fontAlgn="auto">
              <a:lnSpc>
                <a:spcPct val="90000"/>
              </a:lnSpc>
              <a:spcAft>
                <a:spcPts val="0"/>
              </a:spcAft>
              <a:buFont typeface="Arial" pitchFamily="34" charset="0"/>
              <a:buNone/>
              <a:defRPr/>
            </a:pPr>
            <a:r>
              <a:rPr lang="tr-TR" sz="2600" dirty="0" smtClean="0">
                <a:latin typeface="Century Gothic" pitchFamily="34" charset="0"/>
                <a:cs typeface="Times New Roman" pitchFamily="18" charset="0"/>
              </a:rPr>
              <a:t>	</a:t>
            </a:r>
            <a:r>
              <a:rPr lang="tr-TR" sz="2600" dirty="0" smtClean="0">
                <a:solidFill>
                  <a:srgbClr val="CC3300"/>
                </a:solidFill>
                <a:latin typeface="Century Gothic" pitchFamily="34" charset="0"/>
                <a:cs typeface="Times New Roman" pitchFamily="18" charset="0"/>
              </a:rPr>
              <a:t>-</a:t>
            </a:r>
            <a:r>
              <a:rPr lang="tr-TR" sz="2600" dirty="0" smtClean="0">
                <a:latin typeface="Century Gothic" pitchFamily="34" charset="0"/>
                <a:cs typeface="Times New Roman" pitchFamily="18" charset="0"/>
              </a:rPr>
              <a:t> Genel müfredat içinde çocuğun yetersizliğinin,  katılımı ve gelişimi nasıl etkilediği</a:t>
            </a:r>
            <a:endParaRPr lang="tr-TR" sz="2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fontAlgn="auto">
              <a:spcAft>
                <a:spcPts val="0"/>
              </a:spcAft>
              <a:defRPr/>
            </a:pPr>
            <a:r>
              <a:rPr lang="tr-TR" smtClean="0">
                <a:solidFill>
                  <a:srgbClr val="CC3300"/>
                </a:solidFill>
                <a:latin typeface="Century Gothic" pitchFamily="34" charset="0"/>
              </a:rPr>
              <a:t>...</a:t>
            </a:r>
          </a:p>
        </p:txBody>
      </p:sp>
      <p:sp>
        <p:nvSpPr>
          <p:cNvPr id="31747" name="Rectangle 3"/>
          <p:cNvSpPr>
            <a:spLocks noGrp="1" noChangeArrowheads="1"/>
          </p:cNvSpPr>
          <p:nvPr>
            <p:ph idx="1"/>
          </p:nvPr>
        </p:nvSpPr>
        <p:spPr>
          <a:xfrm>
            <a:off x="468313" y="908050"/>
            <a:ext cx="8147050" cy="4416425"/>
          </a:xfrm>
        </p:spPr>
        <p:txBody>
          <a:bodyPr rtlCol="0">
            <a:normAutofit fontScale="92500" lnSpcReduction="10000"/>
          </a:bodyPr>
          <a:lstStyle/>
          <a:p>
            <a:pPr marL="685800" indent="-685800" algn="just" fontAlgn="auto">
              <a:lnSpc>
                <a:spcPct val="90000"/>
              </a:lnSpc>
              <a:spcAft>
                <a:spcPts val="0"/>
              </a:spcAft>
              <a:buFontTx/>
              <a:buBlip>
                <a:blip r:embed="rId2"/>
              </a:buBlip>
              <a:defRPr/>
            </a:pPr>
            <a:r>
              <a:rPr lang="tr-TR" sz="2800" dirty="0" smtClean="0">
                <a:latin typeface="Century Gothic" pitchFamily="34" charset="0"/>
                <a:cs typeface="Times New Roman" pitchFamily="18" charset="0"/>
              </a:rPr>
              <a:t>Bireyin performansının değerlendirilmesi</a:t>
            </a:r>
          </a:p>
          <a:p>
            <a:pPr marL="685800" indent="-685800" algn="just" fontAlgn="auto">
              <a:lnSpc>
                <a:spcPct val="90000"/>
              </a:lnSpc>
              <a:spcAft>
                <a:spcPts val="0"/>
              </a:spcAft>
              <a:buFont typeface="Arial" pitchFamily="34" charset="0"/>
              <a:buNone/>
              <a:defRPr/>
            </a:pPr>
            <a:r>
              <a:rPr lang="tr-TR" sz="2800" dirty="0" smtClean="0">
                <a:latin typeface="Century Gothic" pitchFamily="34" charset="0"/>
                <a:cs typeface="Times New Roman" pitchFamily="18" charset="0"/>
              </a:rPr>
              <a:t>	- Genel müfredata göre nerede olduğu,</a:t>
            </a:r>
          </a:p>
          <a:p>
            <a:pPr marL="685800" indent="-685800" algn="just" fontAlgn="auto">
              <a:lnSpc>
                <a:spcPct val="90000"/>
              </a:lnSpc>
              <a:spcAft>
                <a:spcPts val="0"/>
              </a:spcAft>
              <a:buFont typeface="Arial" pitchFamily="34" charset="0"/>
              <a:buNone/>
              <a:defRPr/>
            </a:pPr>
            <a:r>
              <a:rPr lang="tr-TR" sz="2800" dirty="0" smtClean="0">
                <a:latin typeface="Century Gothic" pitchFamily="34" charset="0"/>
                <a:cs typeface="Times New Roman" pitchFamily="18" charset="0"/>
              </a:rPr>
              <a:t>	- Çocuğun güçlü yanları,</a:t>
            </a:r>
          </a:p>
          <a:p>
            <a:pPr marL="685800" indent="-685800" algn="just" fontAlgn="auto">
              <a:lnSpc>
                <a:spcPct val="90000"/>
              </a:lnSpc>
              <a:spcAft>
                <a:spcPts val="0"/>
              </a:spcAft>
              <a:buFont typeface="Arial" pitchFamily="34" charset="0"/>
              <a:buNone/>
              <a:defRPr/>
            </a:pPr>
            <a:r>
              <a:rPr lang="tr-TR" sz="2800" dirty="0" smtClean="0">
                <a:latin typeface="Century Gothic" pitchFamily="34" charset="0"/>
                <a:cs typeface="Times New Roman" pitchFamily="18" charset="0"/>
              </a:rPr>
              <a:t>	- Gereksinim öncelikleri,</a:t>
            </a:r>
          </a:p>
          <a:p>
            <a:pPr marL="685800" indent="-685800" algn="just" fontAlgn="auto">
              <a:lnSpc>
                <a:spcPct val="90000"/>
              </a:lnSpc>
              <a:spcAft>
                <a:spcPts val="0"/>
              </a:spcAft>
              <a:buFont typeface="Arial" pitchFamily="34" charset="0"/>
              <a:buNone/>
              <a:defRPr/>
            </a:pPr>
            <a:r>
              <a:rPr lang="tr-TR" sz="2800" dirty="0" smtClean="0">
                <a:latin typeface="Century Gothic" pitchFamily="34" charset="0"/>
                <a:cs typeface="Times New Roman" pitchFamily="18" charset="0"/>
              </a:rPr>
              <a:t>	- Eğitimsel gereksinimleri,</a:t>
            </a:r>
          </a:p>
          <a:p>
            <a:pPr marL="685800" indent="-685800" algn="just" fontAlgn="auto">
              <a:lnSpc>
                <a:spcPct val="90000"/>
              </a:lnSpc>
              <a:spcAft>
                <a:spcPts val="0"/>
              </a:spcAft>
              <a:buFont typeface="Arial" pitchFamily="34" charset="0"/>
              <a:buNone/>
              <a:defRPr/>
            </a:pPr>
            <a:r>
              <a:rPr lang="tr-TR" sz="2800" dirty="0" smtClean="0">
                <a:latin typeface="Century Gothic" pitchFamily="34" charset="0"/>
              </a:rPr>
              <a:t>	</a:t>
            </a:r>
            <a:r>
              <a:rPr lang="tr-TR" sz="2800" dirty="0" smtClean="0">
                <a:latin typeface="Century Gothic" pitchFamily="34" charset="0"/>
                <a:cs typeface="Times New Roman" pitchFamily="18" charset="0"/>
              </a:rPr>
              <a:t>- Öğrenme özellikleri,</a:t>
            </a:r>
          </a:p>
          <a:p>
            <a:pPr marL="685800" indent="-685800" algn="just" fontAlgn="auto">
              <a:lnSpc>
                <a:spcPct val="90000"/>
              </a:lnSpc>
              <a:spcAft>
                <a:spcPts val="0"/>
              </a:spcAft>
              <a:buFont typeface="Arial" pitchFamily="34" charset="0"/>
              <a:buNone/>
              <a:defRPr/>
            </a:pPr>
            <a:endParaRPr lang="tr-TR" sz="1400" dirty="0" smtClean="0">
              <a:latin typeface="Century Gothic" pitchFamily="34" charset="0"/>
            </a:endParaRPr>
          </a:p>
          <a:p>
            <a:pPr marL="685800" indent="-685800" algn="just" fontAlgn="auto">
              <a:lnSpc>
                <a:spcPct val="90000"/>
              </a:lnSpc>
              <a:spcAft>
                <a:spcPts val="0"/>
              </a:spcAft>
              <a:buFontTx/>
              <a:buBlip>
                <a:blip r:embed="rId2"/>
              </a:buBlip>
              <a:defRPr/>
            </a:pPr>
            <a:r>
              <a:rPr lang="tr-TR" sz="2800" dirty="0" smtClean="0">
                <a:latin typeface="Century Gothic" pitchFamily="34" charset="0"/>
                <a:cs typeface="Times New Roman" pitchFamily="18" charset="0"/>
              </a:rPr>
              <a:t>Yıllık amaçların ve her bir  yıllık amaç için kısa dönemli hedeflerin geliştirilmesi</a:t>
            </a:r>
          </a:p>
          <a:p>
            <a:pPr marL="685800" indent="-685800" algn="just" fontAlgn="auto">
              <a:lnSpc>
                <a:spcPct val="90000"/>
              </a:lnSpc>
              <a:spcAft>
                <a:spcPts val="0"/>
              </a:spcAft>
              <a:buFont typeface="Arial" pitchFamily="34" charset="0"/>
              <a:buNone/>
              <a:defRPr/>
            </a:pPr>
            <a:endParaRPr lang="tr-TR" sz="1400" dirty="0" smtClean="0">
              <a:latin typeface="Century Gothic" pitchFamily="34" charset="0"/>
              <a:cs typeface="Times New Roman" pitchFamily="18" charset="0"/>
            </a:endParaRPr>
          </a:p>
          <a:p>
            <a:pPr marL="685800" indent="-685800" algn="just" fontAlgn="auto">
              <a:lnSpc>
                <a:spcPct val="90000"/>
              </a:lnSpc>
              <a:spcAft>
                <a:spcPts val="0"/>
              </a:spcAft>
              <a:buFontTx/>
              <a:buBlip>
                <a:blip r:embed="rId2"/>
              </a:buBlip>
              <a:defRPr/>
            </a:pPr>
            <a:r>
              <a:rPr lang="tr-TR" sz="2800" dirty="0" smtClean="0">
                <a:latin typeface="Century Gothic" pitchFamily="34" charset="0"/>
                <a:cs typeface="Times New Roman" pitchFamily="18" charset="0"/>
              </a:rPr>
              <a:t>Destek hizmetlerin belirlenmesi </a:t>
            </a:r>
            <a:endParaRPr lang="tr-TR" sz="2800" dirty="0" smtClean="0">
              <a:latin typeface="Century Gothic"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fontAlgn="auto">
              <a:spcAft>
                <a:spcPts val="0"/>
              </a:spcAft>
              <a:defRPr/>
            </a:pPr>
            <a:r>
              <a:rPr lang="tr-TR" smtClean="0">
                <a:solidFill>
                  <a:srgbClr val="CC3300"/>
                </a:solidFill>
                <a:latin typeface="Century Gothic" pitchFamily="34" charset="0"/>
              </a:rPr>
              <a:t>...</a:t>
            </a:r>
          </a:p>
        </p:txBody>
      </p:sp>
      <p:sp>
        <p:nvSpPr>
          <p:cNvPr id="35843" name="Rectangle 3"/>
          <p:cNvSpPr>
            <a:spLocks noGrp="1" noChangeArrowheads="1"/>
          </p:cNvSpPr>
          <p:nvPr>
            <p:ph idx="1"/>
          </p:nvPr>
        </p:nvSpPr>
        <p:spPr>
          <a:xfrm>
            <a:off x="468313" y="1125538"/>
            <a:ext cx="8142287" cy="3405187"/>
          </a:xfrm>
        </p:spPr>
        <p:txBody>
          <a:bodyPr/>
          <a:lstStyle/>
          <a:p>
            <a:pPr algn="just">
              <a:lnSpc>
                <a:spcPct val="80000"/>
              </a:lnSpc>
              <a:buFontTx/>
              <a:buBlip>
                <a:blip r:embed="rId2"/>
              </a:buBlip>
            </a:pPr>
            <a:r>
              <a:rPr lang="tr-TR" sz="2800" smtClean="0">
                <a:latin typeface="Century Gothic" pitchFamily="34" charset="0"/>
                <a:cs typeface="Times New Roman" pitchFamily="18" charset="0"/>
              </a:rPr>
              <a:t>BEP geliştirilmesi ve uygulanması için personelin sorumlulukları açısından nasıl bilgilendirileceği</a:t>
            </a:r>
          </a:p>
          <a:p>
            <a:pPr algn="just">
              <a:lnSpc>
                <a:spcPct val="80000"/>
              </a:lnSpc>
            </a:pPr>
            <a:endParaRPr lang="tr-TR" sz="2800" smtClean="0">
              <a:latin typeface="Century Gothic" pitchFamily="34" charset="0"/>
            </a:endParaRPr>
          </a:p>
          <a:p>
            <a:pPr algn="just">
              <a:lnSpc>
                <a:spcPct val="80000"/>
              </a:lnSpc>
              <a:buFontTx/>
              <a:buBlip>
                <a:blip r:embed="rId2"/>
              </a:buBlip>
            </a:pPr>
            <a:r>
              <a:rPr lang="tr-TR" sz="2800" smtClean="0">
                <a:latin typeface="Century Gothic" pitchFamily="34" charset="0"/>
                <a:cs typeface="Times New Roman" pitchFamily="18" charset="0"/>
              </a:rPr>
              <a:t>Toplantıya katılanların ve toplantı sırasında alınan kararların, yapılan tartışmaların yazılı olarak kaydedilmesi ve uyuşma sağlanamayan kararların gözden geçirilmesi</a:t>
            </a:r>
            <a:endParaRPr lang="tr-TR" sz="2800" smtClean="0">
              <a:latin typeface="Century Gothic" pitchFamily="34" charset="0"/>
            </a:endParaRPr>
          </a:p>
          <a:p>
            <a:pPr>
              <a:lnSpc>
                <a:spcPct val="80000"/>
              </a:lnSpc>
            </a:pPr>
            <a:endParaRPr lang="tr-TR"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27088" y="188913"/>
            <a:ext cx="7521575" cy="547687"/>
          </a:xfrm>
        </p:spPr>
        <p:txBody>
          <a:bodyPr/>
          <a:lstStyle/>
          <a:p>
            <a:pPr fontAlgn="auto">
              <a:spcAft>
                <a:spcPts val="0"/>
              </a:spcAft>
              <a:defRPr/>
            </a:pPr>
            <a:r>
              <a:rPr lang="tr-TR" b="1" dirty="0" smtClean="0">
                <a:solidFill>
                  <a:srgbClr val="CC3300"/>
                </a:solidFill>
                <a:sym typeface="Wingdings" pitchFamily="2" charset="2"/>
              </a:rPr>
              <a:t></a:t>
            </a:r>
            <a:r>
              <a:rPr lang="tr-TR" sz="4000" dirty="0" err="1" smtClean="0">
                <a:solidFill>
                  <a:srgbClr val="CC3300"/>
                </a:solidFill>
              </a:rPr>
              <a:t>UnutulmamalIdIr</a:t>
            </a:r>
            <a:r>
              <a:rPr lang="tr-TR" sz="4000" dirty="0" smtClean="0">
                <a:solidFill>
                  <a:srgbClr val="CC3300"/>
                </a:solidFill>
              </a:rPr>
              <a:t> </a:t>
            </a:r>
            <a:r>
              <a:rPr lang="tr-TR" sz="4000" dirty="0" err="1" smtClean="0">
                <a:solidFill>
                  <a:srgbClr val="CC3300"/>
                </a:solidFill>
              </a:rPr>
              <a:t>kİ</a:t>
            </a:r>
            <a:r>
              <a:rPr lang="tr-TR" sz="4000" dirty="0" smtClean="0">
                <a:solidFill>
                  <a:srgbClr val="CC3300"/>
                </a:solidFill>
              </a:rPr>
              <a:t>;</a:t>
            </a:r>
          </a:p>
        </p:txBody>
      </p:sp>
      <p:sp>
        <p:nvSpPr>
          <p:cNvPr id="36867" name="Text Box 4"/>
          <p:cNvSpPr>
            <a:spLocks noGrp="1" noChangeArrowheads="1"/>
          </p:cNvSpPr>
          <p:nvPr>
            <p:ph idx="1"/>
          </p:nvPr>
        </p:nvSpPr>
        <p:spPr>
          <a:xfrm>
            <a:off x="598488" y="836613"/>
            <a:ext cx="7923212" cy="4495800"/>
          </a:xfrm>
          <a:ln w="82550" cmpd="tri">
            <a:solidFill>
              <a:srgbClr val="006600"/>
            </a:solidFill>
          </a:ln>
        </p:spPr>
        <p:txBody>
          <a:bodyPr/>
          <a:lstStyle/>
          <a:p>
            <a:pPr>
              <a:spcBef>
                <a:spcPct val="0"/>
              </a:spcBef>
            </a:pPr>
            <a:r>
              <a:rPr lang="tr-TR" sz="2000" smtClean="0"/>
              <a:t>BEP geliştirme birimi toplantısı</a:t>
            </a:r>
            <a:r>
              <a:rPr lang="tr-TR" sz="2000" smtClean="0">
                <a:latin typeface="Times New Roman" pitchFamily="18" charset="0"/>
              </a:rPr>
              <a:t>,</a:t>
            </a:r>
          </a:p>
        </p:txBody>
      </p:sp>
      <p:sp>
        <p:nvSpPr>
          <p:cNvPr id="36868" name="Text Box 5"/>
          <p:cNvSpPr txBox="1">
            <a:spLocks noChangeArrowheads="1"/>
          </p:cNvSpPr>
          <p:nvPr/>
        </p:nvSpPr>
        <p:spPr bwMode="auto">
          <a:xfrm>
            <a:off x="611188" y="1196975"/>
            <a:ext cx="3311525" cy="3919538"/>
          </a:xfrm>
          <a:prstGeom prst="rect">
            <a:avLst/>
          </a:prstGeom>
          <a:noFill/>
          <a:ln w="38100" cmpd="dbl">
            <a:solidFill>
              <a:srgbClr val="CC3300"/>
            </a:solidFill>
            <a:miter lim="800000"/>
            <a:headEnd/>
            <a:tailEnd/>
          </a:ln>
          <a:effectLst/>
        </p:spPr>
        <p:txBody>
          <a:bodyPr>
            <a:spAutoFit/>
          </a:bodyPr>
          <a:lstStyle/>
          <a:p>
            <a:pPr>
              <a:spcBef>
                <a:spcPct val="0"/>
              </a:spcBef>
              <a:buClr>
                <a:srgbClr val="006600"/>
              </a:buClr>
            </a:pPr>
            <a:r>
              <a:rPr lang="tr-TR" sz="1600">
                <a:latin typeface="Century Gothic" pitchFamily="34" charset="0"/>
              </a:rPr>
              <a:t>Çocuk odaklıdır.</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Karar verme sürecinin paylaşılmasıdır.</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Sorunlara çözüm üretmeyi hedefler.</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Tüm üyeler için rahat ve çekici bir ortamdır. </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Herkesin bakış açısına ve görüşüne değer veren bir birlikteliktir.</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Çocuğun geleceği ile ilgili iyimser ve olumlu bir yaklaşımdır.</a:t>
            </a:r>
          </a:p>
        </p:txBody>
      </p:sp>
      <p:sp>
        <p:nvSpPr>
          <p:cNvPr id="36869" name="Text Box 6"/>
          <p:cNvSpPr txBox="1">
            <a:spLocks noChangeArrowheads="1"/>
          </p:cNvSpPr>
          <p:nvPr/>
        </p:nvSpPr>
        <p:spPr bwMode="auto">
          <a:xfrm>
            <a:off x="4284663" y="1208088"/>
            <a:ext cx="3816350" cy="3919537"/>
          </a:xfrm>
          <a:prstGeom prst="rect">
            <a:avLst/>
          </a:prstGeom>
          <a:noFill/>
          <a:ln w="38100" cmpd="dbl">
            <a:solidFill>
              <a:srgbClr val="CC3300"/>
            </a:solidFill>
            <a:miter lim="800000"/>
            <a:headEnd/>
            <a:tailEnd/>
          </a:ln>
          <a:effectLst/>
        </p:spPr>
        <p:txBody>
          <a:bodyPr>
            <a:spAutoFit/>
          </a:bodyPr>
          <a:lstStyle/>
          <a:p>
            <a:pPr>
              <a:spcBef>
                <a:spcPct val="0"/>
              </a:spcBef>
              <a:buClr>
                <a:srgbClr val="006600"/>
              </a:buClr>
            </a:pPr>
            <a:r>
              <a:rPr lang="tr-TR" sz="1600">
                <a:latin typeface="Century Gothic" pitchFamily="34" charset="0"/>
              </a:rPr>
              <a:t>Personel odaklı </a:t>
            </a:r>
            <a:r>
              <a:rPr lang="tr-TR" sz="1600">
                <a:solidFill>
                  <a:srgbClr val="FF0000"/>
                </a:solidFill>
                <a:latin typeface="Century Gothic" pitchFamily="34" charset="0"/>
              </a:rPr>
              <a:t>değildir.</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Karşıtlıklar veya tartışma ortamı </a:t>
            </a:r>
            <a:r>
              <a:rPr lang="tr-TR" sz="1600">
                <a:solidFill>
                  <a:srgbClr val="FF0000"/>
                </a:solidFill>
                <a:latin typeface="Century Gothic" pitchFamily="34" charset="0"/>
              </a:rPr>
              <a:t>değildir.</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Araştırma yapmak amacıyla bir araya geliş </a:t>
            </a:r>
            <a:r>
              <a:rPr lang="tr-TR" sz="1600">
                <a:solidFill>
                  <a:srgbClr val="FF0000"/>
                </a:solidFill>
                <a:latin typeface="Century Gothic" pitchFamily="34" charset="0"/>
              </a:rPr>
              <a:t>değildir.</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Çocuk, personel ve aile açısından göz korkutucu bir ortam </a:t>
            </a:r>
            <a:r>
              <a:rPr lang="tr-TR" sz="1600">
                <a:solidFill>
                  <a:srgbClr val="FF0000"/>
                </a:solidFill>
                <a:latin typeface="Century Gothic" pitchFamily="34" charset="0"/>
              </a:rPr>
              <a:t>değildir.</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Problemin herkes adına uzmanlar tarafından çözüldüğü bir ortam </a:t>
            </a:r>
            <a:r>
              <a:rPr lang="tr-TR" sz="1600">
                <a:solidFill>
                  <a:srgbClr val="FF0000"/>
                </a:solidFill>
                <a:latin typeface="Century Gothic" pitchFamily="34" charset="0"/>
              </a:rPr>
              <a:t>değildir.</a:t>
            </a:r>
          </a:p>
          <a:p>
            <a:pPr eaLnBrk="0" hangingPunct="0">
              <a:spcBef>
                <a:spcPct val="0"/>
              </a:spcBef>
              <a:buClr>
                <a:srgbClr val="006600"/>
              </a:buClr>
              <a:buFontTx/>
              <a:buNone/>
            </a:pPr>
            <a:endParaRPr lang="tr-TR" sz="800">
              <a:latin typeface="Century Gothic" pitchFamily="34" charset="0"/>
            </a:endParaRPr>
          </a:p>
          <a:p>
            <a:pPr eaLnBrk="0" hangingPunct="0">
              <a:spcBef>
                <a:spcPct val="0"/>
              </a:spcBef>
              <a:buClr>
                <a:srgbClr val="006600"/>
              </a:buClr>
            </a:pPr>
            <a:r>
              <a:rPr lang="tr-TR" sz="1600">
                <a:latin typeface="Century Gothic" pitchFamily="34" charset="0"/>
              </a:rPr>
              <a:t>Olumsuzluğa odaklanan bir yaklaşım </a:t>
            </a:r>
            <a:r>
              <a:rPr lang="tr-TR" sz="1600">
                <a:solidFill>
                  <a:srgbClr val="FF0000"/>
                </a:solidFill>
                <a:latin typeface="Century Gothic" pitchFamily="34" charset="0"/>
              </a:rPr>
              <a:t>değildir.</a:t>
            </a:r>
          </a:p>
          <a:p>
            <a:pPr eaLnBrk="0" hangingPunct="0">
              <a:spcBef>
                <a:spcPct val="0"/>
              </a:spcBef>
              <a:buFontTx/>
              <a:buNone/>
            </a:pPr>
            <a:endParaRPr lang="tr-TR" sz="1600">
              <a:latin typeface="Century Gothic"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fontAlgn="auto">
              <a:spcAft>
                <a:spcPts val="0"/>
              </a:spcAft>
              <a:defRPr/>
            </a:pPr>
            <a:r>
              <a:rPr lang="tr-TR" sz="3200" b="1" smtClean="0">
                <a:solidFill>
                  <a:srgbClr val="CC3300"/>
                </a:solidFill>
                <a:latin typeface="Century Gothic" pitchFamily="34" charset="0"/>
                <a:cs typeface="Times New Roman" pitchFamily="18" charset="0"/>
              </a:rPr>
              <a:t>BEP  HAZIRLANIRKEN...</a:t>
            </a:r>
          </a:p>
        </p:txBody>
      </p:sp>
      <p:sp>
        <p:nvSpPr>
          <p:cNvPr id="34819" name="Rectangle 3"/>
          <p:cNvSpPr>
            <a:spLocks noGrp="1" noChangeArrowheads="1"/>
          </p:cNvSpPr>
          <p:nvPr>
            <p:ph idx="1"/>
          </p:nvPr>
        </p:nvSpPr>
        <p:spPr/>
        <p:txBody>
          <a:bodyPr rtlCol="0">
            <a:normAutofit fontScale="92500" lnSpcReduction="20000"/>
          </a:bodyPr>
          <a:lstStyle/>
          <a:p>
            <a:pPr marL="533400" indent="-533400" algn="just" fontAlgn="auto">
              <a:spcAft>
                <a:spcPts val="0"/>
              </a:spcAft>
              <a:buSzPct val="95000"/>
              <a:buFontTx/>
              <a:buBlip>
                <a:blip r:embed="rId2"/>
              </a:buBlip>
              <a:defRPr/>
            </a:pPr>
            <a:r>
              <a:rPr lang="tr-TR" sz="2800" smtClean="0">
                <a:latin typeface="Century Gothic" pitchFamily="34" charset="0"/>
                <a:cs typeface="Times New Roman" pitchFamily="18" charset="0"/>
              </a:rPr>
              <a:t>BEP geliştirme birimi üyeleri BEP’in amaç ve hedeflerini gerçekleştirmek için;</a:t>
            </a:r>
            <a:endParaRPr lang="tr-TR" sz="2800" smtClean="0">
              <a:cs typeface="Times New Roman" pitchFamily="18" charset="0"/>
            </a:endParaRPr>
          </a:p>
          <a:p>
            <a:pPr marL="533400" indent="-533400" algn="just" fontAlgn="auto">
              <a:spcAft>
                <a:spcPts val="0"/>
              </a:spcAft>
              <a:buClr>
                <a:srgbClr val="EA9B0E"/>
              </a:buClr>
              <a:buSzPct val="95000"/>
              <a:buFont typeface="Wingdings 2" pitchFamily="18" charset="2"/>
              <a:buNone/>
              <a:defRPr/>
            </a:pPr>
            <a:r>
              <a:rPr lang="tr-TR" sz="2800" smtClean="0">
                <a:latin typeface="Century Gothic" pitchFamily="34" charset="0"/>
                <a:cs typeface="Times New Roman" pitchFamily="18" charset="0"/>
              </a:rPr>
              <a:t>		</a:t>
            </a:r>
            <a:r>
              <a:rPr lang="tr-TR" sz="2800" smtClean="0">
                <a:solidFill>
                  <a:srgbClr val="E0760C"/>
                </a:solidFill>
                <a:latin typeface="Century Gothic" pitchFamily="34" charset="0"/>
                <a:cs typeface="Times New Roman" pitchFamily="18" charset="0"/>
                <a:sym typeface="Wingdings 2" pitchFamily="18" charset="2"/>
              </a:rPr>
              <a:t></a:t>
            </a:r>
            <a:r>
              <a:rPr lang="tr-TR" sz="2800" smtClean="0">
                <a:latin typeface="Century Gothic" pitchFamily="34" charset="0"/>
                <a:cs typeface="Times New Roman" pitchFamily="18" charset="0"/>
                <a:sym typeface="Wingdings 2" pitchFamily="18" charset="2"/>
              </a:rPr>
              <a:t> </a:t>
            </a:r>
            <a:r>
              <a:rPr lang="tr-TR" sz="2800" smtClean="0">
                <a:latin typeface="Century Gothic" pitchFamily="34" charset="0"/>
                <a:cs typeface="Times New Roman" pitchFamily="18" charset="0"/>
              </a:rPr>
              <a:t>Bireyin güçlü yönlerine ve sahip olduğu yeteneklere odaklanmalıdır.</a:t>
            </a:r>
            <a:endParaRPr lang="tr-TR" sz="2800" smtClean="0">
              <a:cs typeface="Times New Roman" pitchFamily="18" charset="0"/>
            </a:endParaRPr>
          </a:p>
          <a:p>
            <a:pPr marL="533400" indent="-533400" algn="just" fontAlgn="auto">
              <a:spcAft>
                <a:spcPts val="0"/>
              </a:spcAft>
              <a:buClr>
                <a:srgbClr val="EA9B0E"/>
              </a:buClr>
              <a:buSzPct val="95000"/>
              <a:buFont typeface="Wingdings 2" pitchFamily="18" charset="2"/>
              <a:buNone/>
              <a:defRPr/>
            </a:pPr>
            <a:r>
              <a:rPr lang="tr-TR" sz="2800" smtClean="0">
                <a:latin typeface="Century Gothic" pitchFamily="34" charset="0"/>
                <a:cs typeface="Times New Roman" pitchFamily="18" charset="0"/>
              </a:rPr>
              <a:t>		</a:t>
            </a:r>
            <a:r>
              <a:rPr lang="tr-TR" sz="2800" smtClean="0">
                <a:solidFill>
                  <a:srgbClr val="E0760C"/>
                </a:solidFill>
                <a:latin typeface="Century Gothic" pitchFamily="34" charset="0"/>
                <a:cs typeface="Times New Roman" pitchFamily="18" charset="0"/>
                <a:sym typeface="Wingdings 2" pitchFamily="18" charset="2"/>
              </a:rPr>
              <a:t></a:t>
            </a:r>
            <a:r>
              <a:rPr lang="tr-TR" sz="2800" smtClean="0">
                <a:latin typeface="Century Gothic" pitchFamily="34" charset="0"/>
                <a:cs typeface="Times New Roman" pitchFamily="18" charset="0"/>
                <a:sym typeface="Wingdings 2" pitchFamily="18" charset="2"/>
              </a:rPr>
              <a:t> </a:t>
            </a:r>
            <a:r>
              <a:rPr lang="tr-TR" sz="2800" smtClean="0">
                <a:latin typeface="Century Gothic" pitchFamily="34" charset="0"/>
                <a:cs typeface="Times New Roman" pitchFamily="18" charset="0"/>
              </a:rPr>
              <a:t>Sürekli iletişim içinde olmalı, işbirliği içinde çalışmaya önem vermelidir. </a:t>
            </a:r>
            <a:endParaRPr lang="tr-TR" sz="2800" smtClean="0">
              <a:cs typeface="Times New Roman" pitchFamily="18" charset="0"/>
            </a:endParaRPr>
          </a:p>
          <a:p>
            <a:pPr marL="533400" indent="-533400" algn="just" fontAlgn="auto">
              <a:spcAft>
                <a:spcPts val="0"/>
              </a:spcAft>
              <a:buFontTx/>
              <a:buBlip>
                <a:blip r:embed="rId2"/>
              </a:buBlip>
              <a:defRPr/>
            </a:pPr>
            <a:r>
              <a:rPr lang="tr-TR" sz="2800" smtClean="0">
                <a:latin typeface="Century Gothic" pitchFamily="34" charset="0"/>
                <a:cs typeface="Times New Roman" pitchFamily="18" charset="0"/>
              </a:rPr>
              <a:t>D</a:t>
            </a:r>
            <a:r>
              <a:rPr lang="tr-TR" sz="2800" smtClean="0">
                <a:latin typeface="Century Gothic" pitchFamily="34" charset="0"/>
                <a:cs typeface="Arial" charset="0"/>
              </a:rPr>
              <a:t>ers planları, bireyin BEP</a:t>
            </a:r>
            <a:r>
              <a:rPr lang="tr-TR" sz="2800" smtClean="0">
                <a:latin typeface="Century Gothic" pitchFamily="34" charset="0"/>
                <a:cs typeface="Times New Roman" pitchFamily="18" charset="0"/>
              </a:rPr>
              <a:t>’ i</a:t>
            </a:r>
            <a:r>
              <a:rPr lang="tr-TR" sz="2800" smtClean="0">
                <a:latin typeface="Century Gothic" pitchFamily="34" charset="0"/>
                <a:cs typeface="Arial" charset="0"/>
              </a:rPr>
              <a:t>nd</a:t>
            </a:r>
            <a:r>
              <a:rPr lang="tr-TR" sz="2800" smtClean="0">
                <a:latin typeface="Century Gothic" pitchFamily="34" charset="0"/>
                <a:cs typeface="Times New Roman" pitchFamily="18" charset="0"/>
              </a:rPr>
              <a:t>e</a:t>
            </a:r>
            <a:r>
              <a:rPr lang="tr-TR" sz="2800" smtClean="0">
                <a:latin typeface="Century Gothic" pitchFamily="34" charset="0"/>
                <a:cs typeface="Arial" charset="0"/>
              </a:rPr>
              <a:t> yer alan amaç ve hedefleri yansıtmalıdır.</a:t>
            </a:r>
            <a:endParaRPr lang="tr-TR" sz="2800" smtClean="0">
              <a:cs typeface="Times New Roman" pitchFamily="18" charset="0"/>
            </a:endParaRPr>
          </a:p>
          <a:p>
            <a:pPr marL="533400" indent="-533400" algn="just" fontAlgn="auto">
              <a:spcAft>
                <a:spcPts val="0"/>
              </a:spcAft>
              <a:buFontTx/>
              <a:buBlip>
                <a:blip r:embed="rId2"/>
              </a:buBlip>
              <a:defRPr/>
            </a:pPr>
            <a:r>
              <a:rPr lang="tr-TR" sz="2800" smtClean="0">
                <a:latin typeface="Century Gothic" pitchFamily="34" charset="0"/>
                <a:cs typeface="Arial" charset="0"/>
              </a:rPr>
              <a:t>Öğretim yöntemleri çeşitlilik oluşturmalıdır.</a:t>
            </a:r>
            <a:endParaRPr lang="tr-TR" sz="2800" smtClean="0">
              <a:cs typeface="Times New Roman" pitchFamily="18" charset="0"/>
            </a:endParaRPr>
          </a:p>
          <a:p>
            <a:pPr marL="533400" indent="-533400" fontAlgn="auto">
              <a:spcAft>
                <a:spcPts val="0"/>
              </a:spcAft>
              <a:buFont typeface="Arial" pitchFamily="34" charset="0"/>
              <a:buNone/>
              <a:defRPr/>
            </a:pPr>
            <a:endParaRPr lang="tr-TR"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p:txBody>
          <a:bodyPr rtlCol="0">
            <a:normAutofit fontScale="92500" lnSpcReduction="20000"/>
          </a:bodyPr>
          <a:lstStyle/>
          <a:p>
            <a:pPr algn="just" fontAlgn="auto">
              <a:lnSpc>
                <a:spcPct val="90000"/>
              </a:lnSpc>
              <a:spcAft>
                <a:spcPts val="0"/>
              </a:spcAft>
              <a:buFontTx/>
              <a:buBlip>
                <a:blip r:embed="rId2"/>
              </a:buBlip>
              <a:defRPr/>
            </a:pPr>
            <a:r>
              <a:rPr lang="tr-TR" sz="2800" smtClean="0">
                <a:latin typeface="Century Gothic" pitchFamily="34" charset="0"/>
                <a:cs typeface="Times New Roman" pitchFamily="18" charset="0"/>
              </a:rPr>
              <a:t> İzleme ve değerlendirme çalışmaları planlı olarak yapılmalıdır.</a:t>
            </a:r>
            <a:endParaRPr lang="tr-TR" sz="2800" smtClean="0">
              <a:cs typeface="Times New Roman" pitchFamily="18" charset="0"/>
            </a:endParaRPr>
          </a:p>
          <a:p>
            <a:pPr algn="just" fontAlgn="auto">
              <a:lnSpc>
                <a:spcPct val="90000"/>
              </a:lnSpc>
              <a:spcAft>
                <a:spcPts val="0"/>
              </a:spcAft>
              <a:buFontTx/>
              <a:buBlip>
                <a:blip r:embed="rId2"/>
              </a:buBlip>
              <a:defRPr/>
            </a:pPr>
            <a:r>
              <a:rPr lang="tr-TR" sz="2800" smtClean="0">
                <a:latin typeface="Century Gothic" pitchFamily="34" charset="0"/>
                <a:cs typeface="Times New Roman" pitchFamily="18" charset="0"/>
              </a:rPr>
              <a:t> Destek hizmetler yöneltme raporunda belirtildiği şekilde verilmelidir. </a:t>
            </a:r>
            <a:endParaRPr lang="tr-TR" sz="2800" smtClean="0">
              <a:cs typeface="Times New Roman" pitchFamily="18" charset="0"/>
            </a:endParaRPr>
          </a:p>
          <a:p>
            <a:pPr algn="just" fontAlgn="auto">
              <a:lnSpc>
                <a:spcPct val="90000"/>
              </a:lnSpc>
              <a:spcAft>
                <a:spcPts val="0"/>
              </a:spcAft>
              <a:buFontTx/>
              <a:buBlip>
                <a:blip r:embed="rId2"/>
              </a:buBlip>
              <a:defRPr/>
            </a:pPr>
            <a:r>
              <a:rPr lang="tr-TR" sz="2800" smtClean="0">
                <a:latin typeface="Century Gothic" pitchFamily="34" charset="0"/>
                <a:cs typeface="Arial" charset="0"/>
              </a:rPr>
              <a:t> Bireyin toplum içindeki ortamlara katılımını desteklemek amacıyla düzenlemeler yapılmalıdır.</a:t>
            </a:r>
            <a:endParaRPr lang="tr-TR" sz="2800" smtClean="0">
              <a:cs typeface="Times New Roman" pitchFamily="18" charset="0"/>
            </a:endParaRPr>
          </a:p>
          <a:p>
            <a:pPr algn="just" fontAlgn="auto">
              <a:lnSpc>
                <a:spcPct val="90000"/>
              </a:lnSpc>
              <a:spcAft>
                <a:spcPts val="0"/>
              </a:spcAft>
              <a:buFontTx/>
              <a:buBlip>
                <a:blip r:embed="rId2"/>
              </a:buBlip>
              <a:defRPr/>
            </a:pPr>
            <a:r>
              <a:rPr lang="tr-TR" sz="2800" smtClean="0">
                <a:latin typeface="Century Gothic" pitchFamily="34" charset="0"/>
                <a:cs typeface="Times New Roman" pitchFamily="18" charset="0"/>
              </a:rPr>
              <a:t> Özel eğitim gerektiren bireylere yönelik etkinlik gösteren sivil toplum örgütleriyle gerekli görüldüğünde  işbirliği içinde çalışılmalıdır.</a:t>
            </a:r>
            <a:endParaRPr lang="tr-TR"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188913"/>
            <a:ext cx="8077200" cy="762000"/>
          </a:xfrm>
        </p:spPr>
        <p:txBody>
          <a:bodyPr/>
          <a:lstStyle/>
          <a:p>
            <a:pPr algn="ctr" fontAlgn="auto">
              <a:spcAft>
                <a:spcPts val="0"/>
              </a:spcAft>
              <a:defRPr/>
            </a:pPr>
            <a:r>
              <a:rPr lang="tr-TR" sz="3200" b="1" dirty="0" smtClean="0">
                <a:solidFill>
                  <a:srgbClr val="D05400"/>
                </a:solidFill>
                <a:latin typeface="Century Gothic" pitchFamily="34" charset="0"/>
                <a:cs typeface="Times New Roman" pitchFamily="18" charset="0"/>
              </a:rPr>
              <a:t>K</a:t>
            </a:r>
            <a:r>
              <a:rPr lang="tr-TR" sz="3200" b="1" dirty="0" smtClean="0">
                <a:solidFill>
                  <a:srgbClr val="D05400"/>
                </a:solidFill>
                <a:latin typeface="Century Gothic" pitchFamily="34" charset="0"/>
              </a:rPr>
              <a:t>İ</a:t>
            </a:r>
            <a:r>
              <a:rPr lang="tr-TR" sz="3200" b="1" dirty="0" smtClean="0">
                <a:solidFill>
                  <a:srgbClr val="D05400"/>
                </a:solidFill>
                <a:latin typeface="Century Gothic" pitchFamily="34" charset="0"/>
                <a:cs typeface="Times New Roman" pitchFamily="18" charset="0"/>
              </a:rPr>
              <a:t>MLER</a:t>
            </a:r>
            <a:r>
              <a:rPr lang="tr-TR" sz="3200" b="1" dirty="0" smtClean="0">
                <a:solidFill>
                  <a:srgbClr val="D05400"/>
                </a:solidFill>
                <a:latin typeface="Century Gothic" pitchFamily="34" charset="0"/>
              </a:rPr>
              <a:t>İ</a:t>
            </a:r>
            <a:r>
              <a:rPr lang="tr-TR" sz="3200" b="1" dirty="0" smtClean="0">
                <a:solidFill>
                  <a:srgbClr val="D05400"/>
                </a:solidFill>
                <a:latin typeface="Century Gothic" pitchFamily="34" charset="0"/>
                <a:cs typeface="Times New Roman" pitchFamily="18" charset="0"/>
              </a:rPr>
              <a:t>N BEP’E </a:t>
            </a:r>
            <a:r>
              <a:rPr lang="tr-TR" sz="3200" b="1" dirty="0" smtClean="0">
                <a:solidFill>
                  <a:srgbClr val="D05400"/>
                </a:solidFill>
                <a:latin typeface="Century Gothic" pitchFamily="34" charset="0"/>
              </a:rPr>
              <a:t>İ</a:t>
            </a:r>
            <a:r>
              <a:rPr lang="tr-TR" sz="3200" b="1" dirty="0" smtClean="0">
                <a:solidFill>
                  <a:srgbClr val="D05400"/>
                </a:solidFill>
                <a:latin typeface="Century Gothic" pitchFamily="34" charset="0"/>
                <a:cs typeface="Times New Roman" pitchFamily="18" charset="0"/>
              </a:rPr>
              <a:t>HT</a:t>
            </a:r>
            <a:r>
              <a:rPr lang="tr-TR" sz="3200" b="1" dirty="0" smtClean="0">
                <a:solidFill>
                  <a:srgbClr val="D05400"/>
                </a:solidFill>
                <a:latin typeface="Century Gothic" pitchFamily="34" charset="0"/>
              </a:rPr>
              <a:t>İ</a:t>
            </a:r>
            <a:r>
              <a:rPr lang="tr-TR" sz="3200" b="1" dirty="0" smtClean="0">
                <a:solidFill>
                  <a:srgbClr val="D05400"/>
                </a:solidFill>
                <a:latin typeface="Century Gothic" pitchFamily="34" charset="0"/>
                <a:cs typeface="Times New Roman" pitchFamily="18" charset="0"/>
              </a:rPr>
              <a:t>YACI VARDIR?</a:t>
            </a:r>
          </a:p>
        </p:txBody>
      </p:sp>
      <p:sp>
        <p:nvSpPr>
          <p:cNvPr id="10243" name="Rectangle 3"/>
          <p:cNvSpPr>
            <a:spLocks noGrp="1" noChangeArrowheads="1"/>
          </p:cNvSpPr>
          <p:nvPr>
            <p:ph idx="1"/>
          </p:nvPr>
        </p:nvSpPr>
        <p:spPr>
          <a:xfrm>
            <a:off x="539750" y="908050"/>
            <a:ext cx="8077200" cy="4565650"/>
          </a:xfrm>
        </p:spPr>
        <p:txBody>
          <a:bodyPr/>
          <a:lstStyle/>
          <a:p>
            <a:pPr>
              <a:lnSpc>
                <a:spcPct val="90000"/>
              </a:lnSpc>
              <a:buFontTx/>
              <a:buBlip>
                <a:blip r:embed="rId2"/>
              </a:buBlip>
            </a:pPr>
            <a:r>
              <a:rPr lang="tr-TR" sz="2600" smtClean="0">
                <a:latin typeface="Century Gothic" pitchFamily="34" charset="0"/>
                <a:cs typeface="Arial" charset="0"/>
              </a:rPr>
              <a:t>Aynı yaş grubundaki çocuklara sağlanan eğitim olanaklarından yararlanmasını </a:t>
            </a:r>
            <a:r>
              <a:rPr lang="tr-TR" sz="2600" smtClean="0">
                <a:latin typeface="Century Gothic" pitchFamily="34" charset="0"/>
                <a:cs typeface="Times New Roman" pitchFamily="18" charset="0"/>
              </a:rPr>
              <a:t>engelleyen  özel eğitim gereksinimi  olan bireylerin,</a:t>
            </a:r>
            <a:endParaRPr lang="tr-TR" sz="2600" smtClean="0">
              <a:cs typeface="Times New Roman" pitchFamily="18" charset="0"/>
            </a:endParaRPr>
          </a:p>
          <a:p>
            <a:pPr>
              <a:lnSpc>
                <a:spcPct val="90000"/>
              </a:lnSpc>
              <a:buFontTx/>
              <a:buBlip>
                <a:blip r:embed="rId2"/>
              </a:buBlip>
            </a:pPr>
            <a:r>
              <a:rPr lang="tr-TR" sz="2600" smtClean="0">
                <a:latin typeface="Century Gothic" pitchFamily="34" charset="0"/>
                <a:cs typeface="Arial" charset="0"/>
              </a:rPr>
              <a:t>Engeli ya da yetersizliği, eğitimsel performansını olumsuz olarak etkileyen bireylerin,</a:t>
            </a:r>
            <a:endParaRPr lang="tr-TR" sz="2600" smtClean="0">
              <a:cs typeface="Times New Roman" pitchFamily="18" charset="0"/>
            </a:endParaRPr>
          </a:p>
          <a:p>
            <a:pPr>
              <a:lnSpc>
                <a:spcPct val="90000"/>
              </a:lnSpc>
              <a:buFontTx/>
              <a:buBlip>
                <a:blip r:embed="rId2"/>
              </a:buBlip>
            </a:pPr>
            <a:r>
              <a:rPr lang="tr-TR" sz="2600" smtClean="0">
                <a:latin typeface="Century Gothic" pitchFamily="34" charset="0"/>
                <a:cs typeface="Times New Roman" pitchFamily="18" charset="0"/>
              </a:rPr>
              <a:t>G</a:t>
            </a:r>
            <a:r>
              <a:rPr lang="tr-TR" sz="2600" smtClean="0">
                <a:latin typeface="Century Gothic" pitchFamily="34" charset="0"/>
                <a:cs typeface="Arial" charset="0"/>
              </a:rPr>
              <a:t>ereksinimlerinin karşılanması için özel düzenlenmiş destek eğitime </a:t>
            </a:r>
            <a:r>
              <a:rPr lang="tr-TR" sz="2600" smtClean="0">
                <a:latin typeface="Century Gothic" pitchFamily="34" charset="0"/>
                <a:cs typeface="Times New Roman" pitchFamily="18" charset="0"/>
              </a:rPr>
              <a:t>gereksinim</a:t>
            </a:r>
            <a:r>
              <a:rPr lang="tr-TR" sz="2600" smtClean="0">
                <a:latin typeface="Century Gothic" pitchFamily="34" charset="0"/>
                <a:cs typeface="Arial" charset="0"/>
              </a:rPr>
              <a:t> duyulan bireylerin</a:t>
            </a:r>
            <a:r>
              <a:rPr lang="tr-TR" sz="2600" smtClean="0">
                <a:latin typeface="Century Gothic" pitchFamily="34" charset="0"/>
                <a:cs typeface="Times New Roman" pitchFamily="18" charset="0"/>
              </a:rPr>
              <a:t> </a:t>
            </a:r>
            <a:r>
              <a:rPr lang="tr-TR" sz="2600" smtClean="0">
                <a:solidFill>
                  <a:srgbClr val="FF0000"/>
                </a:solidFill>
                <a:latin typeface="Century Gothic" pitchFamily="34" charset="0"/>
                <a:cs typeface="Times New Roman" pitchFamily="18" charset="0"/>
              </a:rPr>
              <a:t>b</a:t>
            </a:r>
            <a:r>
              <a:rPr lang="tr-TR" sz="2600" smtClean="0">
                <a:solidFill>
                  <a:srgbClr val="FF0000"/>
                </a:solidFill>
                <a:latin typeface="Century Gothic" pitchFamily="34" charset="0"/>
                <a:cs typeface="Arial" charset="0"/>
              </a:rPr>
              <a:t>ireyselle</a:t>
            </a:r>
            <a:r>
              <a:rPr lang="tr-TR" sz="2600" smtClean="0">
                <a:solidFill>
                  <a:srgbClr val="FF0000"/>
                </a:solidFill>
                <a:latin typeface="Century Gothic" pitchFamily="34" charset="0"/>
              </a:rPr>
              <a:t>ş</a:t>
            </a:r>
            <a:r>
              <a:rPr lang="tr-TR" sz="2600" smtClean="0">
                <a:solidFill>
                  <a:srgbClr val="FF0000"/>
                </a:solidFill>
                <a:latin typeface="Century Gothic" pitchFamily="34" charset="0"/>
                <a:cs typeface="Arial" charset="0"/>
              </a:rPr>
              <a:t>tirilmi</a:t>
            </a:r>
            <a:r>
              <a:rPr lang="tr-TR" sz="2600" smtClean="0">
                <a:solidFill>
                  <a:srgbClr val="FF0000"/>
                </a:solidFill>
                <a:latin typeface="Century Gothic" pitchFamily="34" charset="0"/>
              </a:rPr>
              <a:t>ş</a:t>
            </a:r>
            <a:r>
              <a:rPr lang="tr-TR" sz="2600" smtClean="0">
                <a:solidFill>
                  <a:srgbClr val="FF0000"/>
                </a:solidFill>
                <a:latin typeface="Century Gothic" pitchFamily="34" charset="0"/>
                <a:cs typeface="Arial" charset="0"/>
              </a:rPr>
              <a:t> </a:t>
            </a:r>
            <a:r>
              <a:rPr lang="tr-TR" sz="2600" smtClean="0">
                <a:solidFill>
                  <a:srgbClr val="FF0000"/>
                </a:solidFill>
                <a:latin typeface="Century Gothic" pitchFamily="34" charset="0"/>
                <a:cs typeface="Times New Roman" pitchFamily="18" charset="0"/>
              </a:rPr>
              <a:t>e</a:t>
            </a:r>
            <a:r>
              <a:rPr lang="tr-TR" sz="2600" smtClean="0">
                <a:solidFill>
                  <a:srgbClr val="FF0000"/>
                </a:solidFill>
                <a:latin typeface="Century Gothic" pitchFamily="34" charset="0"/>
              </a:rPr>
              <a:t>ğ</a:t>
            </a:r>
            <a:r>
              <a:rPr lang="tr-TR" sz="2600" smtClean="0">
                <a:solidFill>
                  <a:srgbClr val="FF0000"/>
                </a:solidFill>
                <a:latin typeface="Century Gothic" pitchFamily="34" charset="0"/>
                <a:cs typeface="Arial" charset="0"/>
              </a:rPr>
              <a:t>itim </a:t>
            </a:r>
            <a:r>
              <a:rPr lang="tr-TR" sz="2600" smtClean="0">
                <a:solidFill>
                  <a:srgbClr val="FF0000"/>
                </a:solidFill>
                <a:latin typeface="Century Gothic" pitchFamily="34" charset="0"/>
                <a:cs typeface="Times New Roman" pitchFamily="18" charset="0"/>
              </a:rPr>
              <a:t>p</a:t>
            </a:r>
            <a:r>
              <a:rPr lang="tr-TR" sz="2600" smtClean="0">
                <a:solidFill>
                  <a:srgbClr val="FF0000"/>
                </a:solidFill>
                <a:latin typeface="Century Gothic" pitchFamily="34" charset="0"/>
                <a:cs typeface="Arial" charset="0"/>
              </a:rPr>
              <a:t>rogramına </a:t>
            </a:r>
            <a:r>
              <a:rPr lang="tr-TR" sz="2600" smtClean="0">
                <a:solidFill>
                  <a:srgbClr val="FF0000"/>
                </a:solidFill>
                <a:latin typeface="Century Gothic" pitchFamily="34" charset="0"/>
                <a:cs typeface="Times New Roman" pitchFamily="18" charset="0"/>
              </a:rPr>
              <a:t>ihtiyac</a:t>
            </a:r>
            <a:r>
              <a:rPr lang="tr-TR" sz="2600" smtClean="0">
                <a:solidFill>
                  <a:srgbClr val="FF0000"/>
                </a:solidFill>
                <a:latin typeface="Century Gothic" pitchFamily="34" charset="0"/>
              </a:rPr>
              <a:t>ı</a:t>
            </a:r>
            <a:r>
              <a:rPr lang="tr-TR" sz="2600" smtClean="0">
                <a:solidFill>
                  <a:srgbClr val="FF0000"/>
                </a:solidFill>
                <a:latin typeface="Century Gothic" pitchFamily="34" charset="0"/>
                <a:cs typeface="Arial" charset="0"/>
              </a:rPr>
              <a:t> var demektir.</a:t>
            </a:r>
            <a:r>
              <a:rPr lang="tr-TR" sz="2600" smtClean="0">
                <a:solidFill>
                  <a:srgbClr val="FF0000"/>
                </a:solidFill>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2325" y="365125"/>
            <a:ext cx="7521575" cy="760413"/>
          </a:xfrm>
        </p:spPr>
        <p:txBody>
          <a:bodyPr/>
          <a:lstStyle/>
          <a:p>
            <a:pPr algn="ctr" fontAlgn="auto">
              <a:spcAft>
                <a:spcPts val="0"/>
              </a:spcAft>
              <a:defRPr/>
            </a:pPr>
            <a:r>
              <a:rPr lang="tr-TR" sz="2400" b="1" dirty="0" smtClean="0">
                <a:solidFill>
                  <a:srgbClr val="CC3300"/>
                </a:solidFill>
              </a:rPr>
              <a:t>BEP GELİŞTİRME BİRİMİ BEP HAZIRLAMA SÜRECİNDE NELERE DİKKAT ETMELİ?</a:t>
            </a:r>
          </a:p>
        </p:txBody>
      </p:sp>
      <p:sp>
        <p:nvSpPr>
          <p:cNvPr id="39939" name="Rectangle 3"/>
          <p:cNvSpPr>
            <a:spLocks noGrp="1" noChangeArrowheads="1"/>
          </p:cNvSpPr>
          <p:nvPr>
            <p:ph idx="1"/>
          </p:nvPr>
        </p:nvSpPr>
        <p:spPr>
          <a:xfrm>
            <a:off x="611188" y="1125538"/>
            <a:ext cx="8001000" cy="4752975"/>
          </a:xfrm>
        </p:spPr>
        <p:txBody>
          <a:bodyPr/>
          <a:lstStyle/>
          <a:p>
            <a:pPr>
              <a:spcBef>
                <a:spcPct val="0"/>
              </a:spcBef>
              <a:buClr>
                <a:srgbClr val="006600"/>
              </a:buClr>
              <a:buFont typeface="Wingdings" pitchFamily="2" charset="2"/>
              <a:buChar char="ü"/>
            </a:pPr>
            <a:r>
              <a:rPr lang="tr-TR" sz="2600" smtClean="0"/>
              <a:t>BEP çalışmasının sonucunda öğrencinin neyi bilmesini veya neyi yapabiliyor olmasını istiyoruz? </a:t>
            </a:r>
          </a:p>
          <a:p>
            <a:pPr>
              <a:spcBef>
                <a:spcPct val="0"/>
              </a:spcBef>
              <a:buClr>
                <a:srgbClr val="006600"/>
              </a:buClr>
              <a:buFont typeface="Wingdings" pitchFamily="2" charset="2"/>
              <a:buChar char="ü"/>
            </a:pPr>
            <a:endParaRPr lang="tr-TR" sz="1400" smtClean="0"/>
          </a:p>
          <a:p>
            <a:pPr algn="just">
              <a:spcBef>
                <a:spcPct val="0"/>
              </a:spcBef>
              <a:buClr>
                <a:srgbClr val="006600"/>
              </a:buClr>
              <a:buFont typeface="Wingdings" pitchFamily="2" charset="2"/>
              <a:buChar char="ü"/>
            </a:pPr>
            <a:r>
              <a:rPr lang="tr-TR" sz="2600" smtClean="0"/>
              <a:t>Gereksinim ve gereksinim önceliklerini nasıl sıraladık?</a:t>
            </a:r>
          </a:p>
          <a:p>
            <a:pPr algn="just">
              <a:spcBef>
                <a:spcPct val="0"/>
              </a:spcBef>
              <a:buClr>
                <a:srgbClr val="006600"/>
              </a:buClr>
              <a:buFont typeface="Wingdings" pitchFamily="2" charset="2"/>
              <a:buChar char="ü"/>
            </a:pPr>
            <a:endParaRPr lang="tr-TR" sz="1400" smtClean="0"/>
          </a:p>
          <a:p>
            <a:pPr algn="just">
              <a:spcBef>
                <a:spcPct val="0"/>
              </a:spcBef>
              <a:buClr>
                <a:srgbClr val="006600"/>
              </a:buClr>
              <a:buFont typeface="Wingdings" pitchFamily="2" charset="2"/>
              <a:buChar char="ü"/>
            </a:pPr>
            <a:r>
              <a:rPr lang="tr-TR" sz="2600" smtClean="0"/>
              <a:t>Öğrencinin yetersizliği öğrenmesini nasıl etkiliyor?</a:t>
            </a:r>
          </a:p>
          <a:p>
            <a:pPr algn="just">
              <a:spcBef>
                <a:spcPct val="0"/>
              </a:spcBef>
              <a:buClr>
                <a:srgbClr val="006600"/>
              </a:buClr>
              <a:buFont typeface="Wingdings" pitchFamily="2" charset="2"/>
              <a:buChar char="ü"/>
            </a:pPr>
            <a:endParaRPr lang="tr-TR" sz="1400" smtClean="0"/>
          </a:p>
          <a:p>
            <a:pPr algn="just">
              <a:spcBef>
                <a:spcPct val="0"/>
              </a:spcBef>
              <a:buClr>
                <a:srgbClr val="006600"/>
              </a:buClr>
              <a:buFont typeface="Wingdings" pitchFamily="2" charset="2"/>
              <a:buChar char="ü"/>
            </a:pPr>
            <a:r>
              <a:rPr lang="tr-TR" sz="2600" smtClean="0"/>
              <a:t>Bu beceri ya da bilgi ile ilgili olarak nereden başlayacağız?</a:t>
            </a:r>
          </a:p>
          <a:p>
            <a:pPr algn="just">
              <a:spcBef>
                <a:spcPct val="0"/>
              </a:spcBef>
              <a:buClr>
                <a:srgbClr val="006600"/>
              </a:buClr>
              <a:buFont typeface="Wingdings" pitchFamily="2" charset="2"/>
              <a:buChar char="ü"/>
            </a:pPr>
            <a:endParaRPr lang="tr-TR" sz="1400" smtClean="0"/>
          </a:p>
          <a:p>
            <a:pPr algn="just">
              <a:spcBef>
                <a:spcPct val="0"/>
              </a:spcBef>
              <a:buClr>
                <a:srgbClr val="006600"/>
              </a:buClr>
              <a:buFont typeface="Wingdings" pitchFamily="2" charset="2"/>
              <a:buChar char="ü"/>
            </a:pPr>
            <a:r>
              <a:rPr lang="tr-TR" sz="2600" smtClean="0"/>
              <a:t>Hedefe ulaşıldığında öğrencide ne göreceğiz? </a:t>
            </a:r>
          </a:p>
          <a:p>
            <a:pPr algn="just">
              <a:spcBef>
                <a:spcPct val="0"/>
              </a:spcBef>
              <a:buClr>
                <a:srgbClr val="006600"/>
              </a:buClr>
              <a:buFont typeface="Wingdings" pitchFamily="2" charset="2"/>
              <a:buChar char="ü"/>
            </a:pPr>
            <a:endParaRPr lang="tr-TR" sz="1400" smtClean="0"/>
          </a:p>
          <a:p>
            <a:pPr algn="just">
              <a:spcBef>
                <a:spcPct val="0"/>
              </a:spcBef>
              <a:buClr>
                <a:srgbClr val="006600"/>
              </a:buClr>
              <a:buFont typeface="Wingdings" pitchFamily="2" charset="2"/>
              <a:buChar char="ü"/>
            </a:pPr>
            <a:r>
              <a:rPr lang="tr-TR" sz="2600" smtClean="0"/>
              <a:t>Öğrenmeyi neyle ve nasıl ölçeceğiz?</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4213" y="457200"/>
            <a:ext cx="8459787" cy="762000"/>
          </a:xfrm>
        </p:spPr>
        <p:txBody>
          <a:bodyPr>
            <a:normAutofit fontScale="90000"/>
          </a:bodyPr>
          <a:lstStyle/>
          <a:p>
            <a:pPr algn="ctr" fontAlgn="auto">
              <a:spcAft>
                <a:spcPts val="0"/>
              </a:spcAft>
              <a:defRPr/>
            </a:pPr>
            <a:r>
              <a:rPr lang="tr-TR" sz="2400" b="1" dirty="0" smtClean="0">
                <a:solidFill>
                  <a:srgbClr val="CC3300"/>
                </a:solidFill>
                <a:latin typeface="Century Gothic" pitchFamily="34" charset="0"/>
                <a:cs typeface="Times New Roman" pitchFamily="18" charset="0"/>
              </a:rPr>
              <a:t>BEP GELİŞTİRME BİRİMİ</a:t>
            </a:r>
            <a:r>
              <a:rPr lang="tr-TR" sz="2400" dirty="0" smtClean="0">
                <a:solidFill>
                  <a:srgbClr val="CC3300"/>
                </a:solidFill>
                <a:latin typeface="Century Gothic" pitchFamily="34" charset="0"/>
              </a:rPr>
              <a:t> </a:t>
            </a:r>
            <a:r>
              <a:rPr lang="tr-TR" sz="2400" b="1" dirty="0" smtClean="0">
                <a:solidFill>
                  <a:srgbClr val="CC3300"/>
                </a:solidFill>
                <a:latin typeface="Century Gothic" pitchFamily="34" charset="0"/>
                <a:cs typeface="Times New Roman" pitchFamily="18" charset="0"/>
              </a:rPr>
              <a:t>BEP TOPLANTISINDAN SONRA</a:t>
            </a:r>
            <a:r>
              <a:rPr lang="tr-TR" sz="2400" dirty="0" smtClean="0">
                <a:solidFill>
                  <a:srgbClr val="CC3300"/>
                </a:solidFill>
                <a:latin typeface="Century Gothic" pitchFamily="34" charset="0"/>
                <a:cs typeface="Times New Roman" pitchFamily="18" charset="0"/>
              </a:rPr>
              <a:t/>
            </a:r>
            <a:br>
              <a:rPr lang="tr-TR" sz="2400" dirty="0" smtClean="0">
                <a:solidFill>
                  <a:srgbClr val="CC3300"/>
                </a:solidFill>
                <a:latin typeface="Century Gothic" pitchFamily="34" charset="0"/>
                <a:cs typeface="Times New Roman" pitchFamily="18" charset="0"/>
              </a:rPr>
            </a:br>
            <a:r>
              <a:rPr lang="tr-TR" sz="2400" b="1" dirty="0" smtClean="0">
                <a:solidFill>
                  <a:srgbClr val="CC3300"/>
                </a:solidFill>
                <a:latin typeface="Century Gothic" pitchFamily="34" charset="0"/>
                <a:cs typeface="Times New Roman" pitchFamily="18" charset="0"/>
              </a:rPr>
              <a:t>NELERE DİKKAT ETMELİ?</a:t>
            </a:r>
            <a:endParaRPr lang="tr-TR" sz="2400" dirty="0" smtClean="0">
              <a:solidFill>
                <a:srgbClr val="CC3300"/>
              </a:solidFill>
              <a:latin typeface="Century Gothic" pitchFamily="34" charset="0"/>
              <a:cs typeface="Times New Roman" pitchFamily="18" charset="0"/>
            </a:endParaRPr>
          </a:p>
        </p:txBody>
      </p:sp>
      <p:sp>
        <p:nvSpPr>
          <p:cNvPr id="37891" name="Rectangle 3"/>
          <p:cNvSpPr>
            <a:spLocks noGrp="1" noChangeArrowheads="1"/>
          </p:cNvSpPr>
          <p:nvPr>
            <p:ph idx="1"/>
          </p:nvPr>
        </p:nvSpPr>
        <p:spPr>
          <a:xfrm>
            <a:off x="468313" y="1268413"/>
            <a:ext cx="8142287" cy="4495800"/>
          </a:xfrm>
        </p:spPr>
        <p:txBody>
          <a:bodyPr rtlCol="0">
            <a:normAutofit fontScale="92500"/>
          </a:bodyPr>
          <a:lstStyle/>
          <a:p>
            <a:pPr fontAlgn="auto">
              <a:lnSpc>
                <a:spcPct val="90000"/>
              </a:lnSpc>
              <a:spcAft>
                <a:spcPts val="0"/>
              </a:spcAft>
              <a:buClr>
                <a:srgbClr val="006600"/>
              </a:buClr>
              <a:buFont typeface="Wingdings" pitchFamily="2" charset="2"/>
              <a:buChar char="ü"/>
              <a:defRPr/>
            </a:pPr>
            <a:r>
              <a:rPr lang="tr-TR" sz="2800" dirty="0" smtClean="0">
                <a:latin typeface="Century Gothic" pitchFamily="34" charset="0"/>
                <a:cs typeface="Times New Roman" pitchFamily="18" charset="0"/>
              </a:rPr>
              <a:t>Bu </a:t>
            </a:r>
            <a:r>
              <a:rPr lang="tr-TR" sz="2800" dirty="0" err="1" smtClean="0">
                <a:latin typeface="Century Gothic" pitchFamily="34" charset="0"/>
                <a:cs typeface="Times New Roman" pitchFamily="18" charset="0"/>
              </a:rPr>
              <a:t>BEP’le</a:t>
            </a:r>
            <a:r>
              <a:rPr lang="tr-TR" sz="2800" dirty="0" smtClean="0">
                <a:latin typeface="Century Gothic" pitchFamily="34" charset="0"/>
                <a:cs typeface="Times New Roman" pitchFamily="18" charset="0"/>
              </a:rPr>
              <a:t> ilgili görev limitlerimizi belirledik mi?</a:t>
            </a:r>
          </a:p>
          <a:p>
            <a:pPr fontAlgn="auto">
              <a:lnSpc>
                <a:spcPct val="90000"/>
              </a:lnSpc>
              <a:spcAft>
                <a:spcPts val="0"/>
              </a:spcAft>
              <a:buClr>
                <a:srgbClr val="006600"/>
              </a:buClr>
              <a:buFont typeface="Wingdings" pitchFamily="2" charset="2"/>
              <a:buChar char="ü"/>
              <a:defRPr/>
            </a:pPr>
            <a:endParaRPr lang="tr-TR" sz="1400" dirty="0" smtClean="0">
              <a:cs typeface="Times New Roman" pitchFamily="18" charset="0"/>
            </a:endParaRPr>
          </a:p>
          <a:p>
            <a:pPr fontAlgn="auto">
              <a:lnSpc>
                <a:spcPct val="90000"/>
              </a:lnSpc>
              <a:spcAft>
                <a:spcPts val="0"/>
              </a:spcAft>
              <a:buClr>
                <a:srgbClr val="006600"/>
              </a:buClr>
              <a:buFont typeface="Wingdings" pitchFamily="2" charset="2"/>
              <a:buChar char="ü"/>
              <a:defRPr/>
            </a:pPr>
            <a:r>
              <a:rPr lang="tr-TR" sz="2800" dirty="0" smtClean="0">
                <a:latin typeface="Century Gothic" pitchFamily="34" charset="0"/>
                <a:cs typeface="Times New Roman" pitchFamily="18" charset="0"/>
              </a:rPr>
              <a:t>Anne ve babanın yorum ve önerilerini aldık mı?</a:t>
            </a:r>
          </a:p>
          <a:p>
            <a:pPr fontAlgn="auto">
              <a:lnSpc>
                <a:spcPct val="90000"/>
              </a:lnSpc>
              <a:spcAft>
                <a:spcPts val="0"/>
              </a:spcAft>
              <a:buClr>
                <a:srgbClr val="006600"/>
              </a:buClr>
              <a:buFont typeface="Wingdings" pitchFamily="2" charset="2"/>
              <a:buChar char="ü"/>
              <a:defRPr/>
            </a:pPr>
            <a:endParaRPr lang="tr-TR" sz="1400" dirty="0" smtClean="0">
              <a:cs typeface="Times New Roman" pitchFamily="18" charset="0"/>
            </a:endParaRPr>
          </a:p>
          <a:p>
            <a:pPr fontAlgn="auto">
              <a:lnSpc>
                <a:spcPct val="90000"/>
              </a:lnSpc>
              <a:spcAft>
                <a:spcPts val="0"/>
              </a:spcAft>
              <a:buClr>
                <a:srgbClr val="006600"/>
              </a:buClr>
              <a:buFont typeface="Wingdings" pitchFamily="2" charset="2"/>
              <a:buChar char="ü"/>
              <a:defRPr/>
            </a:pPr>
            <a:r>
              <a:rPr lang="tr-TR" sz="2800" dirty="0" smtClean="0">
                <a:latin typeface="Century Gothic" pitchFamily="34" charset="0"/>
                <a:cs typeface="Times New Roman" pitchFamily="18" charset="0"/>
              </a:rPr>
              <a:t>Bu </a:t>
            </a:r>
            <a:r>
              <a:rPr lang="tr-TR" sz="2800" dirty="0" err="1" smtClean="0">
                <a:latin typeface="Century Gothic" pitchFamily="34" charset="0"/>
                <a:cs typeface="Times New Roman" pitchFamily="18" charset="0"/>
              </a:rPr>
              <a:t>BEP’in</a:t>
            </a:r>
            <a:r>
              <a:rPr lang="tr-TR" sz="2800" dirty="0" smtClean="0">
                <a:latin typeface="Century Gothic" pitchFamily="34" charset="0"/>
                <a:cs typeface="Times New Roman" pitchFamily="18" charset="0"/>
              </a:rPr>
              <a:t> tamamlanması için tarih belirledik mi?</a:t>
            </a:r>
          </a:p>
          <a:p>
            <a:pPr fontAlgn="auto">
              <a:lnSpc>
                <a:spcPct val="90000"/>
              </a:lnSpc>
              <a:spcAft>
                <a:spcPts val="0"/>
              </a:spcAft>
              <a:buClr>
                <a:srgbClr val="006600"/>
              </a:buClr>
              <a:buFont typeface="Wingdings" pitchFamily="2" charset="2"/>
              <a:buChar char="ü"/>
              <a:defRPr/>
            </a:pPr>
            <a:endParaRPr lang="tr-TR" sz="1400" dirty="0" smtClean="0">
              <a:cs typeface="Times New Roman" pitchFamily="18" charset="0"/>
            </a:endParaRPr>
          </a:p>
          <a:p>
            <a:pPr algn="just" fontAlgn="auto">
              <a:lnSpc>
                <a:spcPct val="90000"/>
              </a:lnSpc>
              <a:spcAft>
                <a:spcPts val="0"/>
              </a:spcAft>
              <a:buClr>
                <a:srgbClr val="006600"/>
              </a:buClr>
              <a:buFont typeface="Wingdings" pitchFamily="2" charset="2"/>
              <a:buChar char="ü"/>
              <a:defRPr/>
            </a:pPr>
            <a:r>
              <a:rPr lang="tr-TR" sz="2800" dirty="0" smtClean="0">
                <a:latin typeface="Century Gothic" pitchFamily="34" charset="0"/>
                <a:cs typeface="Times New Roman" pitchFamily="18" charset="0"/>
              </a:rPr>
              <a:t>Bu BEP süreci tamamlanmışsa, sürecin sonlandırıldığını belirttik mi?</a:t>
            </a:r>
          </a:p>
          <a:p>
            <a:pPr algn="just" fontAlgn="auto">
              <a:lnSpc>
                <a:spcPct val="90000"/>
              </a:lnSpc>
              <a:spcAft>
                <a:spcPts val="0"/>
              </a:spcAft>
              <a:buClr>
                <a:srgbClr val="006600"/>
              </a:buClr>
              <a:buFont typeface="Wingdings" pitchFamily="2" charset="2"/>
              <a:buChar char="ü"/>
              <a:defRPr/>
            </a:pPr>
            <a:endParaRPr lang="tr-TR" sz="1400" dirty="0" smtClean="0">
              <a:cs typeface="Times New Roman" pitchFamily="18" charset="0"/>
            </a:endParaRPr>
          </a:p>
          <a:p>
            <a:pPr algn="just" fontAlgn="auto">
              <a:lnSpc>
                <a:spcPct val="90000"/>
              </a:lnSpc>
              <a:spcAft>
                <a:spcPts val="0"/>
              </a:spcAft>
              <a:buClr>
                <a:srgbClr val="006600"/>
              </a:buClr>
              <a:buFont typeface="Wingdings" pitchFamily="2" charset="2"/>
              <a:buChar char="ü"/>
              <a:defRPr/>
            </a:pPr>
            <a:r>
              <a:rPr lang="tr-TR" sz="2800" dirty="0" smtClean="0">
                <a:latin typeface="Century Gothic" pitchFamily="34" charset="0"/>
                <a:cs typeface="Times New Roman" pitchFamily="18" charset="0"/>
              </a:rPr>
              <a:t>Tüm bunları açık ve anlaşılır bir dille yazdık mı?</a:t>
            </a:r>
            <a:endParaRPr lang="tr-TR"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22325" y="365125"/>
            <a:ext cx="7521575" cy="760413"/>
          </a:xfrm>
        </p:spPr>
        <p:txBody>
          <a:bodyPr/>
          <a:lstStyle/>
          <a:p>
            <a:pPr marL="762000" indent="-762000" algn="ctr" fontAlgn="auto">
              <a:spcAft>
                <a:spcPts val="0"/>
              </a:spcAft>
              <a:defRPr/>
            </a:pPr>
            <a:r>
              <a:rPr lang="tr-TR" sz="3200" b="1" dirty="0" smtClean="0">
                <a:latin typeface="Century Gothic" pitchFamily="34" charset="0"/>
              </a:rPr>
              <a:t> </a:t>
            </a:r>
            <a:r>
              <a:rPr lang="tr-TR" sz="2400" b="1" dirty="0" smtClean="0">
                <a:solidFill>
                  <a:srgbClr val="CC3300"/>
                </a:solidFill>
                <a:latin typeface="Century Gothic" pitchFamily="34" charset="0"/>
                <a:cs typeface="Times New Roman" pitchFamily="18" charset="0"/>
              </a:rPr>
              <a:t>BEP GELİŞTİRME BİRİMİ</a:t>
            </a:r>
            <a:r>
              <a:rPr lang="tr-TR" sz="2400" dirty="0" smtClean="0">
                <a:solidFill>
                  <a:srgbClr val="CC3300"/>
                </a:solidFill>
                <a:latin typeface="Century Gothic" pitchFamily="34" charset="0"/>
              </a:rPr>
              <a:t> </a:t>
            </a:r>
            <a:r>
              <a:rPr lang="tr-TR" sz="2400" b="1" dirty="0" smtClean="0">
                <a:solidFill>
                  <a:srgbClr val="CC3300"/>
                </a:solidFill>
                <a:latin typeface="Century Gothic" pitchFamily="34" charset="0"/>
                <a:cs typeface="Times New Roman" pitchFamily="18" charset="0"/>
              </a:rPr>
              <a:t>KARAR ALIRKEN NELERE DİKKAT ETMELİ?</a:t>
            </a:r>
          </a:p>
        </p:txBody>
      </p:sp>
      <p:sp>
        <p:nvSpPr>
          <p:cNvPr id="38915" name="Rectangle 3"/>
          <p:cNvSpPr>
            <a:spLocks noGrp="1" noChangeArrowheads="1"/>
          </p:cNvSpPr>
          <p:nvPr>
            <p:ph idx="1"/>
          </p:nvPr>
        </p:nvSpPr>
        <p:spPr/>
        <p:txBody>
          <a:bodyPr rtlCol="0">
            <a:normAutofit fontScale="92500" lnSpcReduction="10000"/>
          </a:bodyPr>
          <a:lstStyle/>
          <a:p>
            <a:pPr fontAlgn="auto">
              <a:lnSpc>
                <a:spcPct val="90000"/>
              </a:lnSpc>
              <a:spcAft>
                <a:spcPts val="0"/>
              </a:spcAft>
              <a:buFont typeface="Arial" pitchFamily="34" charset="0"/>
              <a:buNone/>
              <a:defRPr/>
            </a:pPr>
            <a:endParaRPr lang="tr-TR" sz="2400" smtClean="0">
              <a:cs typeface="Times New Roman" pitchFamily="18" charset="0"/>
            </a:endParaRPr>
          </a:p>
          <a:p>
            <a:pPr fontAlgn="auto">
              <a:lnSpc>
                <a:spcPct val="90000"/>
              </a:lnSpc>
              <a:spcAft>
                <a:spcPts val="0"/>
              </a:spcAft>
              <a:buClr>
                <a:srgbClr val="006600"/>
              </a:buClr>
              <a:buFont typeface="Wingdings" pitchFamily="2" charset="2"/>
              <a:buChar char="ü"/>
              <a:defRPr/>
            </a:pPr>
            <a:r>
              <a:rPr lang="tr-TR" sz="2400" smtClean="0">
                <a:latin typeface="Century Gothic" pitchFamily="34" charset="0"/>
                <a:cs typeface="Times New Roman" pitchFamily="18" charset="0"/>
              </a:rPr>
              <a:t>Tüm üyelerin kararlara katılmasına özen gösterin.</a:t>
            </a:r>
            <a:endParaRPr lang="tr-TR" sz="2400" smtClean="0">
              <a:cs typeface="Times New Roman" pitchFamily="18" charset="0"/>
            </a:endParaRPr>
          </a:p>
          <a:p>
            <a:pPr fontAlgn="auto">
              <a:lnSpc>
                <a:spcPct val="90000"/>
              </a:lnSpc>
              <a:spcAft>
                <a:spcPts val="0"/>
              </a:spcAft>
              <a:buClr>
                <a:srgbClr val="006600"/>
              </a:buClr>
              <a:buFont typeface="Wingdings" pitchFamily="2" charset="2"/>
              <a:buNone/>
              <a:defRPr/>
            </a:pPr>
            <a:r>
              <a:rPr lang="tr-TR" sz="2400" smtClean="0">
                <a:latin typeface="Century Gothic" pitchFamily="34" charset="0"/>
                <a:cs typeface="Times New Roman" pitchFamily="18" charset="0"/>
              </a:rPr>
              <a:t>	“Bu karara katılmayan var mı?”  sorusunu  sorun. </a:t>
            </a:r>
            <a:endParaRPr lang="tr-TR" sz="2400" smtClean="0">
              <a:latin typeface="Century Gothic" pitchFamily="34" charset="0"/>
            </a:endParaRPr>
          </a:p>
          <a:p>
            <a:pPr fontAlgn="auto">
              <a:lnSpc>
                <a:spcPct val="90000"/>
              </a:lnSpc>
              <a:spcAft>
                <a:spcPts val="0"/>
              </a:spcAft>
              <a:buClr>
                <a:srgbClr val="006600"/>
              </a:buClr>
              <a:buFont typeface="Wingdings" pitchFamily="2" charset="2"/>
              <a:buChar char="ü"/>
              <a:defRPr/>
            </a:pPr>
            <a:endParaRPr lang="tr-TR" sz="2400" smtClean="0">
              <a:latin typeface="Century Gothic" pitchFamily="34" charset="0"/>
            </a:endParaRPr>
          </a:p>
          <a:p>
            <a:pPr fontAlgn="auto">
              <a:lnSpc>
                <a:spcPct val="90000"/>
              </a:lnSpc>
              <a:spcAft>
                <a:spcPts val="0"/>
              </a:spcAft>
              <a:buClr>
                <a:srgbClr val="006600"/>
              </a:buClr>
              <a:buFont typeface="Wingdings" pitchFamily="2" charset="2"/>
              <a:buChar char="ü"/>
              <a:defRPr/>
            </a:pPr>
            <a:r>
              <a:rPr lang="tr-TR" sz="2400" smtClean="0">
                <a:latin typeface="Century Gothic" pitchFamily="34" charset="0"/>
                <a:cs typeface="Times New Roman" pitchFamily="18" charset="0"/>
              </a:rPr>
              <a:t>Katılmayan varsa, kararda ısrarcı olmak yerine, bir kez daha değerlendirin.</a:t>
            </a:r>
            <a:endParaRPr lang="tr-TR" sz="2400" smtClean="0">
              <a:cs typeface="Times New Roman" pitchFamily="18" charset="0"/>
            </a:endParaRPr>
          </a:p>
          <a:p>
            <a:pPr fontAlgn="auto">
              <a:lnSpc>
                <a:spcPct val="90000"/>
              </a:lnSpc>
              <a:spcAft>
                <a:spcPts val="0"/>
              </a:spcAft>
              <a:buClr>
                <a:srgbClr val="006600"/>
              </a:buClr>
              <a:buFont typeface="Wingdings" pitchFamily="2" charset="2"/>
              <a:buNone/>
              <a:defRPr/>
            </a:pPr>
            <a:endParaRPr lang="tr-TR" sz="2400" smtClean="0">
              <a:latin typeface="Century Gothic" pitchFamily="34" charset="0"/>
            </a:endParaRPr>
          </a:p>
          <a:p>
            <a:pPr fontAlgn="auto">
              <a:lnSpc>
                <a:spcPct val="90000"/>
              </a:lnSpc>
              <a:spcAft>
                <a:spcPts val="0"/>
              </a:spcAft>
              <a:buClr>
                <a:srgbClr val="006600"/>
              </a:buClr>
              <a:buFont typeface="Wingdings" pitchFamily="2" charset="2"/>
              <a:buChar char="ü"/>
              <a:defRPr/>
            </a:pPr>
            <a:r>
              <a:rPr lang="tr-TR" sz="2400" smtClean="0">
                <a:latin typeface="Century Gothic" pitchFamily="34" charset="0"/>
                <a:cs typeface="Times New Roman" pitchFamily="18" charset="0"/>
              </a:rPr>
              <a:t>Tüm bunlara karşın kararlara katılmayan üyenin katılmadığı kararla ilgili olarak fikrini yazılı olarak beyan etmesini sağlayın.</a:t>
            </a:r>
            <a:endParaRPr lang="tr-TR" sz="2400" smtClean="0">
              <a:cs typeface="Times New Roman" pitchFamily="18" charset="0"/>
            </a:endParaRPr>
          </a:p>
          <a:p>
            <a:pPr fontAlgn="auto">
              <a:lnSpc>
                <a:spcPct val="90000"/>
              </a:lnSpc>
              <a:spcAft>
                <a:spcPts val="0"/>
              </a:spcAft>
              <a:buClr>
                <a:srgbClr val="006600"/>
              </a:buClr>
              <a:buFont typeface="Arial" pitchFamily="34" charset="0"/>
              <a:buNone/>
              <a:defRPr/>
            </a:pPr>
            <a:endParaRPr lang="tr-TR" sz="2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22325" y="188913"/>
            <a:ext cx="7521575" cy="725487"/>
          </a:xfrm>
        </p:spPr>
        <p:txBody>
          <a:bodyPr/>
          <a:lstStyle/>
          <a:p>
            <a:pPr algn="ctr" fontAlgn="auto">
              <a:spcAft>
                <a:spcPts val="0"/>
              </a:spcAft>
              <a:defRPr/>
            </a:pPr>
            <a:r>
              <a:rPr lang="tr-TR" sz="2400" b="1" dirty="0" smtClean="0">
                <a:solidFill>
                  <a:srgbClr val="CC3300"/>
                </a:solidFill>
                <a:latin typeface="Century Gothic" pitchFamily="34" charset="0"/>
                <a:cs typeface="Times New Roman" pitchFamily="18" charset="0"/>
              </a:rPr>
              <a:t>HER ÜYENİN TOPLANTI SONRASI İÇİN </a:t>
            </a:r>
            <a:br>
              <a:rPr lang="tr-TR" sz="2400" b="1" dirty="0" smtClean="0">
                <a:solidFill>
                  <a:srgbClr val="CC3300"/>
                </a:solidFill>
                <a:latin typeface="Century Gothic" pitchFamily="34" charset="0"/>
                <a:cs typeface="Times New Roman" pitchFamily="18" charset="0"/>
              </a:rPr>
            </a:br>
            <a:r>
              <a:rPr lang="tr-TR" sz="2400" b="1" dirty="0" smtClean="0">
                <a:solidFill>
                  <a:srgbClr val="CC3300"/>
                </a:solidFill>
                <a:latin typeface="Century Gothic" pitchFamily="34" charset="0"/>
                <a:cs typeface="Times New Roman" pitchFamily="18" charset="0"/>
              </a:rPr>
              <a:t>KONTROL LİSTESİ</a:t>
            </a:r>
            <a:endParaRPr lang="tr-TR" sz="2400" dirty="0" smtClean="0">
              <a:solidFill>
                <a:srgbClr val="CC3300"/>
              </a:solidFill>
              <a:latin typeface="Century Gothic" pitchFamily="34" charset="0"/>
              <a:cs typeface="Times New Roman" pitchFamily="18" charset="0"/>
            </a:endParaRPr>
          </a:p>
        </p:txBody>
      </p:sp>
      <p:sp>
        <p:nvSpPr>
          <p:cNvPr id="39939" name="Rectangle 3"/>
          <p:cNvSpPr>
            <a:spLocks noGrp="1" noChangeArrowheads="1"/>
          </p:cNvSpPr>
          <p:nvPr>
            <p:ph idx="1"/>
          </p:nvPr>
        </p:nvSpPr>
        <p:spPr>
          <a:xfrm>
            <a:off x="611188" y="1052513"/>
            <a:ext cx="8001000" cy="4052887"/>
          </a:xfrm>
        </p:spPr>
        <p:txBody>
          <a:bodyPr rtlCol="0">
            <a:normAutofit lnSpcReduction="10000"/>
          </a:bodyPr>
          <a:lstStyle/>
          <a:p>
            <a:pPr algn="just" fontAlgn="auto">
              <a:spcAft>
                <a:spcPts val="0"/>
              </a:spcAft>
              <a:buClr>
                <a:srgbClr val="006600"/>
              </a:buClr>
              <a:buFont typeface="Wingdings" pitchFamily="2" charset="2"/>
              <a:buChar char="ü"/>
              <a:defRPr/>
            </a:pPr>
            <a:r>
              <a:rPr lang="tr-TR" sz="2400" dirty="0" smtClean="0">
                <a:latin typeface="Century Gothic" pitchFamily="34" charset="0"/>
                <a:cs typeface="Times New Roman" pitchFamily="18" charset="0"/>
              </a:rPr>
              <a:t>Toplantı hedefleri ile toplantıda ulaşılan sonuçlar uyumlu mu? Bana uygun olmayanları dile getirdim mi?</a:t>
            </a:r>
            <a:endParaRPr lang="tr-TR" sz="2400" dirty="0" smtClean="0">
              <a:latin typeface="Century Gothic" pitchFamily="34" charset="0"/>
            </a:endParaRPr>
          </a:p>
          <a:p>
            <a:pPr algn="just" fontAlgn="auto">
              <a:spcAft>
                <a:spcPts val="0"/>
              </a:spcAft>
              <a:buClr>
                <a:srgbClr val="006600"/>
              </a:buClr>
              <a:buFont typeface="Wingdings" pitchFamily="2" charset="2"/>
              <a:buChar char="ü"/>
              <a:defRPr/>
            </a:pPr>
            <a:endParaRPr lang="tr-TR" sz="2400" dirty="0" smtClean="0"/>
          </a:p>
          <a:p>
            <a:pPr algn="just" fontAlgn="auto">
              <a:spcAft>
                <a:spcPts val="0"/>
              </a:spcAft>
              <a:buClr>
                <a:srgbClr val="006600"/>
              </a:buClr>
              <a:buFont typeface="Wingdings" pitchFamily="2" charset="2"/>
              <a:buChar char="ü"/>
              <a:defRPr/>
            </a:pPr>
            <a:r>
              <a:rPr lang="tr-TR" sz="2400" dirty="0" smtClean="0">
                <a:latin typeface="Century Gothic" pitchFamily="34" charset="0"/>
                <a:cs typeface="Times New Roman" pitchFamily="18" charset="0"/>
              </a:rPr>
              <a:t>Bu </a:t>
            </a:r>
            <a:r>
              <a:rPr lang="tr-TR" sz="2400" dirty="0" err="1" smtClean="0">
                <a:latin typeface="Century Gothic" pitchFamily="34" charset="0"/>
                <a:cs typeface="Times New Roman" pitchFamily="18" charset="0"/>
              </a:rPr>
              <a:t>BEP’in</a:t>
            </a:r>
            <a:r>
              <a:rPr lang="tr-TR" sz="2400" dirty="0" smtClean="0">
                <a:latin typeface="Century Gothic" pitchFamily="34" charset="0"/>
                <a:cs typeface="Times New Roman" pitchFamily="18" charset="0"/>
              </a:rPr>
              <a:t> hedeflerini gerçekleştirmek için, gerek duyduğum materyali, geliştirmem gereken etkinlikleri ve başvurabileceğim kişileri belirledim mi?</a:t>
            </a:r>
            <a:endParaRPr lang="tr-TR" sz="2400" dirty="0" smtClean="0">
              <a:latin typeface="Century Gothic" pitchFamily="34" charset="0"/>
            </a:endParaRPr>
          </a:p>
          <a:p>
            <a:pPr algn="just" fontAlgn="auto">
              <a:spcAft>
                <a:spcPts val="0"/>
              </a:spcAft>
              <a:buClr>
                <a:srgbClr val="006600"/>
              </a:buClr>
              <a:buFont typeface="Wingdings" pitchFamily="2" charset="2"/>
              <a:buChar char="ü"/>
              <a:defRPr/>
            </a:pPr>
            <a:endParaRPr lang="tr-TR" sz="2400" dirty="0" smtClean="0"/>
          </a:p>
          <a:p>
            <a:pPr algn="just" fontAlgn="auto">
              <a:spcAft>
                <a:spcPts val="0"/>
              </a:spcAft>
              <a:buClr>
                <a:srgbClr val="006600"/>
              </a:buClr>
              <a:buFont typeface="Wingdings" pitchFamily="2" charset="2"/>
              <a:buChar char="ü"/>
              <a:defRPr/>
            </a:pPr>
            <a:r>
              <a:rPr lang="tr-TR" sz="2400" dirty="0" smtClean="0">
                <a:latin typeface="Century Gothic" pitchFamily="34" charset="0"/>
                <a:cs typeface="Times New Roman" pitchFamily="18" charset="0"/>
              </a:rPr>
              <a:t>Diğer birim üyeleri ile iletişim kurabiliyor muyum?</a:t>
            </a:r>
            <a:endParaRPr lang="tr-TR" sz="24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55650" y="11113"/>
            <a:ext cx="7521575" cy="549275"/>
          </a:xfrm>
        </p:spPr>
        <p:txBody>
          <a:bodyPr/>
          <a:lstStyle/>
          <a:p>
            <a:pPr fontAlgn="auto">
              <a:spcAft>
                <a:spcPts val="0"/>
              </a:spcAft>
              <a:defRPr/>
            </a:pPr>
            <a:r>
              <a:rPr lang="tr-TR" dirty="0" err="1" smtClean="0"/>
              <a:t>Etkİlİ</a:t>
            </a:r>
            <a:r>
              <a:rPr lang="tr-TR" dirty="0" smtClean="0"/>
              <a:t> </a:t>
            </a:r>
            <a:r>
              <a:rPr lang="tr-TR" dirty="0" err="1" smtClean="0"/>
              <a:t>bİr</a:t>
            </a:r>
            <a:r>
              <a:rPr lang="tr-TR" dirty="0" smtClean="0"/>
              <a:t> </a:t>
            </a:r>
            <a:r>
              <a:rPr lang="tr-TR" dirty="0" err="1" smtClean="0"/>
              <a:t>bep</a:t>
            </a:r>
            <a:r>
              <a:rPr lang="tr-TR" dirty="0" smtClean="0"/>
              <a:t> </a:t>
            </a:r>
            <a:r>
              <a:rPr lang="tr-TR" dirty="0" err="1" smtClean="0"/>
              <a:t>İçİn</a:t>
            </a:r>
            <a:r>
              <a:rPr lang="tr-TR" dirty="0" smtClean="0"/>
              <a:t> </a:t>
            </a:r>
            <a:r>
              <a:rPr lang="tr-TR" dirty="0" err="1" smtClean="0"/>
              <a:t>önerİler</a:t>
            </a:r>
            <a:endParaRPr lang="tr-TR" dirty="0" smtClean="0"/>
          </a:p>
        </p:txBody>
      </p:sp>
      <p:sp>
        <p:nvSpPr>
          <p:cNvPr id="44035" name="Dikdörtgen 1"/>
          <p:cNvSpPr>
            <a:spLocks noChangeArrowheads="1"/>
          </p:cNvSpPr>
          <p:nvPr/>
        </p:nvSpPr>
        <p:spPr bwMode="auto">
          <a:xfrm>
            <a:off x="179388" y="549275"/>
            <a:ext cx="8569325" cy="6124575"/>
          </a:xfrm>
          <a:prstGeom prst="rect">
            <a:avLst/>
          </a:prstGeom>
          <a:noFill/>
          <a:ln w="9525">
            <a:noFill/>
            <a:miter lim="800000"/>
            <a:headEnd/>
            <a:tailEnd/>
          </a:ln>
        </p:spPr>
        <p:txBody>
          <a:bodyPr>
            <a:spAutoFit/>
          </a:bodyPr>
          <a:lstStyle/>
          <a:p>
            <a:pPr algn="ctr">
              <a:spcBef>
                <a:spcPct val="0"/>
              </a:spcBef>
              <a:buFontTx/>
              <a:buNone/>
            </a:pPr>
            <a:r>
              <a:rPr lang="tr-TR" sz="1400" b="1">
                <a:latin typeface="Arial" charset="0"/>
              </a:rPr>
              <a:t>BEP’İN ETKİLİLİĞİNİ SAĞLAMAK İÇİN;</a:t>
            </a:r>
          </a:p>
          <a:p>
            <a:pPr algn="just">
              <a:spcBef>
                <a:spcPct val="0"/>
              </a:spcBef>
              <a:buFontTx/>
              <a:buNone/>
            </a:pPr>
            <a:endParaRPr lang="tr-TR" sz="1400" b="1">
              <a:latin typeface="Arial" charset="0"/>
            </a:endParaRPr>
          </a:p>
          <a:p>
            <a:pPr algn="just">
              <a:spcBef>
                <a:spcPct val="0"/>
              </a:spcBef>
              <a:buFontTx/>
              <a:buAutoNum type="arabicPeriod"/>
            </a:pPr>
            <a:r>
              <a:rPr lang="tr-TR" sz="1400" b="1">
                <a:latin typeface="Arial" charset="0"/>
              </a:rPr>
              <a:t>Bireyi ve aileyi sürece katın!</a:t>
            </a:r>
          </a:p>
          <a:p>
            <a:pPr algn="just">
              <a:spcBef>
                <a:spcPct val="0"/>
              </a:spcBef>
              <a:buFontTx/>
              <a:buNone/>
            </a:pPr>
            <a:r>
              <a:rPr lang="tr-TR" sz="1400">
                <a:latin typeface="Arial" charset="0"/>
              </a:rPr>
              <a:t>Bireyi mümkün olduğunca kendi amaçları, hedefleri konusunda karar verme sürecine katın. Ailenin sürece katılması ise sürecin  evde devamlılığına katkıda bulunur. </a:t>
            </a:r>
          </a:p>
          <a:p>
            <a:pPr algn="just">
              <a:spcBef>
                <a:spcPct val="0"/>
              </a:spcBef>
              <a:buFontTx/>
              <a:buNone/>
            </a:pPr>
            <a:endParaRPr lang="tr-TR" sz="1400">
              <a:latin typeface="Arial" charset="0"/>
            </a:endParaRPr>
          </a:p>
          <a:p>
            <a:pPr algn="just">
              <a:spcBef>
                <a:spcPct val="0"/>
              </a:spcBef>
              <a:buFontTx/>
              <a:buNone/>
            </a:pPr>
            <a:r>
              <a:rPr lang="tr-TR" sz="1400" b="1">
                <a:latin typeface="Arial" charset="0"/>
              </a:rPr>
              <a:t>2.Kullanımı kolay bir format geliştirin!</a:t>
            </a:r>
          </a:p>
          <a:p>
            <a:pPr algn="just">
              <a:spcBef>
                <a:spcPct val="0"/>
              </a:spcBef>
              <a:buFontTx/>
              <a:buNone/>
            </a:pPr>
            <a:r>
              <a:rPr lang="tr-TR" sz="1400">
                <a:latin typeface="Arial" charset="0"/>
              </a:rPr>
              <a:t>Geliştirdiğiniz formatın gereken tüm öğeleri yeterince içermesine özen gösterin. Bu tamamlanması kolay bir format olmalıdır.</a:t>
            </a:r>
          </a:p>
          <a:p>
            <a:pPr algn="just">
              <a:spcBef>
                <a:spcPct val="0"/>
              </a:spcBef>
              <a:buFontTx/>
              <a:buNone/>
            </a:pPr>
            <a:endParaRPr lang="tr-TR" sz="1400">
              <a:latin typeface="Arial" charset="0"/>
            </a:endParaRPr>
          </a:p>
          <a:p>
            <a:pPr algn="just">
              <a:spcBef>
                <a:spcPct val="0"/>
              </a:spcBef>
              <a:buFontTx/>
              <a:buAutoNum type="arabicPeriod" startAt="3"/>
            </a:pPr>
            <a:r>
              <a:rPr lang="tr-TR" sz="1400" b="1">
                <a:latin typeface="Arial" charset="0"/>
              </a:rPr>
              <a:t>BEP yazılırken BEP’in uygulanmasında görev alacak olanların mutlaka sürece katılmış olmalarına özen gösterin!</a:t>
            </a:r>
          </a:p>
          <a:p>
            <a:pPr algn="just">
              <a:spcBef>
                <a:spcPct val="0"/>
              </a:spcBef>
              <a:buFontTx/>
              <a:buNone/>
            </a:pPr>
            <a:r>
              <a:rPr lang="tr-TR" sz="1400">
                <a:latin typeface="Arial" charset="0"/>
              </a:rPr>
              <a:t>Uygulamada görev alacak olanlar, geliştirilen bu çalışmanın kendi ortamlarında işe yarayıp yaramayacağını değerlendirmek şansına ve hakkına sahip olmalıdırlar.</a:t>
            </a:r>
          </a:p>
          <a:p>
            <a:pPr algn="just">
              <a:spcBef>
                <a:spcPct val="0"/>
              </a:spcBef>
              <a:buFontTx/>
              <a:buNone/>
            </a:pPr>
            <a:endParaRPr lang="tr-TR" sz="1400">
              <a:latin typeface="Arial" charset="0"/>
            </a:endParaRPr>
          </a:p>
          <a:p>
            <a:pPr algn="just">
              <a:spcBef>
                <a:spcPct val="0"/>
              </a:spcBef>
              <a:buFontTx/>
              <a:buNone/>
            </a:pPr>
            <a:r>
              <a:rPr lang="tr-TR" sz="1400" b="1">
                <a:latin typeface="Arial" charset="0"/>
              </a:rPr>
              <a:t>4.</a:t>
            </a:r>
            <a:r>
              <a:rPr lang="tr-TR" sz="1400">
                <a:latin typeface="Arial" charset="0"/>
              </a:rPr>
              <a:t> </a:t>
            </a:r>
            <a:r>
              <a:rPr lang="tr-TR" sz="1400" b="1">
                <a:latin typeface="Arial" charset="0"/>
              </a:rPr>
              <a:t>BEP yazımında açık ve  anlaşılır bir dil kullanın! </a:t>
            </a:r>
          </a:p>
          <a:p>
            <a:pPr algn="just">
              <a:spcBef>
                <a:spcPct val="0"/>
              </a:spcBef>
              <a:buFontTx/>
              <a:buNone/>
            </a:pPr>
            <a:r>
              <a:rPr lang="tr-TR" sz="1400">
                <a:latin typeface="Arial" charset="0"/>
              </a:rPr>
              <a:t>Burada kullanılacak dil olumsuz ve belirsiz ifadeler içermemeli, bireyin gereksinimlerini ve eylem planını betimlemeye yönelik olmalıdır. </a:t>
            </a:r>
          </a:p>
          <a:p>
            <a:pPr algn="just">
              <a:spcBef>
                <a:spcPct val="0"/>
              </a:spcBef>
              <a:buFontTx/>
              <a:buNone/>
            </a:pPr>
            <a:endParaRPr lang="tr-TR" sz="1400">
              <a:latin typeface="Arial" charset="0"/>
            </a:endParaRPr>
          </a:p>
          <a:p>
            <a:pPr algn="just">
              <a:spcBef>
                <a:spcPct val="0"/>
              </a:spcBef>
              <a:buFontTx/>
              <a:buNone/>
            </a:pPr>
            <a:r>
              <a:rPr lang="tr-TR" sz="1400" b="1">
                <a:latin typeface="Arial" charset="0"/>
              </a:rPr>
              <a:t>5</a:t>
            </a:r>
            <a:r>
              <a:rPr lang="tr-TR" sz="1400">
                <a:latin typeface="Arial" charset="0"/>
              </a:rPr>
              <a:t>. </a:t>
            </a:r>
            <a:r>
              <a:rPr lang="tr-TR" sz="1400" b="1">
                <a:latin typeface="Arial" charset="0"/>
              </a:rPr>
              <a:t>BEP yazarken kısa, öz ifadeler kullanın! </a:t>
            </a:r>
          </a:p>
          <a:p>
            <a:pPr algn="just">
              <a:spcBef>
                <a:spcPct val="0"/>
              </a:spcBef>
              <a:buFontTx/>
              <a:buNone/>
            </a:pPr>
            <a:r>
              <a:rPr lang="tr-TR" sz="1400">
                <a:latin typeface="Arial" charset="0"/>
              </a:rPr>
              <a:t>Bireyle ilgili her detayın bulunması gerekli değildir ancak, destek hizmetlerin  ve uyarlanmış program hedeflerinin betimlenmesi gerekir. </a:t>
            </a:r>
          </a:p>
          <a:p>
            <a:pPr algn="just">
              <a:spcBef>
                <a:spcPct val="0"/>
              </a:spcBef>
              <a:buFontTx/>
              <a:buNone/>
            </a:pPr>
            <a:endParaRPr lang="tr-TR" sz="1400">
              <a:latin typeface="Arial" charset="0"/>
            </a:endParaRPr>
          </a:p>
          <a:p>
            <a:pPr algn="just">
              <a:spcBef>
                <a:spcPct val="0"/>
              </a:spcBef>
              <a:buFontTx/>
              <a:buNone/>
            </a:pPr>
            <a:r>
              <a:rPr lang="tr-TR" sz="1400" b="1">
                <a:latin typeface="Arial" charset="0"/>
              </a:rPr>
              <a:t>6.</a:t>
            </a:r>
            <a:r>
              <a:rPr lang="tr-TR" sz="1400">
                <a:latin typeface="Arial" charset="0"/>
              </a:rPr>
              <a:t> </a:t>
            </a:r>
            <a:r>
              <a:rPr lang="tr-TR" sz="1400" b="1">
                <a:latin typeface="Arial" charset="0"/>
              </a:rPr>
              <a:t>Yapılabilecekler konusunda gerçekçi olun!</a:t>
            </a:r>
          </a:p>
          <a:p>
            <a:pPr algn="just">
              <a:spcBef>
                <a:spcPct val="0"/>
              </a:spcBef>
              <a:buFontTx/>
              <a:buNone/>
            </a:pPr>
            <a:r>
              <a:rPr lang="tr-TR" sz="1400">
                <a:latin typeface="Arial" charset="0"/>
              </a:rPr>
              <a:t>Tamamlanması yıllar alacak bir BEP yazmak yerine, en çok bir yılı yansıtacak amaçlar esas alınmalıdır.</a:t>
            </a:r>
          </a:p>
          <a:p>
            <a:pPr algn="just">
              <a:spcBef>
                <a:spcPct val="0"/>
              </a:spcBef>
              <a:buFontTx/>
              <a:buNone/>
            </a:pPr>
            <a:endParaRPr lang="tr-TR" sz="1400">
              <a:latin typeface="Arial" charset="0"/>
            </a:endParaRPr>
          </a:p>
          <a:p>
            <a:pPr algn="just">
              <a:spcBef>
                <a:spcPct val="0"/>
              </a:spcBef>
              <a:buFontTx/>
              <a:buAutoNum type="arabicPeriod" startAt="7"/>
            </a:pPr>
            <a:r>
              <a:rPr lang="tr-TR" sz="1400" b="1">
                <a:latin typeface="Arial" charset="0"/>
              </a:rPr>
              <a:t>Tüm formları saklayabileceğiniz ve bilgileri kaydedebileceğiz bir BEP dosyası hazırlayın!</a:t>
            </a:r>
          </a:p>
          <a:p>
            <a:pPr algn="just">
              <a:spcBef>
                <a:spcPct val="0"/>
              </a:spcBef>
              <a:buFontTx/>
              <a:buNone/>
            </a:pPr>
            <a:r>
              <a:rPr lang="tr-TR" sz="1400" b="1">
                <a:latin typeface="Arial" charset="0"/>
              </a:rPr>
              <a:t> </a:t>
            </a:r>
            <a:r>
              <a:rPr lang="tr-TR" sz="1400">
                <a:latin typeface="Arial" charset="0"/>
              </a:rPr>
              <a:t>İçindeki cepte formların, bilgilerin ve tutanakların korunabildiği bir dosya olmalıdır. </a:t>
            </a:r>
            <a:endParaRPr lang="tr-TR" sz="1400" b="1">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aşamalar</a:t>
            </a:r>
            <a:endParaRPr lang="tr-TR" dirty="0">
              <a:solidFill>
                <a:srgbClr val="FF0000"/>
              </a:solidFill>
            </a:endParaRPr>
          </a:p>
        </p:txBody>
      </p:sp>
      <p:sp>
        <p:nvSpPr>
          <p:cNvPr id="3" name="2 İçerik Yer Tutucusu"/>
          <p:cNvSpPr>
            <a:spLocks noGrp="1"/>
          </p:cNvSpPr>
          <p:nvPr>
            <p:ph idx="1"/>
          </p:nvPr>
        </p:nvSpPr>
        <p:spPr/>
        <p:txBody>
          <a:bodyPr/>
          <a:lstStyle/>
          <a:p>
            <a:pPr algn="ctr"/>
            <a:r>
              <a:rPr lang="tr-TR" sz="1800" dirty="0" smtClean="0">
                <a:solidFill>
                  <a:srgbClr val="FF0000"/>
                </a:solidFill>
              </a:rPr>
              <a:t>1</a:t>
            </a:r>
          </a:p>
          <a:p>
            <a:pPr algn="ctr"/>
            <a:r>
              <a:rPr lang="tr-TR" sz="1800" dirty="0" smtClean="0"/>
              <a:t> Öğrenci ile ilgili İl/İlçe Özel Eğitim Hizmetleri Kurulunca alınmış Kaynaştırma Kararı Okul ulaştığında okul idaresi öğrencinin dersine giren öğretmenleri, öğrenci ve öğrenci velisi, rehber öğretmeni (Okulda birden fazla rehber öğretmen varsa öğrencinin sınıfından sorumlu rehber öğretmen) BEP ilk toplantısını yapmak üzere en kısa sürede toplantıya çağırır.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sz="1800" dirty="0" smtClean="0">
                <a:solidFill>
                  <a:srgbClr val="FF0000"/>
                </a:solidFill>
              </a:rPr>
              <a:t>					2</a:t>
            </a:r>
          </a:p>
          <a:p>
            <a:r>
              <a:rPr lang="tr-TR" sz="1800" dirty="0" smtClean="0"/>
              <a:t>BEP ilk toplantısında öğrencinin hangi yetersizlik türüne bağlı olarak kaynaştırma kararı alındığı, yetersizliği ile ilgili yapılacak çalışmaların okul/sınıf içerisinde yapılacak fiziksel düzenleme ile giderilip giderilemeyeceği, derslerle ilgili Bireyselleştirilmiş Eğitim Planlarına ihtiyaç olup olmayacağı, BEP toplantılarının hangi sıklıkla yapılacağı, BEP Dosyasının doldurulması, Ailenin bilgilendirilmesi ve aileden bilgi alınması, öğrencinin eğitsel performansının alınmasının ne kadar süre içerisinde tamamlanması gerektiği, bir sonraki BEP Toplantısının tarihi v.b konular görüşülerek karara bağlanır.</a:t>
            </a:r>
          </a:p>
          <a:p>
            <a:endParaRPr lang="tr-TR" sz="1800"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dirty="0" smtClean="0">
                <a:solidFill>
                  <a:srgbClr val="FF0000"/>
                </a:solidFill>
              </a:rPr>
              <a:t>3</a:t>
            </a:r>
          </a:p>
          <a:p>
            <a:r>
              <a:rPr lang="tr-TR" dirty="0" smtClean="0"/>
              <a:t>Öğrencinin dersine giren tüm öğretmenler, dersleri ile ilgili öğrencinin yapabildiklerini belirlemek, bir yıl , içerisinde kazandırmayı düşündüğü kazanımları tespit etmek amacıyla “Eğitsel Performans” formunu doldururlar. Formun bir nüshası BEP dosyasında saklanır.</a:t>
            </a:r>
          </a:p>
          <a:p>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dirty="0" smtClean="0">
                <a:solidFill>
                  <a:srgbClr val="FF0000"/>
                </a:solidFill>
              </a:rPr>
              <a:t>4</a:t>
            </a:r>
          </a:p>
          <a:p>
            <a:r>
              <a:rPr lang="tr-TR" dirty="0" smtClean="0"/>
              <a:t>İlk BEP Toplantısında alınan  karar doğrultusunda 2. BEP toplantısı düzenlenir.</a:t>
            </a:r>
          </a:p>
          <a:p>
            <a:r>
              <a:rPr lang="tr-TR" dirty="0" smtClean="0"/>
              <a:t>*Toplantıda öğretmenlerin kendi dersleri ile ilgili almış oldukları öğrenci performansı konusunda BEP Birimine bilgi sunarlar. Bu bilgiler sonucu hangi derslerden BEP Planı düzenlenmesine ihtiyaç olduğu, diğer derslerde (BEP Planı düzenlenmeyecek) öğretmenlerin ne gibi çalışmalar, işbirliği ve destek sağlayacağı karara bağlanır. (Alınan bu kararlar sonraki toplantıda gündem olarak görüşülerek yeni düzenlemelere gidilebilir)</a:t>
            </a:r>
          </a:p>
          <a:p>
            <a:r>
              <a:rPr lang="tr-TR" dirty="0" smtClean="0"/>
              <a:t>*Bu toplantıda sonraki BEP toplantılarının hangi sıklıkla yapılacağı, sonraki toplantının zamanı belirlenir. (İhtiyaç duyulması halinde BEP Birimi belirlenen süre dışında da toplantı düzenleyebilir.)</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dirty="0" smtClean="0">
                <a:solidFill>
                  <a:srgbClr val="FF0000"/>
                </a:solidFill>
              </a:rPr>
              <a:t>5</a:t>
            </a:r>
          </a:p>
          <a:p>
            <a:r>
              <a:rPr lang="tr-TR" dirty="0" smtClean="0"/>
              <a:t>Bireyselleştirilmiş Eğitim Planı hazırlanması kararı alınan derslerle ilgili olarak ders öğretmenleri Kılavuz Kitaptaki açıklamalardan, RAM’da bulunan özel eğitim öğretmenlerinden, özel eğitim okul ve kurumlarındaki özel eğitim öğretmenlerinden, (varsa) gezerek özel eğitim görevi verilen öğretmenlerden yararlanarak “Bireyselleştirilmiş Eğitim Programı” Formunu düzenlerler. (Öğrencinin gelişi de dikkate alınarak bu formdaki “Başlangıç-Bitiş Tarihleri” değiştirilebilir.)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fontAlgn="auto">
              <a:spcAft>
                <a:spcPts val="0"/>
              </a:spcAft>
              <a:defRPr/>
            </a:pPr>
            <a:r>
              <a:rPr lang="tr-TR" sz="3600" b="1" dirty="0" smtClean="0">
                <a:solidFill>
                  <a:srgbClr val="D05400"/>
                </a:solidFill>
                <a:latin typeface="Century Gothic" pitchFamily="34" charset="0"/>
                <a:cs typeface="Times New Roman" pitchFamily="18" charset="0"/>
              </a:rPr>
              <a:t>BEP’</a:t>
            </a:r>
            <a:r>
              <a:rPr lang="tr-TR" sz="3600" b="1" dirty="0" smtClean="0">
                <a:solidFill>
                  <a:srgbClr val="D05400"/>
                </a:solidFill>
                <a:latin typeface="Century Gothic" pitchFamily="34" charset="0"/>
              </a:rPr>
              <a:t>İ</a:t>
            </a:r>
            <a:r>
              <a:rPr lang="tr-TR" sz="3600" b="1" dirty="0" smtClean="0">
                <a:solidFill>
                  <a:srgbClr val="D05400"/>
                </a:solidFill>
                <a:latin typeface="Century Gothic" pitchFamily="34" charset="0"/>
                <a:cs typeface="Times New Roman" pitchFamily="18" charset="0"/>
              </a:rPr>
              <a:t>N YARARLARI</a:t>
            </a:r>
          </a:p>
        </p:txBody>
      </p:sp>
      <p:sp>
        <p:nvSpPr>
          <p:cNvPr id="8195" name="Rectangle 3"/>
          <p:cNvSpPr>
            <a:spLocks noGrp="1" noChangeArrowheads="1"/>
          </p:cNvSpPr>
          <p:nvPr>
            <p:ph idx="1"/>
          </p:nvPr>
        </p:nvSpPr>
        <p:spPr>
          <a:xfrm>
            <a:off x="611188" y="908050"/>
            <a:ext cx="8001000" cy="4395788"/>
          </a:xfrm>
        </p:spPr>
        <p:txBody>
          <a:bodyPr rtlCol="0">
            <a:normAutofit fontScale="92500" lnSpcReduction="10000"/>
          </a:bodyPr>
          <a:lstStyle/>
          <a:p>
            <a:pPr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a:t>
            </a:r>
            <a:r>
              <a:rPr lang="tr-TR" sz="2600" dirty="0" smtClean="0">
                <a:latin typeface="Century Gothic" pitchFamily="34" charset="0"/>
              </a:rPr>
              <a:t>ğ</a:t>
            </a:r>
            <a:r>
              <a:rPr lang="tr-TR" sz="2600" dirty="0" smtClean="0">
                <a:latin typeface="Century Gothic" pitchFamily="34" charset="0"/>
                <a:cs typeface="Times New Roman" pitchFamily="18" charset="0"/>
              </a:rPr>
              <a:t>un yapabilecekleri betimlenir.</a:t>
            </a:r>
            <a:endParaRPr lang="tr-TR" sz="2600" dirty="0" smtClean="0">
              <a:cs typeface="Times New Roman" pitchFamily="18" charset="0"/>
            </a:endParaRPr>
          </a:p>
          <a:p>
            <a:pPr algn="just"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a:t>
            </a:r>
            <a:r>
              <a:rPr lang="tr-TR" sz="2600" dirty="0" smtClean="0">
                <a:latin typeface="Century Gothic" pitchFamily="34" charset="0"/>
              </a:rPr>
              <a:t>ğ</a:t>
            </a:r>
            <a:r>
              <a:rPr lang="tr-TR" sz="2600" dirty="0" smtClean="0">
                <a:latin typeface="Century Gothic" pitchFamily="34" charset="0"/>
                <a:cs typeface="Times New Roman" pitchFamily="18" charset="0"/>
              </a:rPr>
              <a:t>a uygun eğitim hizmetleri sunulur.</a:t>
            </a:r>
            <a:endParaRPr lang="tr-TR" sz="2600" dirty="0" smtClean="0">
              <a:cs typeface="Times New Roman" pitchFamily="18" charset="0"/>
            </a:endParaRPr>
          </a:p>
          <a:p>
            <a:pPr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a:t>
            </a:r>
            <a:r>
              <a:rPr lang="tr-TR" sz="2600" dirty="0" smtClean="0">
                <a:latin typeface="Century Gothic" pitchFamily="34" charset="0"/>
              </a:rPr>
              <a:t>ğ</a:t>
            </a:r>
            <a:r>
              <a:rPr lang="tr-TR" sz="2600" dirty="0" smtClean="0">
                <a:latin typeface="Century Gothic" pitchFamily="34" charset="0"/>
                <a:cs typeface="Times New Roman" pitchFamily="18" charset="0"/>
              </a:rPr>
              <a:t>un engelinden kaynaklanan farklı gereksinimleri belirlenir.</a:t>
            </a:r>
            <a:endParaRPr lang="tr-TR" sz="2600" dirty="0" smtClean="0">
              <a:cs typeface="Times New Roman" pitchFamily="18" charset="0"/>
            </a:endParaRPr>
          </a:p>
          <a:p>
            <a:pPr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a:t>
            </a:r>
            <a:r>
              <a:rPr lang="tr-TR" sz="2600" dirty="0" smtClean="0">
                <a:latin typeface="Century Gothic" pitchFamily="34" charset="0"/>
              </a:rPr>
              <a:t>ğ</a:t>
            </a:r>
            <a:r>
              <a:rPr lang="tr-TR" sz="2600" dirty="0" smtClean="0">
                <a:latin typeface="Century Gothic" pitchFamily="34" charset="0"/>
                <a:cs typeface="Times New Roman" pitchFamily="18" charset="0"/>
              </a:rPr>
              <a:t>un kendi ö</a:t>
            </a:r>
            <a:r>
              <a:rPr lang="tr-TR" sz="2600" dirty="0" smtClean="0">
                <a:latin typeface="Century Gothic" pitchFamily="34" charset="0"/>
              </a:rPr>
              <a:t>ğ</a:t>
            </a:r>
            <a:r>
              <a:rPr lang="tr-TR" sz="2600" dirty="0" smtClean="0">
                <a:latin typeface="Century Gothic" pitchFamily="34" charset="0"/>
                <a:cs typeface="Times New Roman" pitchFamily="18" charset="0"/>
              </a:rPr>
              <a:t>renmesi ile ilgili daha fazla sorumluluk almas</a:t>
            </a:r>
            <a:r>
              <a:rPr lang="tr-TR" sz="2600" dirty="0" smtClean="0">
                <a:latin typeface="Century Gothic" pitchFamily="34" charset="0"/>
              </a:rPr>
              <a:t>ı</a:t>
            </a:r>
            <a:r>
              <a:rPr lang="tr-TR" sz="2600" dirty="0" smtClean="0">
                <a:latin typeface="Century Gothic" pitchFamily="34" charset="0"/>
                <a:cs typeface="Times New Roman" pitchFamily="18" charset="0"/>
              </a:rPr>
              <a:t>na yardımcı olunur.</a:t>
            </a:r>
            <a:endParaRPr lang="tr-TR" sz="2600" dirty="0" smtClean="0">
              <a:cs typeface="Times New Roman" pitchFamily="18" charset="0"/>
            </a:endParaRPr>
          </a:p>
          <a:p>
            <a:pPr algn="just"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a:t>
            </a:r>
            <a:r>
              <a:rPr lang="tr-TR" sz="2600" dirty="0" smtClean="0">
                <a:latin typeface="Century Gothic" pitchFamily="34" charset="0"/>
              </a:rPr>
              <a:t>ğ</a:t>
            </a:r>
            <a:r>
              <a:rPr lang="tr-TR" sz="2600" dirty="0" smtClean="0">
                <a:latin typeface="Century Gothic" pitchFamily="34" charset="0"/>
                <a:cs typeface="Times New Roman" pitchFamily="18" charset="0"/>
              </a:rPr>
              <a:t>un öğrenmesi izlenir.</a:t>
            </a:r>
            <a:endParaRPr lang="tr-TR" sz="2600" dirty="0" smtClean="0">
              <a:latin typeface="Century Gothic" pitchFamily="34" charset="0"/>
            </a:endParaRPr>
          </a:p>
          <a:p>
            <a:pPr algn="just"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a:t>
            </a:r>
            <a:r>
              <a:rPr lang="tr-TR" sz="2600" dirty="0" smtClean="0">
                <a:latin typeface="Century Gothic" pitchFamily="34" charset="0"/>
              </a:rPr>
              <a:t>ğ</a:t>
            </a:r>
            <a:r>
              <a:rPr lang="tr-TR" sz="2600" dirty="0" smtClean="0">
                <a:latin typeface="Century Gothic" pitchFamily="34" charset="0"/>
                <a:cs typeface="Times New Roman" pitchFamily="18" charset="0"/>
              </a:rPr>
              <a:t>un ilerlemeleri  kayda alınır.</a:t>
            </a:r>
            <a:endParaRPr lang="tr-TR" sz="2600" dirty="0" smtClean="0">
              <a:latin typeface="Century Gothic" pitchFamily="34" charset="0"/>
            </a:endParaRPr>
          </a:p>
          <a:p>
            <a:pPr algn="just"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a:t>
            </a:r>
            <a:r>
              <a:rPr lang="tr-TR" sz="2600" dirty="0" smtClean="0">
                <a:latin typeface="Century Gothic" pitchFamily="34" charset="0"/>
              </a:rPr>
              <a:t>ğ</a:t>
            </a:r>
            <a:r>
              <a:rPr lang="tr-TR" sz="2600" dirty="0" smtClean="0">
                <a:latin typeface="Century Gothic" pitchFamily="34" charset="0"/>
                <a:cs typeface="Times New Roman" pitchFamily="18" charset="0"/>
              </a:rPr>
              <a:t>un ailesi  ile di</a:t>
            </a:r>
            <a:r>
              <a:rPr lang="tr-TR" sz="2600" dirty="0" smtClean="0">
                <a:latin typeface="Century Gothic" pitchFamily="34" charset="0"/>
              </a:rPr>
              <a:t>ğ</a:t>
            </a:r>
            <a:r>
              <a:rPr lang="tr-TR" sz="2600" dirty="0" smtClean="0">
                <a:latin typeface="Century Gothic" pitchFamily="34" charset="0"/>
                <a:cs typeface="Times New Roman" pitchFamily="18" charset="0"/>
              </a:rPr>
              <a:t>er birim üyelerinin ilişkilerine katk</a:t>
            </a:r>
            <a:r>
              <a:rPr lang="tr-TR" sz="2600" dirty="0" smtClean="0">
                <a:latin typeface="Century Gothic" pitchFamily="34" charset="0"/>
              </a:rPr>
              <a:t>ı</a:t>
            </a:r>
            <a:r>
              <a:rPr lang="tr-TR" sz="2600" dirty="0" smtClean="0">
                <a:latin typeface="Century Gothic" pitchFamily="34" charset="0"/>
                <a:cs typeface="Times New Roman" pitchFamily="18" charset="0"/>
              </a:rPr>
              <a:t>da bulunur.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dirty="0" smtClean="0">
                <a:solidFill>
                  <a:srgbClr val="FF0000"/>
                </a:solidFill>
              </a:rPr>
              <a:t>7</a:t>
            </a:r>
          </a:p>
          <a:p>
            <a:r>
              <a:rPr lang="tr-TR" dirty="0" smtClean="0"/>
              <a:t>Kaynaştırma öğrencisinin başarısı, uyumu ve toplumsal kabulü açısından, BEP çalışmalarında okul idaresinin, okuldaki personelin, diğer öğretmenlerin, öğrencinin sınıf arkadaşlarının, ailenin bilgilendirilmesi gereklidir.</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					</a:t>
            </a:r>
            <a:r>
              <a:rPr lang="tr-TR" dirty="0" smtClean="0">
                <a:solidFill>
                  <a:srgbClr val="FF0000"/>
                </a:solidFill>
              </a:rPr>
              <a:t>8</a:t>
            </a:r>
          </a:p>
          <a:p>
            <a:r>
              <a:rPr lang="tr-TR" dirty="0" smtClean="0"/>
              <a:t>BEP dosyasının düzenlenmesi, saklanması, öğrenci nakil gittiğinde yeni kuruma gönderilmesi, doldurulan formların bir nüshasının dosyada saklanması, toplantı tutanaklarının imzalanması, toplantı yerinin belirlenmesi, toplantıya katılacakların davet edilmesi konusunda BEP Birim Başkanı ve Sınıf/ Sınıf Rehber Öğretmeni gerekli tedbirleri almalıdır. v.b)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tr-TR" smtClean="0">
                <a:solidFill>
                  <a:srgbClr val="D05400"/>
                </a:solidFill>
                <a:latin typeface="Century Gothic" pitchFamily="34" charset="0"/>
              </a:rPr>
              <a:t>...</a:t>
            </a:r>
          </a:p>
        </p:txBody>
      </p:sp>
      <p:sp>
        <p:nvSpPr>
          <p:cNvPr id="9219" name="Rectangle 3"/>
          <p:cNvSpPr>
            <a:spLocks noGrp="1" noChangeArrowheads="1"/>
          </p:cNvSpPr>
          <p:nvPr>
            <p:ph idx="1"/>
          </p:nvPr>
        </p:nvSpPr>
        <p:spPr>
          <a:xfrm>
            <a:off x="755650" y="1052513"/>
            <a:ext cx="7924800" cy="3960812"/>
          </a:xfrm>
        </p:spPr>
        <p:txBody>
          <a:bodyPr rtlCol="0">
            <a:normAutofit fontScale="92500"/>
          </a:bodyPr>
          <a:lstStyle/>
          <a:p>
            <a:pPr algn="just"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Çocuğun bilgi ve beceri eksiklerinin nasıl giderilebileceğine yol gösterir.</a:t>
            </a:r>
            <a:endParaRPr lang="tr-TR" sz="2600" dirty="0" smtClean="0">
              <a:cs typeface="Times New Roman" pitchFamily="18" charset="0"/>
            </a:endParaRPr>
          </a:p>
          <a:p>
            <a:pPr algn="just"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Çocuğun eğitiminde karşılaşılabilecek sorunlar ve çözümler, alınacak kararlar hakkında aile ve okul personeline eşit söz hakkı sağlar.</a:t>
            </a:r>
            <a:endParaRPr lang="tr-TR" sz="2600" dirty="0" smtClean="0">
              <a:cs typeface="Times New Roman" pitchFamily="18" charset="0"/>
            </a:endParaRPr>
          </a:p>
          <a:p>
            <a:pPr algn="just"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Çocuğun gelişiminin değerlendirilmesini sağlar.</a:t>
            </a:r>
            <a:endParaRPr lang="tr-TR" sz="2600" dirty="0" smtClean="0">
              <a:cs typeface="Times New Roman" pitchFamily="18" charset="0"/>
            </a:endParaRPr>
          </a:p>
          <a:p>
            <a:pPr algn="just" fontAlgn="auto">
              <a:lnSpc>
                <a:spcPct val="105000"/>
              </a:lnSpc>
              <a:spcAft>
                <a:spcPts val="0"/>
              </a:spcAft>
              <a:buClr>
                <a:srgbClr val="CC3300"/>
              </a:buClr>
              <a:buFont typeface="Wingdings" pitchFamily="2" charset="2"/>
              <a:buBlip>
                <a:blip r:embed="rId2"/>
              </a:buBlip>
              <a:defRPr/>
            </a:pPr>
            <a:r>
              <a:rPr lang="tr-TR" sz="2600" dirty="0" smtClean="0">
                <a:latin typeface="Century Gothic" pitchFamily="34" charset="0"/>
                <a:cs typeface="Times New Roman" pitchFamily="18" charset="0"/>
              </a:rPr>
              <a:t>Programın, materyalin ve başlangıç noktalarının etkililiğinin değerlendirmesine yardımcı olur.</a:t>
            </a:r>
            <a:endParaRPr lang="tr-TR"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fontAlgn="auto">
              <a:spcAft>
                <a:spcPts val="0"/>
              </a:spcAft>
              <a:defRPr/>
            </a:pPr>
            <a:r>
              <a:rPr lang="tr-TR" sz="3600" b="1" dirty="0" smtClean="0">
                <a:solidFill>
                  <a:srgbClr val="D05400"/>
                </a:solidFill>
                <a:latin typeface="Century Gothic" pitchFamily="34" charset="0"/>
              </a:rPr>
              <a:t>BEP GELİŞTİRME BİRİMİ</a:t>
            </a:r>
          </a:p>
        </p:txBody>
      </p:sp>
      <p:sp>
        <p:nvSpPr>
          <p:cNvPr id="13315" name="Rectangle 3"/>
          <p:cNvSpPr>
            <a:spLocks noGrp="1" noChangeArrowheads="1"/>
          </p:cNvSpPr>
          <p:nvPr>
            <p:ph idx="1"/>
          </p:nvPr>
        </p:nvSpPr>
        <p:spPr>
          <a:xfrm>
            <a:off x="539750" y="1628775"/>
            <a:ext cx="8001000" cy="2181225"/>
          </a:xfrm>
        </p:spPr>
        <p:txBody>
          <a:bodyPr/>
          <a:lstStyle/>
          <a:p>
            <a:pPr algn="ctr"/>
            <a:r>
              <a:rPr lang="tr-TR" sz="4400" dirty="0" smtClean="0">
                <a:latin typeface="Century Gothic" pitchFamily="34" charset="0"/>
                <a:cs typeface="Times New Roman" pitchFamily="18" charset="0"/>
              </a:rPr>
              <a:t> </a:t>
            </a:r>
            <a:r>
              <a:rPr lang="tr-TR" sz="4400" dirty="0" err="1" smtClean="0">
                <a:solidFill>
                  <a:srgbClr val="006600"/>
                </a:solidFill>
                <a:latin typeface="Century Gothic" pitchFamily="34" charset="0"/>
                <a:cs typeface="Times New Roman" pitchFamily="18" charset="0"/>
              </a:rPr>
              <a:t>BEP’i</a:t>
            </a:r>
            <a:r>
              <a:rPr lang="tr-TR" sz="4400" dirty="0" smtClean="0">
                <a:solidFill>
                  <a:srgbClr val="006600"/>
                </a:solidFill>
                <a:latin typeface="Century Gothic" pitchFamily="34" charset="0"/>
                <a:cs typeface="Times New Roman" pitchFamily="18" charset="0"/>
              </a:rPr>
              <a:t>, BEP Geli</a:t>
            </a:r>
            <a:r>
              <a:rPr lang="tr-TR" sz="4400" dirty="0" smtClean="0">
                <a:solidFill>
                  <a:srgbClr val="006600"/>
                </a:solidFill>
                <a:latin typeface="Century Gothic" pitchFamily="34" charset="0"/>
              </a:rPr>
              <a:t>ş</a:t>
            </a:r>
            <a:r>
              <a:rPr lang="tr-TR" sz="4400" dirty="0" smtClean="0">
                <a:solidFill>
                  <a:srgbClr val="006600"/>
                </a:solidFill>
                <a:latin typeface="Century Gothic" pitchFamily="34" charset="0"/>
                <a:cs typeface="Times New Roman" pitchFamily="18" charset="0"/>
              </a:rPr>
              <a:t>tirme Birimi </a:t>
            </a:r>
          </a:p>
          <a:p>
            <a:pPr algn="ctr"/>
            <a:r>
              <a:rPr lang="tr-TR" sz="4400" dirty="0" smtClean="0">
                <a:solidFill>
                  <a:srgbClr val="006600"/>
                </a:solidFill>
                <a:latin typeface="Century Gothic" pitchFamily="34" charset="0"/>
                <a:cs typeface="Times New Roman" pitchFamily="18" charset="0"/>
              </a:rPr>
              <a:t>haz</a:t>
            </a:r>
            <a:r>
              <a:rPr lang="tr-TR" sz="4400" dirty="0" smtClean="0">
                <a:solidFill>
                  <a:srgbClr val="006600"/>
                </a:solidFill>
                <a:latin typeface="Century Gothic" pitchFamily="34" charset="0"/>
              </a:rPr>
              <a:t>ı</a:t>
            </a:r>
            <a:r>
              <a:rPr lang="tr-TR" sz="4400" dirty="0" smtClean="0">
                <a:solidFill>
                  <a:srgbClr val="006600"/>
                </a:solidFill>
                <a:latin typeface="Century Gothic" pitchFamily="34" charset="0"/>
                <a:cs typeface="Times New Roman" pitchFamily="18" charset="0"/>
              </a:rPr>
              <a:t>rlar.</a:t>
            </a:r>
            <a:endParaRPr lang="tr-TR" sz="4400" dirty="0" smtClean="0">
              <a:solidFill>
                <a:srgbClr val="0066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tr-TR" smtClean="0">
                <a:solidFill>
                  <a:srgbClr val="D05400"/>
                </a:solidFill>
                <a:latin typeface="Century Gothic" pitchFamily="34" charset="0"/>
              </a:rPr>
              <a:t>...</a:t>
            </a:r>
          </a:p>
        </p:txBody>
      </p:sp>
      <p:sp>
        <p:nvSpPr>
          <p:cNvPr id="14339" name="Rectangle 3"/>
          <p:cNvSpPr>
            <a:spLocks noGrp="1" noChangeArrowheads="1"/>
          </p:cNvSpPr>
          <p:nvPr>
            <p:ph idx="1"/>
          </p:nvPr>
        </p:nvSpPr>
        <p:spPr>
          <a:xfrm>
            <a:off x="395288" y="908050"/>
            <a:ext cx="8497887" cy="4268788"/>
          </a:xfrm>
        </p:spPr>
        <p:txBody>
          <a:bodyPr/>
          <a:lstStyle/>
          <a:p>
            <a:pPr>
              <a:lnSpc>
                <a:spcPct val="80000"/>
              </a:lnSpc>
            </a:pPr>
            <a:r>
              <a:rPr lang="tr-TR" sz="2800" smtClean="0">
                <a:latin typeface="Century Gothic" pitchFamily="34" charset="0"/>
                <a:cs typeface="Times New Roman" pitchFamily="18" charset="0"/>
              </a:rPr>
              <a:t>		Özel e</a:t>
            </a:r>
            <a:r>
              <a:rPr lang="tr-TR" sz="2800" smtClean="0">
                <a:latin typeface="Century Gothic" pitchFamily="34" charset="0"/>
              </a:rPr>
              <a:t>ğ</a:t>
            </a:r>
            <a:r>
              <a:rPr lang="tr-TR" sz="2800" smtClean="0">
                <a:latin typeface="Century Gothic" pitchFamily="34" charset="0"/>
                <a:cs typeface="Times New Roman" pitchFamily="18" charset="0"/>
              </a:rPr>
              <a:t>itim ve kayna</a:t>
            </a:r>
            <a:r>
              <a:rPr lang="tr-TR" sz="2800" smtClean="0">
                <a:latin typeface="Century Gothic" pitchFamily="34" charset="0"/>
              </a:rPr>
              <a:t>ş</a:t>
            </a:r>
            <a:r>
              <a:rPr lang="tr-TR" sz="2800" smtClean="0">
                <a:latin typeface="Century Gothic" pitchFamily="34" charset="0"/>
                <a:cs typeface="Times New Roman" pitchFamily="18" charset="0"/>
              </a:rPr>
              <a:t>t</a:t>
            </a:r>
            <a:r>
              <a:rPr lang="tr-TR" sz="2800" smtClean="0">
                <a:latin typeface="Century Gothic" pitchFamily="34" charset="0"/>
              </a:rPr>
              <a:t>ı</a:t>
            </a:r>
            <a:r>
              <a:rPr lang="tr-TR" sz="2800" smtClean="0">
                <a:latin typeface="Century Gothic" pitchFamily="34" charset="0"/>
                <a:cs typeface="Times New Roman" pitchFamily="18" charset="0"/>
              </a:rPr>
              <a:t>rma uygulamaları yapılan okul ve kurumlarda, özel eğitim gerektiren bireyler için, BEP’in </a:t>
            </a:r>
            <a:r>
              <a:rPr lang="tr-TR" sz="2800" smtClean="0">
                <a:solidFill>
                  <a:srgbClr val="CC3300"/>
                </a:solidFill>
                <a:latin typeface="Century Gothic" pitchFamily="34" charset="0"/>
                <a:cs typeface="Times New Roman" pitchFamily="18" charset="0"/>
              </a:rPr>
              <a:t>geliştirilmesi, uygulanması, izlenmesi ve değerlendirilmesi</a:t>
            </a:r>
            <a:r>
              <a:rPr lang="tr-TR" sz="2800" smtClean="0">
                <a:latin typeface="Century Gothic" pitchFamily="34" charset="0"/>
                <a:cs typeface="Times New Roman" pitchFamily="18" charset="0"/>
              </a:rPr>
              <a:t> amacıyla </a:t>
            </a:r>
            <a:r>
              <a:rPr lang="tr-TR" sz="2800" smtClean="0">
                <a:solidFill>
                  <a:srgbClr val="CC3300"/>
                </a:solidFill>
                <a:latin typeface="Century Gothic" pitchFamily="34" charset="0"/>
                <a:cs typeface="Times New Roman" pitchFamily="18" charset="0"/>
              </a:rPr>
              <a:t>BEP geliştirme birimi</a:t>
            </a:r>
            <a:r>
              <a:rPr lang="tr-TR" sz="2800" smtClean="0">
                <a:latin typeface="Century Gothic" pitchFamily="34" charset="0"/>
                <a:cs typeface="Times New Roman" pitchFamily="18" charset="0"/>
              </a:rPr>
              <a:t> oluşturulur. </a:t>
            </a:r>
          </a:p>
          <a:p>
            <a:pPr>
              <a:lnSpc>
                <a:spcPct val="80000"/>
              </a:lnSpc>
            </a:pPr>
            <a:endParaRPr lang="tr-TR" sz="2800" smtClean="0">
              <a:latin typeface="Century Gothic" pitchFamily="34" charset="0"/>
              <a:cs typeface="Times New Roman" pitchFamily="18" charset="0"/>
            </a:endParaRPr>
          </a:p>
          <a:p>
            <a:pPr>
              <a:lnSpc>
                <a:spcPct val="80000"/>
              </a:lnSpc>
            </a:pPr>
            <a:r>
              <a:rPr lang="tr-TR" sz="2800" smtClean="0">
                <a:latin typeface="Century Gothic" pitchFamily="34" charset="0"/>
                <a:cs typeface="Times New Roman" pitchFamily="18" charset="0"/>
              </a:rPr>
              <a:t>		Bu birimlerin, yakın çevrelerinde birim kurulamayan kurumlardaki özel eğitim gerektiren bireylere de destek eğitim vermesi için hizmet alanları özel eğitim hizmetleri kurulu tarafından belirlenir.</a:t>
            </a:r>
            <a:r>
              <a:rPr lang="tr-TR" sz="280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tr-TR" b="1" dirty="0" smtClean="0">
                <a:solidFill>
                  <a:srgbClr val="CC3300"/>
                </a:solidFill>
                <a:latin typeface="Century Gothic" pitchFamily="34" charset="0"/>
                <a:cs typeface="Times New Roman" pitchFamily="18" charset="0"/>
              </a:rPr>
              <a:t>BEP </a:t>
            </a:r>
            <a:r>
              <a:rPr lang="tr-TR" b="1" dirty="0" err="1" smtClean="0">
                <a:solidFill>
                  <a:srgbClr val="CC3300"/>
                </a:solidFill>
                <a:latin typeface="Century Gothic" pitchFamily="34" charset="0"/>
                <a:cs typeface="Times New Roman" pitchFamily="18" charset="0"/>
              </a:rPr>
              <a:t>Gelİştİrme</a:t>
            </a:r>
            <a:r>
              <a:rPr lang="tr-TR" b="1" dirty="0" smtClean="0">
                <a:solidFill>
                  <a:srgbClr val="CC3300"/>
                </a:solidFill>
                <a:latin typeface="Century Gothic" pitchFamily="34" charset="0"/>
                <a:cs typeface="Times New Roman" pitchFamily="18" charset="0"/>
              </a:rPr>
              <a:t> </a:t>
            </a:r>
            <a:r>
              <a:rPr lang="tr-TR" b="1" dirty="0" err="1" smtClean="0">
                <a:solidFill>
                  <a:srgbClr val="CC3300"/>
                </a:solidFill>
                <a:latin typeface="Century Gothic" pitchFamily="34" charset="0"/>
                <a:cs typeface="Times New Roman" pitchFamily="18" charset="0"/>
              </a:rPr>
              <a:t>bİrİmİ</a:t>
            </a:r>
            <a:r>
              <a:rPr lang="tr-TR" b="1" dirty="0" smtClean="0">
                <a:solidFill>
                  <a:srgbClr val="CC3300"/>
                </a:solidFill>
                <a:latin typeface="Century Gothic" pitchFamily="34" charset="0"/>
                <a:cs typeface="Times New Roman" pitchFamily="18" charset="0"/>
              </a:rPr>
              <a:t>;</a:t>
            </a:r>
            <a:endParaRPr lang="tr-TR" dirty="0" smtClean="0">
              <a:solidFill>
                <a:srgbClr val="CC3300"/>
              </a:solidFill>
              <a:latin typeface="Century Gothic" pitchFamily="34" charset="0"/>
            </a:endParaRPr>
          </a:p>
        </p:txBody>
      </p:sp>
      <p:sp>
        <p:nvSpPr>
          <p:cNvPr id="16387" name="Rectangle 3"/>
          <p:cNvSpPr>
            <a:spLocks noGrp="1" noChangeArrowheads="1"/>
          </p:cNvSpPr>
          <p:nvPr>
            <p:ph idx="1"/>
          </p:nvPr>
        </p:nvSpPr>
        <p:spPr>
          <a:xfrm>
            <a:off x="539750" y="836613"/>
            <a:ext cx="7777163" cy="4556125"/>
          </a:xfrm>
        </p:spPr>
        <p:txBody>
          <a:bodyPr/>
          <a:lstStyle/>
          <a:p>
            <a:pPr>
              <a:buClr>
                <a:srgbClr val="CC3300"/>
              </a:buClr>
              <a:buFont typeface="Wingdings" pitchFamily="2" charset="2"/>
              <a:buChar char="Ø"/>
            </a:pPr>
            <a:r>
              <a:rPr lang="tr-TR" sz="2600" dirty="0" smtClean="0">
                <a:latin typeface="Century Gothic" pitchFamily="34" charset="0"/>
                <a:cs typeface="Times New Roman" pitchFamily="18" charset="0"/>
              </a:rPr>
              <a:t>Ba</a:t>
            </a:r>
            <a:r>
              <a:rPr lang="tr-TR" sz="2600" dirty="0" smtClean="0">
                <a:latin typeface="Century Gothic" pitchFamily="34" charset="0"/>
              </a:rPr>
              <a:t>ş</a:t>
            </a:r>
            <a:r>
              <a:rPr lang="tr-TR" sz="2600" dirty="0" smtClean="0">
                <a:latin typeface="Century Gothic" pitchFamily="34" charset="0"/>
                <a:cs typeface="Times New Roman" pitchFamily="18" charset="0"/>
              </a:rPr>
              <a:t>kan, (Okul müdürü yada yardımcısı)</a:t>
            </a:r>
          </a:p>
          <a:p>
            <a:pPr>
              <a:buClr>
                <a:srgbClr val="CC3300"/>
              </a:buClr>
              <a:buFont typeface="Wingdings" pitchFamily="2" charset="2"/>
              <a:buChar char="Ø"/>
            </a:pPr>
            <a:r>
              <a:rPr lang="tr-TR" sz="2600" dirty="0" smtClean="0">
                <a:latin typeface="Century Gothic" pitchFamily="34" charset="0"/>
                <a:cs typeface="Times New Roman" pitchFamily="18" charset="0"/>
              </a:rPr>
              <a:t>Aile, </a:t>
            </a:r>
          </a:p>
          <a:p>
            <a:pPr>
              <a:buClr>
                <a:srgbClr val="CC3300"/>
              </a:buClr>
              <a:buFont typeface="Wingdings" pitchFamily="2" charset="2"/>
              <a:buChar char="Ø"/>
            </a:pPr>
            <a:r>
              <a:rPr lang="tr-TR" sz="2600" dirty="0" smtClean="0">
                <a:latin typeface="Century Gothic" pitchFamily="34" charset="0"/>
                <a:cs typeface="Times New Roman" pitchFamily="18" charset="0"/>
              </a:rPr>
              <a:t>Özel eğitim gerektiren bireyin kendisi, </a:t>
            </a:r>
          </a:p>
          <a:p>
            <a:pPr>
              <a:buClr>
                <a:srgbClr val="CC3300"/>
              </a:buClr>
              <a:buFont typeface="Wingdings" pitchFamily="2" charset="2"/>
              <a:buChar char="Ø"/>
            </a:pPr>
            <a:r>
              <a:rPr lang="tr-TR" sz="2600" dirty="0" smtClean="0">
                <a:latin typeface="Century Gothic" pitchFamily="34" charset="0"/>
                <a:cs typeface="Times New Roman" pitchFamily="18" charset="0"/>
              </a:rPr>
              <a:t>Özel eğitim gerektiren ö</a:t>
            </a:r>
            <a:r>
              <a:rPr lang="tr-TR" sz="2600" dirty="0" smtClean="0">
                <a:latin typeface="Century Gothic" pitchFamily="34" charset="0"/>
              </a:rPr>
              <a:t>ğ</a:t>
            </a:r>
            <a:r>
              <a:rPr lang="tr-TR" sz="2600" dirty="0" smtClean="0">
                <a:latin typeface="Century Gothic" pitchFamily="34" charset="0"/>
                <a:cs typeface="Times New Roman" pitchFamily="18" charset="0"/>
              </a:rPr>
              <a:t>rencinin sınıf öğretmeni veya hazırlanan programın içeriğine uygun branş öğretmeni, </a:t>
            </a:r>
          </a:p>
          <a:p>
            <a:pPr>
              <a:buClr>
                <a:srgbClr val="CC3300"/>
              </a:buClr>
              <a:buFont typeface="Wingdings" pitchFamily="2" charset="2"/>
              <a:buChar char="Ø"/>
            </a:pPr>
            <a:r>
              <a:rPr lang="tr-TR" sz="2600" dirty="0" smtClean="0">
                <a:latin typeface="Century Gothic" pitchFamily="34" charset="0"/>
                <a:cs typeface="Times New Roman" pitchFamily="18" charset="0"/>
              </a:rPr>
              <a:t>Rehber öğretmen-psikolojik danışman </a:t>
            </a:r>
          </a:p>
          <a:p>
            <a:r>
              <a:rPr lang="tr-TR" sz="2600" dirty="0" smtClean="0">
                <a:latin typeface="Century Gothic" pitchFamily="34" charset="0"/>
                <a:cs typeface="Times New Roman" pitchFamily="18" charset="0"/>
              </a:rPr>
              <a:t>	BEP geliştirme biriminin çekirdek üyeleridir.</a:t>
            </a:r>
            <a:r>
              <a:rPr lang="tr-TR" sz="2600" dirty="0" smtClean="0">
                <a:latin typeface="Century Gothic"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tr-TR" smtClean="0">
                <a:solidFill>
                  <a:srgbClr val="CC3300"/>
                </a:solidFill>
                <a:latin typeface="Century Gothic" pitchFamily="34" charset="0"/>
              </a:rPr>
              <a:t>...</a:t>
            </a:r>
          </a:p>
        </p:txBody>
      </p:sp>
      <p:sp>
        <p:nvSpPr>
          <p:cNvPr id="17411" name="Rectangle 3"/>
          <p:cNvSpPr>
            <a:spLocks noGrp="1" noChangeArrowheads="1"/>
          </p:cNvSpPr>
          <p:nvPr>
            <p:ph idx="1"/>
          </p:nvPr>
        </p:nvSpPr>
        <p:spPr/>
        <p:txBody>
          <a:bodyPr/>
          <a:lstStyle/>
          <a:p>
            <a:pPr>
              <a:buClr>
                <a:srgbClr val="006600"/>
              </a:buClr>
              <a:buFont typeface="Wingdings" pitchFamily="2" charset="2"/>
              <a:buChar char="Ø"/>
            </a:pPr>
            <a:r>
              <a:rPr lang="tr-TR" sz="2800" smtClean="0">
                <a:latin typeface="Century Gothic" pitchFamily="34" charset="0"/>
                <a:cs typeface="Times New Roman" pitchFamily="18" charset="0"/>
              </a:rPr>
              <a:t>Ayrıca, gerek duyulduğunda tıbbi personel, fizyoterapist, konuşma terapisti, odyolog vb.  farklı disiplinlerden uzmanlar da BEP toplantılarına davet edilebilirler.</a:t>
            </a:r>
            <a:endParaRPr lang="tr-TR" sz="2800" smtClean="0"/>
          </a:p>
        </p:txBody>
      </p:sp>
      <p:sp>
        <p:nvSpPr>
          <p:cNvPr id="17412" name="Rectangle 5"/>
          <p:cNvSpPr>
            <a:spLocks noChangeArrowheads="1"/>
          </p:cNvSpPr>
          <p:nvPr/>
        </p:nvSpPr>
        <p:spPr bwMode="auto">
          <a:xfrm>
            <a:off x="3762375" y="2776538"/>
            <a:ext cx="9144000" cy="0"/>
          </a:xfrm>
          <a:prstGeom prst="rect">
            <a:avLst/>
          </a:prstGeom>
          <a:noFill/>
          <a:ln w="12700">
            <a:noFill/>
            <a:miter lim="800000"/>
            <a:headEnd type="none" w="sm" len="sm"/>
            <a:tailEnd type="none" w="sm" len="sm"/>
          </a:ln>
          <a:effectLst/>
        </p:spPr>
        <p:txBody>
          <a:bodyPr lIns="92075" tIns="46038" rIns="92075" bIns="46038">
            <a:spAutoFit/>
          </a:bodyPr>
          <a:lstStyle/>
          <a:p>
            <a:endParaRPr lang="tr-TR"/>
          </a:p>
        </p:txBody>
      </p:sp>
      <p:pic>
        <p:nvPicPr>
          <p:cNvPr id="17413" name="Picture 4" descr="C:\WINDOWS\Desktop\kilavuz\huddle.gif"/>
          <p:cNvPicPr>
            <a:picLocks noChangeAspect="1" noChangeArrowheads="1"/>
          </p:cNvPicPr>
          <p:nvPr/>
        </p:nvPicPr>
        <p:blipFill>
          <a:blip r:embed="rId2" r:link="rId3" cstate="print"/>
          <a:srcRect/>
          <a:stretch>
            <a:fillRect/>
          </a:stretch>
        </p:blipFill>
        <p:spPr bwMode="auto">
          <a:xfrm>
            <a:off x="5508625" y="3559175"/>
            <a:ext cx="3200400" cy="2579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488</TotalTime>
  <Words>1410</Words>
  <Application>Microsoft Office PowerPoint</Application>
  <PresentationFormat>Ekran Gösterisi (4:3)</PresentationFormat>
  <Paragraphs>250</Paragraphs>
  <Slides>41</Slides>
  <Notes>0</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Açılar</vt:lpstr>
      <vt:lpstr>BEP</vt:lpstr>
      <vt:lpstr>BEP NEDİR?</vt:lpstr>
      <vt:lpstr>KİMLERİN BEP’E İHTİYACI VARDIR?</vt:lpstr>
      <vt:lpstr>BEP’İN YARARLARI</vt:lpstr>
      <vt:lpstr>...</vt:lpstr>
      <vt:lpstr>BEP GELİŞTİRME BİRİMİ</vt:lpstr>
      <vt:lpstr>...</vt:lpstr>
      <vt:lpstr>BEP Gelİştİrme bİrİmİ;</vt:lpstr>
      <vt:lpstr>...</vt:lpstr>
      <vt:lpstr>Başkan:</vt:lpstr>
      <vt:lpstr>...</vt:lpstr>
      <vt:lpstr>Gezerek Özel Eğİtİm Görevİ Verİlen Öğretmen: </vt:lpstr>
      <vt:lpstr>Öğretmen: </vt:lpstr>
      <vt:lpstr>Aİle: </vt:lpstr>
      <vt:lpstr>Özel Eğİtİm Gerektİren Bİrey: </vt:lpstr>
      <vt:lpstr>Rehber Öğretmen Psİkolojİk DanIşman:</vt:lpstr>
      <vt:lpstr>Eğİtsel TanIlama, İzleme Ve   Değerlendİrme Ekİbİ Temsİlcİsİ: </vt:lpstr>
      <vt:lpstr>Eğİtİm ProgramlarI HazIrlamakla   Görevlendİrİlen Öğretmen: </vt:lpstr>
      <vt:lpstr>BEP NasIl HazIrlanIr?</vt:lpstr>
      <vt:lpstr>...</vt:lpstr>
      <vt:lpstr>Slayt 21</vt:lpstr>
      <vt:lpstr>TOPLANTIDAN ÖNCESİ İÇİN BİRİM BAŞKANINA ÖNERİLER</vt:lpstr>
      <vt:lpstr>...</vt:lpstr>
      <vt:lpstr>TOPLANTI GÜNDEMİNİ NELER OLUŞTURUR? </vt:lpstr>
      <vt:lpstr>...</vt:lpstr>
      <vt:lpstr>...</vt:lpstr>
      <vt:lpstr>UnutulmamalIdIr kİ;</vt:lpstr>
      <vt:lpstr>BEP  HAZIRLANIRKEN...</vt:lpstr>
      <vt:lpstr>Slayt 29</vt:lpstr>
      <vt:lpstr>BEP GELİŞTİRME BİRİMİ BEP HAZIRLAMA SÜRECİNDE NELERE DİKKAT ETMELİ?</vt:lpstr>
      <vt:lpstr>BEP GELİŞTİRME BİRİMİ BEP TOPLANTISINDAN SONRA NELERE DİKKAT ETMELİ?</vt:lpstr>
      <vt:lpstr> BEP GELİŞTİRME BİRİMİ KARAR ALIRKEN NELERE DİKKAT ETMELİ?</vt:lpstr>
      <vt:lpstr>HER ÜYENİN TOPLANTI SONRASI İÇİN  KONTROL LİSTESİ</vt:lpstr>
      <vt:lpstr>Etkİlİ bİr bep İçİn önerİler</vt:lpstr>
      <vt:lpstr>aşamalar</vt:lpstr>
      <vt:lpstr>Slayt 36</vt:lpstr>
      <vt:lpstr>Slayt 37</vt:lpstr>
      <vt:lpstr>Slayt 38</vt:lpstr>
      <vt:lpstr>Slayt 39</vt:lpstr>
      <vt:lpstr>Slayt 40</vt:lpstr>
      <vt:lpstr>Slayt 41</vt:lpstr>
    </vt:vector>
  </TitlesOfParts>
  <Company>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Poppies</dc:title>
  <dc:creator>zd</dc:creator>
  <cp:lastModifiedBy>user</cp:lastModifiedBy>
  <cp:revision>105</cp:revision>
  <dcterms:created xsi:type="dcterms:W3CDTF">2004-07-17T17:11:04Z</dcterms:created>
  <dcterms:modified xsi:type="dcterms:W3CDTF">2015-08-31T20:48:57Z</dcterms:modified>
</cp:coreProperties>
</file>