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4" d="100"/>
          <a:sy n="54" d="100"/>
        </p:scale>
        <p:origin x="-2628" y="-12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15.02.2017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9F75050-0E15-4C5B-92B0-66D068882F1F}" type="datetimeFigureOut">
              <a:rPr lang="tr-TR" smtClean="0"/>
              <a:pPr/>
              <a:t>15.02.2017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9F75050-0E15-4C5B-92B0-66D068882F1F}" type="datetimeFigureOut">
              <a:rPr lang="tr-TR" smtClean="0"/>
              <a:pPr/>
              <a:t>15.02.2017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9F75050-0E15-4C5B-92B0-66D068882F1F}" type="datetimeFigureOut">
              <a:rPr lang="tr-TR" smtClean="0"/>
              <a:pPr/>
              <a:t>15.02.2017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9F75050-0E15-4C5B-92B0-66D068882F1F}" type="datetimeFigureOut">
              <a:rPr lang="tr-TR" smtClean="0"/>
              <a:pPr/>
              <a:t>15.02.2017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15.02.2017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D9F75050-0E15-4C5B-92B0-66D068882F1F}" type="datetimeFigureOut">
              <a:rPr lang="tr-TR" smtClean="0"/>
              <a:pPr/>
              <a:t>15.02.2017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D9F75050-0E15-4C5B-92B0-66D068882F1F}" type="datetimeFigureOut">
              <a:rPr lang="tr-TR" smtClean="0"/>
              <a:pPr/>
              <a:t>15.02.2017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15.02.2017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9F75050-0E15-4C5B-92B0-66D068882F1F}" type="datetimeFigureOut">
              <a:rPr lang="tr-TR" smtClean="0"/>
              <a:pPr/>
              <a:t>15.02.2017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D9F75050-0E15-4C5B-92B0-66D068882F1F}" type="datetimeFigureOut">
              <a:rPr lang="tr-TR" smtClean="0"/>
              <a:pPr/>
              <a:t>15.02.2017</a:t>
            </a:fld>
            <a:endParaRPr lang="tr-TR"/>
          </a:p>
        </p:txBody>
      </p:sp>
      <p:sp>
        <p:nvSpPr>
          <p:cNvPr id="9" name="Slide Number Placeholder 8"/>
          <p:cNvSpPr>
            <a:spLocks noGrp="1"/>
          </p:cNvSpPr>
          <p:nvPr>
            <p:ph type="sldNum" sz="quarter" idx="11"/>
          </p:nvPr>
        </p:nvSpPr>
        <p:spPr/>
        <p:txBody>
          <a:bodyPr/>
          <a:lstStyle/>
          <a:p>
            <a:fld id="{B1DEFA8C-F947-479F-BE07-76B6B3F80BF1}" type="slidenum">
              <a:rPr lang="tr-TR" smtClean="0"/>
              <a:pPr/>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1DEFA8C-F947-479F-BE07-76B6B3F80BF1}" type="slidenum">
              <a:rPr lang="tr-TR" smtClean="0"/>
              <a:pPr/>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9F75050-0E15-4C5B-92B0-66D068882F1F}" type="datetimeFigureOut">
              <a:rPr lang="tr-TR" smtClean="0"/>
              <a:pPr/>
              <a:t>15.02.2017</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28662" y="285729"/>
            <a:ext cx="7772400" cy="1071570"/>
          </a:xfrm>
        </p:spPr>
        <p:txBody>
          <a:bodyPr/>
          <a:lstStyle/>
          <a:p>
            <a:r>
              <a:rPr lang="tr-TR" dirty="0" smtClean="0"/>
              <a:t>1. Fiziksel İstismar</a:t>
            </a:r>
            <a:endParaRPr lang="tr-TR" dirty="0"/>
          </a:p>
        </p:txBody>
      </p:sp>
      <p:sp>
        <p:nvSpPr>
          <p:cNvPr id="3" name="2 Alt Başlık"/>
          <p:cNvSpPr>
            <a:spLocks noGrp="1"/>
          </p:cNvSpPr>
          <p:nvPr>
            <p:ph type="subTitle" idx="1"/>
          </p:nvPr>
        </p:nvSpPr>
        <p:spPr>
          <a:xfrm>
            <a:off x="428596" y="1357298"/>
            <a:ext cx="8143932" cy="5214974"/>
          </a:xfrm>
        </p:spPr>
        <p:txBody>
          <a:bodyPr/>
          <a:lstStyle/>
          <a:p>
            <a:pPr algn="l">
              <a:buFont typeface="Arial" pitchFamily="34" charset="0"/>
              <a:buChar char="•"/>
            </a:pPr>
            <a:r>
              <a:rPr lang="tr-TR" dirty="0" smtClean="0"/>
              <a:t>Fiziksel istismar çocuğun kaza sonucu oluşmamış ve fiziksel zarar görmesiyle ortaya çıkan yaralanmalardır. Çocuğa kasıtlı olarak zarar vermek demektir.</a:t>
            </a:r>
          </a:p>
          <a:p>
            <a:pPr algn="l">
              <a:buFont typeface="Arial" pitchFamily="34" charset="0"/>
              <a:buChar char="•"/>
            </a:pPr>
            <a:r>
              <a:rPr lang="tr-TR" b="1" dirty="0" smtClean="0"/>
              <a:t>Fiziksel Göstergeler</a:t>
            </a:r>
            <a:r>
              <a:rPr lang="tr-TR" dirty="0" smtClean="0"/>
              <a:t>: Açıklanamayan yara bere ve darbe izleri:</a:t>
            </a:r>
          </a:p>
          <a:p>
            <a:pPr algn="l">
              <a:buFont typeface="Arial" pitchFamily="34" charset="0"/>
              <a:buChar char="•"/>
            </a:pPr>
            <a:r>
              <a:rPr lang="tr-TR" dirty="0" smtClean="0"/>
              <a:t> </a:t>
            </a:r>
            <a:r>
              <a:rPr lang="tr-TR" b="1" dirty="0" smtClean="0"/>
              <a:t>Açıklanamayan yanıklar: </a:t>
            </a:r>
            <a:r>
              <a:rPr lang="tr-TR" dirty="0" smtClean="0"/>
              <a:t>• Özellikle ayak tabanlarında, avuç içinde, sırtta veya kaba etteki puro ve sigara yanıkları</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p:spPr>
        <p:txBody>
          <a:bodyPr/>
          <a:lstStyle/>
          <a:p>
            <a:r>
              <a:rPr lang="tr-TR" dirty="0" smtClean="0"/>
              <a:t>Davranışsal Göstergeler</a:t>
            </a:r>
            <a:endParaRPr lang="tr-TR" dirty="0"/>
          </a:p>
        </p:txBody>
      </p:sp>
      <p:sp>
        <p:nvSpPr>
          <p:cNvPr id="3" name="2 İçerik Yer Tutucusu"/>
          <p:cNvSpPr>
            <a:spLocks noGrp="1"/>
          </p:cNvSpPr>
          <p:nvPr>
            <p:ph idx="1"/>
          </p:nvPr>
        </p:nvSpPr>
        <p:spPr>
          <a:xfrm>
            <a:off x="214282" y="1071546"/>
            <a:ext cx="8715436" cy="5429288"/>
          </a:xfrm>
        </p:spPr>
        <p:txBody>
          <a:bodyPr>
            <a:normAutofit fontScale="77500" lnSpcReduction="20000"/>
          </a:bodyPr>
          <a:lstStyle/>
          <a:p>
            <a:pPr>
              <a:buNone/>
            </a:pPr>
            <a:r>
              <a:rPr lang="tr-TR" dirty="0" smtClean="0"/>
              <a:t>• Uygun olmayan cinsel oyunlar veya ileri derecede cinsel bilgi sahibi olma ve rastgele cinsel ilişki kurma. </a:t>
            </a:r>
          </a:p>
          <a:p>
            <a:pPr>
              <a:buNone/>
            </a:pPr>
            <a:r>
              <a:rPr lang="tr-TR" dirty="0" smtClean="0"/>
              <a:t>• Histeri, duygularını kontrol edememe</a:t>
            </a:r>
          </a:p>
          <a:p>
            <a:pPr>
              <a:buNone/>
            </a:pPr>
            <a:r>
              <a:rPr lang="tr-TR" dirty="0" smtClean="0"/>
              <a:t> • Okulda beklenmedik zorlanmalar </a:t>
            </a:r>
          </a:p>
          <a:p>
            <a:pPr>
              <a:buNone/>
            </a:pPr>
            <a:r>
              <a:rPr lang="tr-TR" dirty="0" smtClean="0"/>
              <a:t>• Uzaklaşma ve depresyon </a:t>
            </a:r>
          </a:p>
          <a:p>
            <a:pPr>
              <a:buNone/>
            </a:pPr>
            <a:r>
              <a:rPr lang="tr-TR" dirty="0" smtClean="0"/>
              <a:t>• Kardeş rekabetinde aşırı üzülme </a:t>
            </a:r>
          </a:p>
          <a:p>
            <a:pPr>
              <a:buNone/>
            </a:pPr>
            <a:r>
              <a:rPr lang="tr-TR" dirty="0" smtClean="0"/>
              <a:t>• Akranlarla ilişkilerde zorluk ve onlarla ilişkiden çekinme </a:t>
            </a:r>
          </a:p>
          <a:p>
            <a:pPr>
              <a:buNone/>
            </a:pPr>
            <a:r>
              <a:rPr lang="tr-TR" dirty="0" smtClean="0"/>
              <a:t>• Kendi kendine sosyal tecrit oluşturma </a:t>
            </a:r>
          </a:p>
          <a:p>
            <a:pPr>
              <a:buNone/>
            </a:pPr>
            <a:r>
              <a:rPr lang="tr-TR" dirty="0" smtClean="0"/>
              <a:t>• Fiziksel temas veya yakınlıktan kaçınma </a:t>
            </a:r>
          </a:p>
          <a:p>
            <a:pPr>
              <a:buNone/>
            </a:pPr>
            <a:r>
              <a:rPr lang="tr-TR" dirty="0" smtClean="0"/>
              <a:t>• Ani ve aşırı kilo değişimi (zayıflama ya da şişmanlama) </a:t>
            </a:r>
          </a:p>
          <a:p>
            <a:pPr>
              <a:buNone/>
            </a:pPr>
            <a:r>
              <a:rPr lang="tr-TR" dirty="0" smtClean="0"/>
              <a:t>• Belli yerlerden ve kişilerden çok fazla korkma</a:t>
            </a:r>
          </a:p>
          <a:p>
            <a:pPr>
              <a:buNone/>
            </a:pPr>
            <a:r>
              <a:rPr lang="tr-TR" dirty="0" smtClean="0"/>
              <a:t> • Tanıdık bir yetişkinden kaçma ya da kaçınma davranışı sergileme</a:t>
            </a:r>
          </a:p>
          <a:p>
            <a:pPr>
              <a:buNone/>
            </a:pPr>
            <a:r>
              <a:rPr lang="tr-TR" dirty="0" smtClean="0"/>
              <a:t> • Çocuğun ifadesi</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96908"/>
          </a:xfrm>
        </p:spPr>
        <p:txBody>
          <a:bodyPr/>
          <a:lstStyle/>
          <a:p>
            <a:r>
              <a:rPr lang="tr-TR" dirty="0" smtClean="0"/>
              <a:t>Duygusal Göstergeler</a:t>
            </a:r>
            <a:endParaRPr lang="tr-TR" dirty="0"/>
          </a:p>
        </p:txBody>
      </p:sp>
      <p:sp>
        <p:nvSpPr>
          <p:cNvPr id="3" name="2 İçerik Yer Tutucusu"/>
          <p:cNvSpPr>
            <a:spLocks noGrp="1"/>
          </p:cNvSpPr>
          <p:nvPr>
            <p:ph idx="1"/>
          </p:nvPr>
        </p:nvSpPr>
        <p:spPr>
          <a:xfrm>
            <a:off x="214282" y="1071546"/>
            <a:ext cx="8643998" cy="5572164"/>
          </a:xfrm>
        </p:spPr>
        <p:txBody>
          <a:bodyPr/>
          <a:lstStyle/>
          <a:p>
            <a:r>
              <a:rPr lang="tr-TR" dirty="0" smtClean="0"/>
              <a:t>Cinsel istismar çocuğun güven duygusunun yıkılmasında çok büyük tahribatlara yol açar. Bundan başka, istismarcı çocuğu sürekli sessiz kalması için yönlendirir (bu bizim küçük sırrımız gibi) ya da tehdit eder. Bu yönlendirme çocuğun anlama kabiliyetini aşan bir durumdur. Çocuk bir dizi duygusal tepkiler verir: Kendilik sorunları, düşük öz değer, suçluluk (benim hatam), utanç, depresyon, </a:t>
            </a:r>
            <a:r>
              <a:rPr lang="tr-TR" dirty="0" err="1" smtClean="0"/>
              <a:t>anksiyete</a:t>
            </a:r>
            <a:r>
              <a:rPr lang="tr-TR" dirty="0" smtClean="0"/>
              <a:t>, ruhsal gelgitler, benlik saygısında ciddi azalma, öfke tepkileri, karşı gelme bozukluğu gibi.</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p:spPr>
        <p:txBody>
          <a:bodyPr/>
          <a:lstStyle/>
          <a:p>
            <a:r>
              <a:rPr lang="tr-TR" dirty="0" err="1" smtClean="0"/>
              <a:t>Senaryalor</a:t>
            </a:r>
            <a:endParaRPr lang="tr-TR" dirty="0"/>
          </a:p>
        </p:txBody>
      </p:sp>
      <p:sp>
        <p:nvSpPr>
          <p:cNvPr id="3" name="2 İçerik Yer Tutucusu"/>
          <p:cNvSpPr>
            <a:spLocks noGrp="1"/>
          </p:cNvSpPr>
          <p:nvPr>
            <p:ph idx="1"/>
          </p:nvPr>
        </p:nvSpPr>
        <p:spPr>
          <a:xfrm>
            <a:off x="214282" y="1214422"/>
            <a:ext cx="8643998" cy="5286412"/>
          </a:xfrm>
        </p:spPr>
        <p:txBody>
          <a:bodyPr>
            <a:normAutofit lnSpcReduction="10000"/>
          </a:bodyPr>
          <a:lstStyle/>
          <a:p>
            <a:pPr>
              <a:buNone/>
            </a:pPr>
            <a:r>
              <a:rPr lang="tr-TR" dirty="0" smtClean="0"/>
              <a:t>1. Senaryo Serpil sosyal ortamlarda her zaman çok kaygılı ve öz güveni çok düşük bir şekilde davranıyordu. Sene başında iyi notlar getirmesine rağmen, yıl sonuna doğru aniden notları çok düştü. Ona bu durumun nedenini sorduğunuz zaman, annesi ve babasının boşandığını, annesinin yeni bir erkek arkadaşı olduğunu, bu kişiyi hiç sevmediği söyledi. Biraz daha üstelediğinizde, annesinin erkek arkadaşının “sıkıcı ve aptal” olduğunu ve babasını özlediğini söyledi.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85728"/>
            <a:ext cx="8715436" cy="6357982"/>
          </a:xfrm>
        </p:spPr>
        <p:txBody>
          <a:bodyPr/>
          <a:lstStyle/>
          <a:p>
            <a:pPr>
              <a:buNone/>
            </a:pPr>
            <a:r>
              <a:rPr lang="tr-TR" dirty="0" smtClean="0"/>
              <a:t>2. Senaryo Dara ve ailesini yıllardır tanıyorsunuz. Dara tam bir </a:t>
            </a:r>
            <a:r>
              <a:rPr lang="tr-TR" dirty="0" err="1" smtClean="0"/>
              <a:t>başbelası</a:t>
            </a:r>
            <a:r>
              <a:rPr lang="tr-TR" dirty="0" smtClean="0"/>
              <a:t> ve yalan söylemesiyle tanınır. Babası, babanızın arkadaşı, toplumda saygın bir kişilik ve çok büyük bir ünü var. Bir gün, Dara gözyaşları içinde size gelir ve babasının, kendisinin çıplak fotoğraflarını çektiğini söyler. Onun muhtemelen yalan söylediğini düşünürsünüz.</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500042"/>
            <a:ext cx="8643998" cy="6072230"/>
          </a:xfrm>
        </p:spPr>
        <p:txBody>
          <a:bodyPr/>
          <a:lstStyle/>
          <a:p>
            <a:r>
              <a:rPr lang="tr-TR" dirty="0" smtClean="0"/>
              <a:t>3. Senaryo Okan ilk okul birinci sınıf öğrencisi. İki öğrenciniz Okan’ın özel bölgelerini kendilerine gösterdiğini ve çocuklar kendi özel bölgelerini göstermeyi reddettikleri zaman çocukların pantolonlarını çıkarmaya yeltendiğini size şikayet ederler.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Göstergeler</a:t>
            </a:r>
            <a:endParaRPr lang="tr-TR" dirty="0"/>
          </a:p>
        </p:txBody>
      </p:sp>
      <p:sp>
        <p:nvSpPr>
          <p:cNvPr id="3" name="2 İçerik Yer Tutucusu"/>
          <p:cNvSpPr>
            <a:spLocks noGrp="1"/>
          </p:cNvSpPr>
          <p:nvPr>
            <p:ph idx="1"/>
          </p:nvPr>
        </p:nvSpPr>
        <p:spPr>
          <a:xfrm>
            <a:off x="214282" y="1214422"/>
            <a:ext cx="8643998" cy="5214974"/>
          </a:xfrm>
        </p:spPr>
        <p:txBody>
          <a:bodyPr/>
          <a:lstStyle/>
          <a:p>
            <a:r>
              <a:rPr lang="tr-TR" dirty="0" smtClean="0"/>
              <a:t>1. Senaryo Kaygı bozukluğu ve düşük özgüven göstermesi ve okul başarısının düşmesi her ne kadar cinsel istismar göstergeleri olsa da bu belirtiler </a:t>
            </a:r>
            <a:r>
              <a:rPr lang="tr-TR" dirty="0" err="1" smtClean="0"/>
              <a:t>Serpil’in</a:t>
            </a:r>
            <a:r>
              <a:rPr lang="tr-TR" dirty="0" smtClean="0"/>
              <a:t> cinsel olarak istismar edildiğini kesin olarak göstermez. Bu olayda daha çok boşanma sonrası ortaya çıkan stres belirtileri vardır. Annesinin yeni erkek arkadaşına boşanma sonrası verdiği bir tepki olabilir. </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357166"/>
            <a:ext cx="8572560" cy="5929354"/>
          </a:xfrm>
        </p:spPr>
        <p:txBody>
          <a:bodyPr>
            <a:normAutofit lnSpcReduction="10000"/>
          </a:bodyPr>
          <a:lstStyle/>
          <a:p>
            <a:pPr>
              <a:buNone/>
            </a:pPr>
            <a:r>
              <a:rPr lang="tr-TR" dirty="0" smtClean="0"/>
              <a:t>2. Senaryo Her zaman bir çocuğun istismar edildiğine dair ifadelerini ciddiye almalısınız ve onu korumalısınız.</a:t>
            </a:r>
          </a:p>
          <a:p>
            <a:pPr>
              <a:buNone/>
            </a:pPr>
            <a:endParaRPr lang="tr-TR" dirty="0" smtClean="0"/>
          </a:p>
          <a:p>
            <a:pPr>
              <a:buNone/>
            </a:pPr>
            <a:r>
              <a:rPr lang="tr-TR" dirty="0" smtClean="0"/>
              <a:t>3.Senaryo Bu yaşlarda olan çocukların kendi bedenleri ve diğerlerinin bedenleriyle ilgilenmeleri çok sağlıklı ve normaldir. Eğer buna karşı konuluyorsa ya da “hayır” deniliyorsa daha fazla ilgilerini çekmektedir. Bu çocuklara uygun bir dille “özel bölgelere bakmanın ve kendi özel bölgelerini göstermenin doğru </a:t>
            </a:r>
            <a:r>
              <a:rPr lang="tr-TR" dirty="0" err="1" smtClean="0"/>
              <a:t>olmadığı”nın</a:t>
            </a:r>
            <a:r>
              <a:rPr lang="tr-TR" dirty="0" smtClean="0"/>
              <a:t> anlatılması yeterlidir.alısınız.</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42852"/>
            <a:ext cx="8229600" cy="1000148"/>
          </a:xfrm>
        </p:spPr>
        <p:txBody>
          <a:bodyPr/>
          <a:lstStyle/>
          <a:p>
            <a:r>
              <a:rPr lang="tr-TR" dirty="0" smtClean="0"/>
              <a:t>3. Duygusal İstismar </a:t>
            </a:r>
            <a:endParaRPr lang="tr-TR" dirty="0"/>
          </a:p>
        </p:txBody>
      </p:sp>
      <p:sp>
        <p:nvSpPr>
          <p:cNvPr id="3" name="2 İçerik Yer Tutucusu"/>
          <p:cNvSpPr>
            <a:spLocks noGrp="1"/>
          </p:cNvSpPr>
          <p:nvPr>
            <p:ph idx="1"/>
          </p:nvPr>
        </p:nvSpPr>
        <p:spPr>
          <a:xfrm>
            <a:off x="214282" y="1000108"/>
            <a:ext cx="8715436" cy="5500726"/>
          </a:xfrm>
        </p:spPr>
        <p:txBody>
          <a:bodyPr/>
          <a:lstStyle/>
          <a:p>
            <a:r>
              <a:rPr lang="tr-TR" dirty="0" smtClean="0"/>
              <a:t>Çocuğun duygusal bütünlüğüne ve kişilik gelişimine zarar veren her türlü davranış ve eylemdir. Çocuğa duygusal olarak yokmuş gibi davranılması, ihtiyaç duyduğu sevgi, ilgi ve yakınlığın gösterilmemesi, bunun aksine gelişimini bozan her türlü aşağılama, reddetme, suçlama vb gibi söz ve davranışlara maruz kalmasıdır. Çocuğun duygusal istismarı tek başına olabilir ya da fiziksel ve/ya cinsel istismarla birlikte görülebilir. </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428604"/>
            <a:ext cx="8572560" cy="5857916"/>
          </a:xfrm>
        </p:spPr>
        <p:txBody>
          <a:bodyPr/>
          <a:lstStyle/>
          <a:p>
            <a:r>
              <a:rPr lang="tr-TR" dirty="0" smtClean="0"/>
              <a:t>“Duygusal istismarın olduğu yönünde şüphelenmek zor bir iştir. Çocukta herhangi bir yara bere izi yoktur ya da çok düzgün bir biçimde giyinir ve beslenir. Ayrıca bunun normal olduğunu düşünen çocuk da duygusal istismara uğradığına dair herhangi bir açıklama yapmayabilir”.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14290"/>
            <a:ext cx="8229600" cy="928710"/>
          </a:xfrm>
        </p:spPr>
        <p:txBody>
          <a:bodyPr/>
          <a:lstStyle/>
          <a:p>
            <a:r>
              <a:rPr lang="tr-TR" dirty="0" err="1" smtClean="0"/>
              <a:t>Senaryalor</a:t>
            </a:r>
            <a:endParaRPr lang="tr-TR" dirty="0"/>
          </a:p>
        </p:txBody>
      </p:sp>
      <p:sp>
        <p:nvSpPr>
          <p:cNvPr id="3" name="2 İçerik Yer Tutucusu"/>
          <p:cNvSpPr>
            <a:spLocks noGrp="1"/>
          </p:cNvSpPr>
          <p:nvPr>
            <p:ph idx="1"/>
          </p:nvPr>
        </p:nvSpPr>
        <p:spPr>
          <a:xfrm>
            <a:off x="285720" y="1142984"/>
            <a:ext cx="8572560" cy="5286412"/>
          </a:xfrm>
        </p:spPr>
        <p:txBody>
          <a:bodyPr/>
          <a:lstStyle/>
          <a:p>
            <a:r>
              <a:rPr lang="tr-TR" dirty="0" smtClean="0"/>
              <a:t>1.Senaryo Deniz lise 2’ye gidiyor, iyi bir öğrenci, basketbol takımının oyuncusu. Maça gidiyorsun ve babasının Denizi, kenardan eleştirdiğini ve küçümsediğini görüyorsun. Maç arasında Deniz’e karşı çok güvensiz davranıyor ve bunun üzerine ateşli bir tartışmaya tanık oluyorsunuz. 3.yarıda Deniz bir faul alıyor ve babası bunun üzerine alanı terk ediyor. Deniz’in babasının ayrıldığını görünce rahatladığını ve arkadaşlarıyla bunun üzerine güldüğünü görüyorsunuz</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143668"/>
          </a:xfrm>
        </p:spPr>
        <p:txBody>
          <a:bodyPr>
            <a:normAutofit/>
          </a:bodyPr>
          <a:lstStyle/>
          <a:p>
            <a:r>
              <a:rPr lang="tr-TR" dirty="0" smtClean="0"/>
              <a:t>Tartışma Konusu - İstismar ve Kazara Yaralanma Arasındaki Fark Nasıl Anlaşılır</a:t>
            </a:r>
            <a:r>
              <a:rPr lang="tr-TR" b="1" dirty="0" smtClean="0"/>
              <a:t>? İstismar ve kazara yaralanma benzer görülse de aralarında önemli farklılıklar vardır:</a:t>
            </a:r>
          </a:p>
          <a:p>
            <a:r>
              <a:rPr lang="tr-TR" b="1" dirty="0" smtClean="0"/>
              <a:t> • Kaza sonucu oluşmuş kesikler ve yara bereler normalde vücudun kemikli alanlarında olur (kollarda, dizlerde vs). Yumuşak ve korunaklı bölgelerdeki yaralanmalarda (karın, kalçalar) kaza olasılığı düşüktür. </a:t>
            </a:r>
          </a:p>
          <a:p>
            <a:r>
              <a:rPr lang="tr-TR" b="1" dirty="0" smtClean="0"/>
              <a:t>• Eğer bir yaralanma sıklıkla oluyorsa, bunun bir kaza olma olasılığı düşüktür.</a:t>
            </a:r>
          </a:p>
          <a:p>
            <a:r>
              <a:rPr lang="tr-TR" b="1" dirty="0" smtClean="0"/>
              <a:t> • Eğer çok fazla yara bere varsa, özellikle iyileşmenin farklı süreçlerinde oluyorsa, bunun kaza olma olasılığı düşüktür. </a:t>
            </a:r>
          </a:p>
          <a:p>
            <a:r>
              <a:rPr lang="tr-TR" b="1" dirty="0" smtClean="0"/>
              <a:t>• Eğer yaralanmalar bir nesne ile yapılmışsa (elektrik kablosu, odun sopa vs) yaralar acı verici olabilir ve kaza olma olasılığı düşüktür. </a:t>
            </a:r>
          </a:p>
          <a:p>
            <a:r>
              <a:rPr lang="tr-TR" b="1" dirty="0" smtClean="0"/>
              <a:t>•Eğer çocuğun ve ailesinin/bakıcısının yaralanma nedenini açıklamaları arasında bir farklılık varsa istismardan kuşku duyulur.</a:t>
            </a:r>
            <a:endParaRPr lang="tr-TR"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500042"/>
            <a:ext cx="8572560" cy="6000792"/>
          </a:xfrm>
        </p:spPr>
        <p:txBody>
          <a:bodyPr/>
          <a:lstStyle/>
          <a:p>
            <a:pPr>
              <a:buNone/>
            </a:pPr>
            <a:r>
              <a:rPr lang="tr-TR" dirty="0" smtClean="0"/>
              <a:t>2. Senaryo Narin 7 yaşında utangaç ve duyarlı bir kız çocuğu. Sınıfta diğerleriyle birlikte zaman geçirirken sorun yaşıyor. Annesine bu konuda konuşmak istediğinizi söylediniz. Annesi de kızının kaprisli olduğunu ve diğer çocukların onu sevmemelerinin şaşırtıcı olmadığını söyler. Annesinin parkta onunla alay ettiğini  ve kızına değersiz ve aptal olduğunu söylediğini duyuyorsunuz. Bir sonraki hafta, sınıfınıza yeni bir kız öğrenci gelir ve Narin kızı germeye ve her fırsatta çimdiklemeye, sıkıştırmaya başlar.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357166"/>
            <a:ext cx="8572560" cy="6000792"/>
          </a:xfrm>
        </p:spPr>
        <p:txBody>
          <a:bodyPr/>
          <a:lstStyle/>
          <a:p>
            <a:r>
              <a:rPr lang="tr-TR" dirty="0" smtClean="0"/>
              <a:t>3.Senaryo Mehmet 6 yaşında çok istekli ve ele avuca sığmayan bir çocuk. Bir zaman sonra onun diğer çocuklarla ilişkilerinde ya çok edilgen ya da otoriter bir tavır sergilediğini fark ediyorsunuz. Mehmet’in öğrencilerinizden biriyle kapıştığını ve bağırdığını gördüğünüzde müdahale ediyorsunuz. Mehmet annesine ya da annesinin yeni erkek arkadaşına onu söylememenizi istiyor çünkü annesinin erkek arkadaşı kızar ve Mehmet’in annesini incitebilir.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285728"/>
            <a:ext cx="8229600" cy="857272"/>
          </a:xfrm>
        </p:spPr>
        <p:txBody>
          <a:bodyPr/>
          <a:lstStyle/>
          <a:p>
            <a:r>
              <a:rPr lang="tr-TR" dirty="0" smtClean="0"/>
              <a:t>Göstergeler</a:t>
            </a:r>
            <a:endParaRPr lang="tr-TR" dirty="0"/>
          </a:p>
        </p:txBody>
      </p:sp>
      <p:sp>
        <p:nvSpPr>
          <p:cNvPr id="3" name="2 İçerik Yer Tutucusu"/>
          <p:cNvSpPr>
            <a:spLocks noGrp="1"/>
          </p:cNvSpPr>
          <p:nvPr>
            <p:ph idx="1"/>
          </p:nvPr>
        </p:nvSpPr>
        <p:spPr>
          <a:xfrm>
            <a:off x="285720" y="1142984"/>
            <a:ext cx="8643998" cy="5357850"/>
          </a:xfrm>
        </p:spPr>
        <p:txBody>
          <a:bodyPr/>
          <a:lstStyle/>
          <a:p>
            <a:r>
              <a:rPr lang="tr-TR" dirty="0" smtClean="0"/>
              <a:t>1.Senaryo Duygusal istismarın ebeveyn davranışları yanında çocuğun tepkilerine ve incinilebilirliğine de bağlı olduğunu hatırlayın. Deniz’in babası gittikten sonra babası hakkında arkadaşları ile şakalaşacak bir yaşta ve kendine yeterince özgüveni var. Bu istismardan öte daha zayıf aile ilişkilerini göstermektedir.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428604"/>
            <a:ext cx="8501122" cy="6072230"/>
          </a:xfrm>
        </p:spPr>
        <p:txBody>
          <a:bodyPr/>
          <a:lstStyle/>
          <a:p>
            <a:pPr>
              <a:buNone/>
            </a:pPr>
            <a:r>
              <a:rPr lang="tr-TR" dirty="0" smtClean="0"/>
              <a:t>2.Senaryo Narin’in annesinin Narin’e karşı tutumu sert ve acımasız. Aynı zamanda hiç destekleyici değil. Davranışları 7 yaşındaki utangaç ve çekingen bir kızın ihtiyaçlarını anlamaktan uzak. Narin’in davranışları diğer çocuklarla uygun biçimde etkileşmek için yetersizliğini gösteriyor. Davranışları daha çok ilgi çekme isteğini ifade ediyor.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428604"/>
            <a:ext cx="8572560" cy="5883285"/>
          </a:xfrm>
        </p:spPr>
        <p:txBody>
          <a:bodyPr/>
          <a:lstStyle/>
          <a:p>
            <a:pPr>
              <a:buNone/>
            </a:pPr>
            <a:r>
              <a:rPr lang="tr-TR" dirty="0" smtClean="0"/>
              <a:t>3.Senaryo Mehmet’in annesinin erkek arkadaşı ile ilgili söylediği şey evde bir şiddet ortamının olma ihtimalini sergilemektedir. Şiddete karşı verdiği tepkiler yaşıtlarıyla sağlıklı etkileşimde bulunmasını engellemektedir.</a:t>
            </a:r>
          </a:p>
          <a:p>
            <a:pPr>
              <a:buNone/>
            </a:pPr>
            <a:endParaRPr lang="tr-TR" dirty="0" smtClean="0"/>
          </a:p>
          <a:p>
            <a:pPr>
              <a:buNone/>
            </a:pPr>
            <a:endParaRPr lang="tr-TR" dirty="0" smtClean="0"/>
          </a:p>
          <a:p>
            <a:pPr algn="ctr">
              <a:buNone/>
            </a:pPr>
            <a:r>
              <a:rPr lang="tr-TR" dirty="0" smtClean="0"/>
              <a:t>                                   MEHMET GÜLER</a:t>
            </a:r>
          </a:p>
          <a:p>
            <a:pPr algn="ctr">
              <a:buNone/>
            </a:pPr>
            <a:r>
              <a:rPr lang="tr-TR" smtClean="0"/>
              <a:t>                                   ERZİNCAN </a:t>
            </a:r>
            <a:r>
              <a:rPr lang="tr-TR" dirty="0" smtClean="0"/>
              <a:t>RAM</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214290"/>
            <a:ext cx="8586790" cy="6429420"/>
          </a:xfrm>
        </p:spPr>
        <p:txBody>
          <a:bodyPr>
            <a:normAutofit/>
          </a:bodyPr>
          <a:lstStyle/>
          <a:p>
            <a:pPr>
              <a:buNone/>
            </a:pPr>
            <a:r>
              <a:rPr lang="tr-TR" dirty="0" smtClean="0"/>
              <a:t>                              Senaryolar</a:t>
            </a:r>
          </a:p>
          <a:p>
            <a:pPr>
              <a:buNone/>
            </a:pPr>
            <a:endParaRPr lang="tr-TR" dirty="0" smtClean="0"/>
          </a:p>
          <a:p>
            <a:pPr>
              <a:buNone/>
            </a:pPr>
            <a:r>
              <a:rPr lang="tr-TR" dirty="0" smtClean="0"/>
              <a:t> 1. Senaryo Öğrenciniz Can’ın, </a:t>
            </a:r>
            <a:r>
              <a:rPr lang="tr-TR" dirty="0" err="1" smtClean="0"/>
              <a:t>haftasonu</a:t>
            </a:r>
            <a:r>
              <a:rPr lang="tr-TR" dirty="0" smtClean="0"/>
              <a:t> yaptığı hırsızlıktan ötürü babasının kendisini kemerle dövdüğünü diğer öğrencilere anlattığına kulak misafiri oldunuz. Can’ı kenara çektiniz ve duyduklarınızı ona sordunuz. Tıbbi bir muayene olabileceğini söylediniz, o da kabul etti. Muayene sonucu Can’ın vücudunda herhangi bir yara bere izi bulunmadı. Can’ın babasını aradınız ve babası da gerçekten oğlunu hırsızlık yaptığı için cezalandırmak amacıyla kemerle dövdüğünü onayladı. Can’ın babası onu her zamanki gibi okuldan almaya geldi ve Can babasını gördüğü için mutlu görünüyordu.</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357166"/>
            <a:ext cx="8715436" cy="6286544"/>
          </a:xfrm>
        </p:spPr>
        <p:txBody>
          <a:bodyPr/>
          <a:lstStyle/>
          <a:p>
            <a:pPr>
              <a:buNone/>
            </a:pPr>
            <a:r>
              <a:rPr lang="tr-TR" dirty="0" smtClean="0"/>
              <a:t>2. Senaryo Ali’nin bütün gün oturduğu yeri değiştirdiğini fark ettiniz. Ona “sorun nedir” diye sorduğunuzda, o da düştüğünü ve kalçasının ağrıdığını söyledi. Onu doktora götürdünüz. Ali’nin kayışla dövüldüğünü, kalçalarında morluklar ve sırtında iyileştiğine dair belirtiler olduğunu gördünüz. Bununla ilgili kendisine tekrar soru sorduğunuzda, evde gürültü yaptığında babası tarafından bazen dövüldüğünü kabul etti. Babasını aramanızdan çok korktu.</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85728"/>
            <a:ext cx="8715436" cy="6286544"/>
          </a:xfrm>
        </p:spPr>
        <p:txBody>
          <a:bodyPr/>
          <a:lstStyle/>
          <a:p>
            <a:pPr>
              <a:buNone/>
            </a:pPr>
            <a:r>
              <a:rPr lang="tr-TR" dirty="0" smtClean="0"/>
              <a:t>3. Senaryo 6 yaşındaki Ayşe’nin yanağında, kolunun üstünde ve gövdesinde çürükler var. Ayşe, size hafta sonu merdivenlerden düştüğünü söyledi. Genelde Ayşe’nin kollarında yara bere izleri var. Annesi de Ayşe’nin merdivenlerden düştüğünü teyit etti – ve şöyle dedi: Ayşe “erkeksi bir kız”, her zaman merdivenlerden düşer.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285728"/>
            <a:ext cx="8572560" cy="6357982"/>
          </a:xfrm>
        </p:spPr>
        <p:txBody>
          <a:bodyPr/>
          <a:lstStyle/>
          <a:p>
            <a:pPr>
              <a:buNone/>
            </a:pPr>
            <a:r>
              <a:rPr lang="tr-TR" dirty="0" smtClean="0"/>
              <a:t>4. Senaryo Baran kollarında eziklerle ve dizinde sıyrıklarla okula geldi. Ne olduğunu sorduğunuz zaman, kalabalık bir sokakta bisiklet sürerken (ki babası ona orada sürmemesini söylemiş), bir arabaya çarpmamak için bisikletin direksiyonunu kırdığını ve düştüğünü söyledi. Nasıl yaralandığını sorduğunuzda, “düştüğüm zaman” diye yanıtladı.</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285728"/>
            <a:ext cx="8229600" cy="6215106"/>
          </a:xfrm>
        </p:spPr>
        <p:txBody>
          <a:bodyPr>
            <a:normAutofit lnSpcReduction="10000"/>
          </a:bodyPr>
          <a:lstStyle/>
          <a:p>
            <a:pPr>
              <a:buNone/>
            </a:pPr>
            <a:r>
              <a:rPr lang="tr-TR" dirty="0" smtClean="0"/>
              <a:t>                                             </a:t>
            </a:r>
            <a:r>
              <a:rPr lang="tr-TR" b="1" dirty="0" smtClean="0"/>
              <a:t>Göstergeler </a:t>
            </a:r>
          </a:p>
          <a:p>
            <a:pPr>
              <a:buNone/>
            </a:pPr>
            <a:r>
              <a:rPr lang="tr-TR" dirty="0" smtClean="0"/>
              <a:t>1. Senaryo Can dayak cezasından ötürü fiziksel bir yaralanmaya maruz kalmamış. Babasıyla kendisinin açıklamaları benzer olduğu ve babasından korkmuş gibi görünmediği için, bu münferit bir olay olabilir.</a:t>
            </a:r>
          </a:p>
          <a:p>
            <a:pPr>
              <a:buNone/>
            </a:pPr>
            <a:r>
              <a:rPr lang="tr-TR" dirty="0" smtClean="0"/>
              <a:t> 2. Senaryo Ali dayak cezasına maruz kalmış. Bununla birlikte, yara izleri bunun sistematik olarak yapıldığını gösteriyor. Küçük olmasından ötürü yaramazlık yapması, bunu saklaması gibi göstergeler bunun bir istismar durumu olduğunu size göstermelidir. </a:t>
            </a:r>
          </a:p>
          <a:p>
            <a:pPr>
              <a:buNone/>
            </a:pPr>
            <a:r>
              <a:rPr lang="tr-TR" dirty="0" smtClean="0"/>
              <a:t>3. Senaryo Oldukça kuşkulu bir açıklama. Araştırmalar merdivenlerden düşen çocuklarda bu denli fazla çürük ve yara bere izine dayanmadığını ortaya koymaktadır. Buna ancak merdivenlerden sürüklenmişlerse ve yetişkinler tarafından itelenmişlerse dayanmaktadırlar. Ayrıca çürükler vücudunun yumuşak bölgelerinde ve vücudunun belirli bölgelerinde var.Ayrıca daha önceleri de Ayşe bu tür çürüklerle okula gelmiş. </a:t>
            </a:r>
          </a:p>
          <a:p>
            <a:pPr>
              <a:buNone/>
            </a:pPr>
            <a:r>
              <a:rPr lang="tr-TR" dirty="0" smtClean="0"/>
              <a:t>4.Senaryo Baran’ın yara izleri bisikletten düştüğünü destekler görünmektedir. Kemikli bölgelerde yara izleri var, yumuşak bölgelerde değil.</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39784"/>
          </a:xfrm>
        </p:spPr>
        <p:txBody>
          <a:bodyPr/>
          <a:lstStyle/>
          <a:p>
            <a:r>
              <a:rPr lang="tr-TR" dirty="0" smtClean="0"/>
              <a:t>2. Cinsel İstismar </a:t>
            </a:r>
            <a:endParaRPr lang="tr-TR" dirty="0"/>
          </a:p>
        </p:txBody>
      </p:sp>
      <p:sp>
        <p:nvSpPr>
          <p:cNvPr id="3" name="2 İçerik Yer Tutucusu"/>
          <p:cNvSpPr>
            <a:spLocks noGrp="1"/>
          </p:cNvSpPr>
          <p:nvPr>
            <p:ph idx="1"/>
          </p:nvPr>
        </p:nvSpPr>
        <p:spPr>
          <a:xfrm>
            <a:off x="285720" y="1071546"/>
            <a:ext cx="8643998" cy="5429288"/>
          </a:xfrm>
        </p:spPr>
        <p:txBody>
          <a:bodyPr/>
          <a:lstStyle/>
          <a:p>
            <a:r>
              <a:rPr lang="tr-TR" dirty="0" smtClean="0"/>
              <a:t>Çocuğun bir yetişkin ya da kendisinden büyük bir çocuk tarafından anlamadığı ve / ya kabul etmediği, gelişimsel olarak hazır olmadığı ve karşı tarafın cinsel tatmini için kullanılması durumudur.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Fiziksel Göstergeler</a:t>
            </a:r>
            <a:endParaRPr lang="tr-TR" dirty="0"/>
          </a:p>
        </p:txBody>
      </p:sp>
      <p:sp>
        <p:nvSpPr>
          <p:cNvPr id="3" name="2 İçerik Yer Tutucusu"/>
          <p:cNvSpPr>
            <a:spLocks noGrp="1"/>
          </p:cNvSpPr>
          <p:nvPr>
            <p:ph idx="1"/>
          </p:nvPr>
        </p:nvSpPr>
        <p:spPr>
          <a:xfrm>
            <a:off x="214282" y="1142984"/>
            <a:ext cx="8715436" cy="5429288"/>
          </a:xfrm>
        </p:spPr>
        <p:txBody>
          <a:bodyPr/>
          <a:lstStyle/>
          <a:p>
            <a:pPr>
              <a:buNone/>
            </a:pPr>
            <a:r>
              <a:rPr lang="tr-TR" dirty="0" smtClean="0"/>
              <a:t>• Yürüme ve oturmada zorluk çekme </a:t>
            </a:r>
          </a:p>
          <a:p>
            <a:pPr>
              <a:buNone/>
            </a:pPr>
            <a:r>
              <a:rPr lang="tr-TR" dirty="0" smtClean="0"/>
              <a:t>• Yırtılmış, lekeli veya kanlı iç çamaşırları. </a:t>
            </a:r>
          </a:p>
          <a:p>
            <a:pPr>
              <a:buNone/>
            </a:pPr>
            <a:r>
              <a:rPr lang="tr-TR" dirty="0" smtClean="0"/>
              <a:t>• </a:t>
            </a:r>
            <a:r>
              <a:rPr lang="tr-TR" dirty="0" err="1" smtClean="0"/>
              <a:t>Genital</a:t>
            </a:r>
            <a:r>
              <a:rPr lang="tr-TR" dirty="0" smtClean="0"/>
              <a:t> bölgede acı, şişkinlik, kızarıklık, kanama ya da kaşıntı. </a:t>
            </a:r>
          </a:p>
          <a:p>
            <a:pPr>
              <a:buNone/>
            </a:pPr>
            <a:r>
              <a:rPr lang="tr-TR" dirty="0" smtClean="0"/>
              <a:t>• İdrar yapmada acı çekmek </a:t>
            </a:r>
          </a:p>
          <a:p>
            <a:pPr>
              <a:buNone/>
            </a:pPr>
            <a:r>
              <a:rPr lang="tr-TR" dirty="0" smtClean="0"/>
              <a:t>• </a:t>
            </a:r>
            <a:r>
              <a:rPr lang="tr-TR" dirty="0" err="1" smtClean="0"/>
              <a:t>Genital</a:t>
            </a:r>
            <a:r>
              <a:rPr lang="tr-TR" dirty="0" smtClean="0"/>
              <a:t> bölgenin dışında bereler, kanama ya da yırtılmalar olması </a:t>
            </a:r>
          </a:p>
          <a:p>
            <a:pPr>
              <a:buNone/>
            </a:pPr>
            <a:r>
              <a:rPr lang="tr-TR" dirty="0" smtClean="0"/>
              <a:t>• Cinsel yolla bulaşan hastalığın tespiti</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38</TotalTime>
  <Words>1598</Words>
  <Application>Microsoft Office PowerPoint</Application>
  <PresentationFormat>Ekran Gösterisi (4:3)</PresentationFormat>
  <Paragraphs>69</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Bitişiklik</vt:lpstr>
      <vt:lpstr>1. Fiziksel İstismar</vt:lpstr>
      <vt:lpstr>PowerPoint Sunusu</vt:lpstr>
      <vt:lpstr>PowerPoint Sunusu</vt:lpstr>
      <vt:lpstr>PowerPoint Sunusu</vt:lpstr>
      <vt:lpstr>PowerPoint Sunusu</vt:lpstr>
      <vt:lpstr>PowerPoint Sunusu</vt:lpstr>
      <vt:lpstr>PowerPoint Sunusu</vt:lpstr>
      <vt:lpstr>2. Cinsel İstismar </vt:lpstr>
      <vt:lpstr>Fiziksel Göstergeler</vt:lpstr>
      <vt:lpstr>Davranışsal Göstergeler</vt:lpstr>
      <vt:lpstr>Duygusal Göstergeler</vt:lpstr>
      <vt:lpstr>Senaryalor</vt:lpstr>
      <vt:lpstr>PowerPoint Sunusu</vt:lpstr>
      <vt:lpstr>PowerPoint Sunusu</vt:lpstr>
      <vt:lpstr>Göstergeler</vt:lpstr>
      <vt:lpstr>PowerPoint Sunusu</vt:lpstr>
      <vt:lpstr>3. Duygusal İstismar </vt:lpstr>
      <vt:lpstr>PowerPoint Sunusu</vt:lpstr>
      <vt:lpstr>Senaryalor</vt:lpstr>
      <vt:lpstr>PowerPoint Sunusu</vt:lpstr>
      <vt:lpstr>PowerPoint Sunusu</vt:lpstr>
      <vt:lpstr>Göstergeler</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Fiziksel İstismar</dc:title>
  <dc:creator>win-7</dc:creator>
  <cp:lastModifiedBy>RAM_02</cp:lastModifiedBy>
  <cp:revision>9</cp:revision>
  <dcterms:created xsi:type="dcterms:W3CDTF">2016-03-31T06:06:10Z</dcterms:created>
  <dcterms:modified xsi:type="dcterms:W3CDTF">2017-02-15T09:41:10Z</dcterms:modified>
</cp:coreProperties>
</file>