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86" r:id="rId6"/>
    <p:sldId id="283" r:id="rId7"/>
    <p:sldId id="284" r:id="rId8"/>
    <p:sldId id="285" r:id="rId9"/>
    <p:sldId id="266" r:id="rId10"/>
    <p:sldId id="271" r:id="rId11"/>
    <p:sldId id="274" r:id="rId12"/>
    <p:sldId id="275" r:id="rId13"/>
    <p:sldId id="265" r:id="rId14"/>
    <p:sldId id="257" r:id="rId15"/>
    <p:sldId id="261" r:id="rId16"/>
    <p:sldId id="263" r:id="rId17"/>
    <p:sldId id="264" r:id="rId18"/>
    <p:sldId id="262" r:id="rId19"/>
    <p:sldId id="269" r:id="rId20"/>
    <p:sldId id="259" r:id="rId21"/>
    <p:sldId id="258" r:id="rId22"/>
    <p:sldId id="270" r:id="rId23"/>
    <p:sldId id="268" r:id="rId24"/>
    <p:sldId id="260" r:id="rId25"/>
    <p:sldId id="273" r:id="rId26"/>
    <p:sldId id="267" r:id="rId27"/>
    <p:sldId id="277" r:id="rId28"/>
    <p:sldId id="276" r:id="rId29"/>
    <p:sldId id="278" r:id="rId30"/>
    <p:sldId id="279" r:id="rId31"/>
    <p:sldId id="287" r:id="rId32"/>
    <p:sldId id="288"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5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9EAFC19-13CE-4D97-A6FE-6D4D20CCA654}" type="datetimeFigureOut">
              <a:rPr lang="tr-TR" smtClean="0"/>
              <a:t>20.11.2017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31777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EAFC19-13CE-4D97-A6FE-6D4D20CCA654}" type="datetimeFigureOut">
              <a:rPr lang="tr-TR" smtClean="0"/>
              <a:t>20.11.2017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187147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EAFC19-13CE-4D97-A6FE-6D4D20CCA654}" type="datetimeFigureOut">
              <a:rPr lang="tr-TR" smtClean="0"/>
              <a:t>20.11.2017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17760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EAFC19-13CE-4D97-A6FE-6D4D20CCA654}" type="datetimeFigureOut">
              <a:rPr lang="tr-TR" smtClean="0"/>
              <a:t>20.11.2017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6455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9EAFC19-13CE-4D97-A6FE-6D4D20CCA654}" type="datetimeFigureOut">
              <a:rPr lang="tr-TR" smtClean="0"/>
              <a:t>20.11.2017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311442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9EAFC19-13CE-4D97-A6FE-6D4D20CCA654}" type="datetimeFigureOut">
              <a:rPr lang="tr-TR" smtClean="0"/>
              <a:t>20.11.2017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3378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9EAFC19-13CE-4D97-A6FE-6D4D20CCA654}" type="datetimeFigureOut">
              <a:rPr lang="tr-TR" smtClean="0"/>
              <a:t>20.11.2017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204496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9EAFC19-13CE-4D97-A6FE-6D4D20CCA654}" type="datetimeFigureOut">
              <a:rPr lang="tr-TR" smtClean="0"/>
              <a:t>20.11.2017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29460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9EAFC19-13CE-4D97-A6FE-6D4D20CCA654}" type="datetimeFigureOut">
              <a:rPr lang="tr-TR" smtClean="0"/>
              <a:t>20.11.2017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361403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9EAFC19-13CE-4D97-A6FE-6D4D20CCA654}" type="datetimeFigureOut">
              <a:rPr lang="tr-TR" smtClean="0"/>
              <a:t>20.11.2017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425956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9EAFC19-13CE-4D97-A6FE-6D4D20CCA654}" type="datetimeFigureOut">
              <a:rPr lang="tr-TR" smtClean="0"/>
              <a:t>20.11.2017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0E92D6-EA43-4E38-ACF3-AD7C4569B57E}" type="slidenum">
              <a:rPr lang="tr-TR" smtClean="0"/>
              <a:t>‹#›</a:t>
            </a:fld>
            <a:endParaRPr lang="tr-TR"/>
          </a:p>
        </p:txBody>
      </p:sp>
    </p:spTree>
    <p:extLst>
      <p:ext uri="{BB962C8B-B14F-4D97-AF65-F5344CB8AC3E}">
        <p14:creationId xmlns:p14="http://schemas.microsoft.com/office/powerpoint/2010/main" val="215262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AFC19-13CE-4D97-A6FE-6D4D20CCA654}" type="datetimeFigureOut">
              <a:rPr lang="tr-TR" smtClean="0"/>
              <a:t>20.11.2017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E92D6-EA43-4E38-ACF3-AD7C4569B57E}" type="slidenum">
              <a:rPr lang="tr-TR" smtClean="0"/>
              <a:t>‹#›</a:t>
            </a:fld>
            <a:endParaRPr lang="tr-TR"/>
          </a:p>
        </p:txBody>
      </p:sp>
    </p:spTree>
    <p:extLst>
      <p:ext uri="{BB962C8B-B14F-4D97-AF65-F5344CB8AC3E}">
        <p14:creationId xmlns:p14="http://schemas.microsoft.com/office/powerpoint/2010/main" val="78882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CİNSEL AÇIDAN İSTİSMAR EDİLEN ÇOCUKLARIN PSİKOLOJİSİ</a:t>
            </a:r>
            <a:endParaRPr lang="tr-TR" dirty="0"/>
          </a:p>
        </p:txBody>
      </p:sp>
      <p:sp>
        <p:nvSpPr>
          <p:cNvPr id="3" name="Alt Başlık 2"/>
          <p:cNvSpPr>
            <a:spLocks noGrp="1"/>
          </p:cNvSpPr>
          <p:nvPr>
            <p:ph type="subTitle" idx="1"/>
          </p:nvPr>
        </p:nvSpPr>
        <p:spPr/>
        <p:txBody>
          <a:bodyPr/>
          <a:lstStyle/>
          <a:p>
            <a:r>
              <a:rPr lang="tr-TR" dirty="0" smtClean="0"/>
              <a:t>Mehmet KURTOĞLU</a:t>
            </a:r>
          </a:p>
          <a:p>
            <a:r>
              <a:rPr lang="tr-TR" dirty="0" smtClean="0"/>
              <a:t>Uzman Klinik Psikolog</a:t>
            </a:r>
          </a:p>
          <a:p>
            <a:r>
              <a:rPr lang="tr-TR" dirty="0" smtClean="0"/>
              <a:t>(Erzincan Lisesi Rehber Öğretmeni)</a:t>
            </a:r>
            <a:endParaRPr lang="tr-TR" dirty="0"/>
          </a:p>
        </p:txBody>
      </p:sp>
    </p:spTree>
    <p:extLst>
      <p:ext uri="{BB962C8B-B14F-4D97-AF65-F5344CB8AC3E}">
        <p14:creationId xmlns:p14="http://schemas.microsoft.com/office/powerpoint/2010/main" val="737971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TRAVMA</a:t>
            </a:r>
            <a:endParaRPr lang="tr-TR" dirty="0"/>
          </a:p>
        </p:txBody>
      </p:sp>
      <p:sp>
        <p:nvSpPr>
          <p:cNvPr id="3" name="İçerik Yer Tutucusu 2"/>
          <p:cNvSpPr>
            <a:spLocks noGrp="1"/>
          </p:cNvSpPr>
          <p:nvPr>
            <p:ph idx="1"/>
          </p:nvPr>
        </p:nvSpPr>
        <p:spPr/>
        <p:txBody>
          <a:bodyPr>
            <a:normAutofit lnSpcReduction="10000"/>
          </a:bodyPr>
          <a:lstStyle/>
          <a:p>
            <a:r>
              <a:rPr lang="tr-TR" b="1" dirty="0" smtClean="0"/>
              <a:t>1-İstenmeden akla gelen görüntüler ve düşünceler: </a:t>
            </a:r>
            <a:r>
              <a:rPr lang="tr-TR" dirty="0" smtClean="0"/>
              <a:t>İstismar edilen çocuk, anılarını bir sinema şeridi gibi gözünün önünden geçirebilir, olayı tekrar tekrar yaşayabilir. </a:t>
            </a:r>
          </a:p>
          <a:p>
            <a:r>
              <a:rPr lang="tr-TR" b="1" dirty="0" smtClean="0"/>
              <a:t>2-Kaçınma Tepkileri: </a:t>
            </a:r>
            <a:r>
              <a:rPr lang="tr-TR" dirty="0" smtClean="0"/>
              <a:t>Çocuğun istismara ilişkin düşünce ve duygularından kaçınmasına işaret eder. </a:t>
            </a:r>
            <a:r>
              <a:rPr lang="tr-TR" dirty="0"/>
              <a:t>Ç</a:t>
            </a:r>
            <a:r>
              <a:rPr lang="tr-TR" dirty="0" smtClean="0"/>
              <a:t>ocuk veya ergen bunu hatırlatacak her ipucundan uzak durmaya, bundan kaçmaya ve olayı yaşamamış gibi unutmaya çalışır.</a:t>
            </a:r>
          </a:p>
          <a:p>
            <a:r>
              <a:rPr lang="tr-TR" b="1" dirty="0" smtClean="0"/>
              <a:t>3-Aşırı Uyarılma Tepkileri: </a:t>
            </a:r>
            <a:r>
              <a:rPr lang="tr-TR" dirty="0" err="1" smtClean="0"/>
              <a:t>Travmatik</a:t>
            </a:r>
            <a:r>
              <a:rPr lang="tr-TR" dirty="0" smtClean="0"/>
              <a:t> olay çocuk için bir şok etkisi oluşturur. Olay anında oluşan her türlü fizyolojik belirti (hızlı kalp atışı, avuç içinin terlemesi, konsantrasyon ve uyku sorunları vb.) daha sonra travmayı hatırlatacak bir ipucu ile tekrar görülebilir.</a:t>
            </a:r>
          </a:p>
          <a:p>
            <a:endParaRPr lang="tr-TR" dirty="0" smtClean="0"/>
          </a:p>
          <a:p>
            <a:endParaRPr lang="tr-TR" dirty="0"/>
          </a:p>
        </p:txBody>
      </p:sp>
    </p:spTree>
    <p:extLst>
      <p:ext uri="{BB962C8B-B14F-4D97-AF65-F5344CB8AC3E}">
        <p14:creationId xmlns:p14="http://schemas.microsoft.com/office/powerpoint/2010/main" val="46863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6-12 YAŞ TRAVMADA</a:t>
            </a:r>
            <a:endParaRPr lang="tr-TR" dirty="0"/>
          </a:p>
        </p:txBody>
      </p:sp>
      <p:sp>
        <p:nvSpPr>
          <p:cNvPr id="3" name="İçerik Yer Tutucusu 2"/>
          <p:cNvSpPr>
            <a:spLocks noGrp="1"/>
          </p:cNvSpPr>
          <p:nvPr>
            <p:ph idx="1"/>
          </p:nvPr>
        </p:nvSpPr>
        <p:spPr/>
        <p:txBody>
          <a:bodyPr/>
          <a:lstStyle/>
          <a:p>
            <a:r>
              <a:rPr lang="tr-TR" dirty="0" smtClean="0"/>
              <a:t>Okula gitmeyi istememe ve okul başarısında düşme, tekrarlanan oyunlar, saldırganlık, gevezelik, erkeklerde silahlı savaş içerikli oyunlara ilgi, kâbuslar, ayrılık kaygısı, yağmur, rüzgâr gibi doğa olaylarından korku, dikkat, konuşma problemleri, isyan, vücut ağrıları görülebilir.</a:t>
            </a:r>
            <a:endParaRPr lang="tr-TR" dirty="0"/>
          </a:p>
        </p:txBody>
      </p:sp>
    </p:spTree>
    <p:extLst>
      <p:ext uri="{BB962C8B-B14F-4D97-AF65-F5344CB8AC3E}">
        <p14:creationId xmlns:p14="http://schemas.microsoft.com/office/powerpoint/2010/main" val="424746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12-18 YAŞ</a:t>
            </a:r>
            <a:endParaRPr lang="tr-TR" dirty="0"/>
          </a:p>
        </p:txBody>
      </p:sp>
      <p:sp>
        <p:nvSpPr>
          <p:cNvPr id="3" name="İçerik Yer Tutucusu 2"/>
          <p:cNvSpPr>
            <a:spLocks noGrp="1"/>
          </p:cNvSpPr>
          <p:nvPr>
            <p:ph idx="1"/>
          </p:nvPr>
        </p:nvSpPr>
        <p:spPr/>
        <p:txBody>
          <a:bodyPr/>
          <a:lstStyle/>
          <a:p>
            <a:r>
              <a:rPr lang="tr-TR" dirty="0" smtClean="0"/>
              <a:t>Ergenlik dönemi diye adlandırdığımız bu dönemde travmaya maruz kalan ergen, hem dünyaya ilişkin hem de kendi geleceği hakkında olumsuz tutumlar sergiler. Suçlu, çaresiz hissetme, anormal olup-olmadığını merak etme, risk alma, okuldan kaçma, madde kullanma, rastgele cinsel birliktelik, iştah ve uyku sorunları, ilgi kaybı gibi belirtilerle birlikte,  travmadan sonra sorumluluk almak zorunda olduğundan, yetişkinliğe erken girme gibi problemlerle karşılaşabiliriz. </a:t>
            </a:r>
            <a:endParaRPr lang="tr-TR" dirty="0"/>
          </a:p>
        </p:txBody>
      </p:sp>
    </p:spTree>
    <p:extLst>
      <p:ext uri="{BB962C8B-B14F-4D97-AF65-F5344CB8AC3E}">
        <p14:creationId xmlns:p14="http://schemas.microsoft.com/office/powerpoint/2010/main" val="1285851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Cinsel Sapkınlıklar (</a:t>
            </a:r>
            <a:r>
              <a:rPr lang="tr-TR" dirty="0" err="1" smtClean="0"/>
              <a:t>Parafililer</a:t>
            </a:r>
            <a:r>
              <a:rPr lang="tr-TR" dirty="0" smtClean="0"/>
              <a:t>)</a:t>
            </a:r>
            <a:endParaRPr lang="tr-TR" dirty="0"/>
          </a:p>
        </p:txBody>
      </p:sp>
      <p:sp>
        <p:nvSpPr>
          <p:cNvPr id="3" name="İçerik Yer Tutucusu 2"/>
          <p:cNvSpPr>
            <a:spLocks noGrp="1"/>
          </p:cNvSpPr>
          <p:nvPr>
            <p:ph idx="1"/>
          </p:nvPr>
        </p:nvSpPr>
        <p:spPr/>
        <p:txBody>
          <a:bodyPr/>
          <a:lstStyle/>
          <a:p>
            <a:r>
              <a:rPr lang="tr-TR" dirty="0" smtClean="0"/>
              <a:t>İstismar Edilen İSTİSMAR eder…</a:t>
            </a:r>
          </a:p>
          <a:p>
            <a:endParaRPr lang="tr-TR" dirty="0" smtClean="0"/>
          </a:p>
          <a:p>
            <a:r>
              <a:rPr lang="tr-TR" dirty="0" smtClean="0"/>
              <a:t>Röntgencilik</a:t>
            </a:r>
          </a:p>
          <a:p>
            <a:r>
              <a:rPr lang="tr-TR" dirty="0" smtClean="0"/>
              <a:t>Teşhircilik</a:t>
            </a:r>
          </a:p>
          <a:p>
            <a:r>
              <a:rPr lang="tr-TR" dirty="0" smtClean="0"/>
              <a:t>Çocuk Sevicisi</a:t>
            </a:r>
          </a:p>
          <a:p>
            <a:r>
              <a:rPr lang="tr-TR" dirty="0" smtClean="0"/>
              <a:t>Homoseksüellik </a:t>
            </a:r>
          </a:p>
          <a:p>
            <a:endParaRPr lang="tr-TR" dirty="0" smtClean="0"/>
          </a:p>
          <a:p>
            <a:endParaRPr lang="tr-TR" dirty="0"/>
          </a:p>
        </p:txBody>
      </p:sp>
    </p:spTree>
    <p:extLst>
      <p:ext uri="{BB962C8B-B14F-4D97-AF65-F5344CB8AC3E}">
        <p14:creationId xmlns:p14="http://schemas.microsoft.com/office/powerpoint/2010/main" val="2707323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İhmal ve İstismar Sonucu Yaşanması Muhtemel Psikolojik Belirtiler ve Hastalıklar</a:t>
            </a:r>
            <a:endParaRPr lang="tr-TR" dirty="0"/>
          </a:p>
        </p:txBody>
      </p:sp>
      <p:sp>
        <p:nvSpPr>
          <p:cNvPr id="3" name="İçerik Yer Tutucusu 2"/>
          <p:cNvSpPr>
            <a:spLocks noGrp="1"/>
          </p:cNvSpPr>
          <p:nvPr>
            <p:ph idx="1"/>
          </p:nvPr>
        </p:nvSpPr>
        <p:spPr/>
        <p:txBody>
          <a:bodyPr/>
          <a:lstStyle/>
          <a:p>
            <a:pPr marL="0" indent="0">
              <a:buNone/>
            </a:pPr>
            <a:r>
              <a:rPr lang="tr-TR" dirty="0" smtClean="0"/>
              <a:t>-İfade edilmemiş istismarın beden dili: </a:t>
            </a:r>
            <a:r>
              <a:rPr lang="tr-TR" sz="4400" b="1" dirty="0" err="1" smtClean="0"/>
              <a:t>Somatizasyon</a:t>
            </a:r>
            <a:endParaRPr lang="tr-TR" sz="4400" b="1" dirty="0" smtClean="0"/>
          </a:p>
          <a:p>
            <a:pPr marL="0" indent="0">
              <a:buNone/>
            </a:pPr>
            <a:r>
              <a:rPr lang="tr-TR" dirty="0" smtClean="0"/>
              <a:t>BEDENSEL BELİRTİ BOZUKLUKLARI (</a:t>
            </a:r>
            <a:r>
              <a:rPr lang="tr-TR" dirty="0" err="1" smtClean="0"/>
              <a:t>Konversiyon</a:t>
            </a:r>
            <a:r>
              <a:rPr lang="tr-TR" dirty="0" smtClean="0"/>
              <a:t> Benzeri Bozukluklar) Sebepsiz ağrı şikayetleri, sindirim sorunları, felçlik, körlük </a:t>
            </a:r>
            <a:r>
              <a:rPr lang="tr-TR" dirty="0" err="1" smtClean="0"/>
              <a:t>vb</a:t>
            </a:r>
            <a:r>
              <a:rPr lang="tr-TR" dirty="0" smtClean="0"/>
              <a:t>…</a:t>
            </a:r>
          </a:p>
          <a:p>
            <a:pPr marL="0" indent="0">
              <a:buNone/>
            </a:pPr>
            <a:r>
              <a:rPr lang="tr-TR" dirty="0" smtClean="0"/>
              <a:t>MUSKA, ÜFLEME, CİN ÇIKARMA</a:t>
            </a:r>
          </a:p>
        </p:txBody>
      </p:sp>
    </p:spTree>
    <p:extLst>
      <p:ext uri="{BB962C8B-B14F-4D97-AF65-F5344CB8AC3E}">
        <p14:creationId xmlns:p14="http://schemas.microsoft.com/office/powerpoint/2010/main" val="836459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Kaygı ve Korku Belirtileri</a:t>
            </a:r>
            <a:endParaRPr lang="tr-TR" b="1" dirty="0"/>
          </a:p>
        </p:txBody>
      </p:sp>
      <p:sp>
        <p:nvSpPr>
          <p:cNvPr id="3" name="İçerik Yer Tutucusu 2"/>
          <p:cNvSpPr>
            <a:spLocks noGrp="1"/>
          </p:cNvSpPr>
          <p:nvPr>
            <p:ph idx="1"/>
          </p:nvPr>
        </p:nvSpPr>
        <p:spPr/>
        <p:txBody>
          <a:bodyPr/>
          <a:lstStyle/>
          <a:p>
            <a:r>
              <a:rPr lang="tr-TR" dirty="0" smtClean="0"/>
              <a:t>Cinsel istismara uğramış çocuk;</a:t>
            </a:r>
          </a:p>
          <a:p>
            <a:r>
              <a:rPr lang="tr-TR" dirty="0" smtClean="0"/>
              <a:t>--İçe-kapanık</a:t>
            </a:r>
          </a:p>
          <a:p>
            <a:r>
              <a:rPr lang="tr-TR" dirty="0" smtClean="0"/>
              <a:t>--Başı eğik</a:t>
            </a:r>
          </a:p>
          <a:p>
            <a:r>
              <a:rPr lang="tr-TR" dirty="0" smtClean="0"/>
              <a:t>--Kaygılı </a:t>
            </a:r>
          </a:p>
          <a:p>
            <a:r>
              <a:rPr lang="tr-TR" dirty="0" smtClean="0"/>
              <a:t>--Göz temasından kaçınan</a:t>
            </a:r>
          </a:p>
          <a:p>
            <a:r>
              <a:rPr lang="tr-TR" dirty="0" smtClean="0"/>
              <a:t>--Korkak bir görünümde olabilir…</a:t>
            </a:r>
          </a:p>
          <a:p>
            <a:r>
              <a:rPr lang="tr-TR" dirty="0" smtClean="0"/>
              <a:t>ANKSİYETE BOZUKLUKLARI YAŞAYABİLİR. Travma Sonrası Stres Bozukluğu</a:t>
            </a:r>
            <a:endParaRPr lang="tr-TR" dirty="0"/>
          </a:p>
        </p:txBody>
      </p:sp>
    </p:spTree>
    <p:extLst>
      <p:ext uri="{BB962C8B-B14F-4D97-AF65-F5344CB8AC3E}">
        <p14:creationId xmlns:p14="http://schemas.microsoft.com/office/powerpoint/2010/main" val="3403688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DEPRESİF BELİRTİLER</a:t>
            </a:r>
            <a:endParaRPr lang="tr-TR" dirty="0"/>
          </a:p>
        </p:txBody>
      </p:sp>
      <p:sp>
        <p:nvSpPr>
          <p:cNvPr id="3" name="İçerik Yer Tutucusu 2"/>
          <p:cNvSpPr>
            <a:spLocks noGrp="1"/>
          </p:cNvSpPr>
          <p:nvPr>
            <p:ph idx="1"/>
          </p:nvPr>
        </p:nvSpPr>
        <p:spPr/>
        <p:txBody>
          <a:bodyPr>
            <a:normAutofit lnSpcReduction="10000"/>
          </a:bodyPr>
          <a:lstStyle/>
          <a:p>
            <a:r>
              <a:rPr lang="tr-TR" dirty="0" smtClean="0"/>
              <a:t>İNTİHAR</a:t>
            </a:r>
          </a:p>
          <a:p>
            <a:endParaRPr lang="tr-TR" dirty="0" smtClean="0"/>
          </a:p>
          <a:p>
            <a:r>
              <a:rPr lang="tr-TR" dirty="0" smtClean="0"/>
              <a:t>Ağır Depresyon Bozukluğu</a:t>
            </a:r>
          </a:p>
          <a:p>
            <a:endParaRPr lang="tr-TR" dirty="0" smtClean="0"/>
          </a:p>
          <a:p>
            <a:r>
              <a:rPr lang="tr-TR" dirty="0" smtClean="0"/>
              <a:t>Süreğen Depresyon (</a:t>
            </a:r>
            <a:r>
              <a:rPr lang="tr-TR" dirty="0" err="1" smtClean="0"/>
              <a:t>Distimi</a:t>
            </a:r>
            <a:r>
              <a:rPr lang="tr-TR" dirty="0" smtClean="0"/>
              <a:t>)</a:t>
            </a:r>
          </a:p>
          <a:p>
            <a:endParaRPr lang="tr-TR" dirty="0" smtClean="0"/>
          </a:p>
          <a:p>
            <a:r>
              <a:rPr lang="tr-TR" dirty="0" smtClean="0"/>
              <a:t>Maskeli Depresyon</a:t>
            </a:r>
          </a:p>
          <a:p>
            <a:endParaRPr lang="tr-TR" dirty="0" smtClean="0"/>
          </a:p>
          <a:p>
            <a:r>
              <a:rPr lang="tr-TR" dirty="0" smtClean="0"/>
              <a:t>Öfkeden Kudurma Bozukluğu</a:t>
            </a:r>
          </a:p>
          <a:p>
            <a:endParaRPr lang="tr-TR" dirty="0" smtClean="0"/>
          </a:p>
          <a:p>
            <a:endParaRPr lang="tr-TR" dirty="0"/>
          </a:p>
        </p:txBody>
      </p:sp>
    </p:spTree>
    <p:extLst>
      <p:ext uri="{BB962C8B-B14F-4D97-AF65-F5344CB8AC3E}">
        <p14:creationId xmlns:p14="http://schemas.microsoft.com/office/powerpoint/2010/main" val="1141722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PARANOİD BELİRTİLER</a:t>
            </a:r>
            <a:endParaRPr lang="tr-TR" dirty="0"/>
          </a:p>
        </p:txBody>
      </p:sp>
      <p:sp>
        <p:nvSpPr>
          <p:cNvPr id="3" name="İçerik Yer Tutucusu 2"/>
          <p:cNvSpPr>
            <a:spLocks noGrp="1"/>
          </p:cNvSpPr>
          <p:nvPr>
            <p:ph idx="1"/>
          </p:nvPr>
        </p:nvSpPr>
        <p:spPr/>
        <p:txBody>
          <a:bodyPr/>
          <a:lstStyle/>
          <a:p>
            <a:r>
              <a:rPr lang="tr-TR" dirty="0" smtClean="0"/>
              <a:t>PARANOYA HASTALIĞI</a:t>
            </a:r>
          </a:p>
          <a:p>
            <a:r>
              <a:rPr lang="tr-TR" dirty="0" smtClean="0"/>
              <a:t>PARANOİD ŞİZOFRENİ </a:t>
            </a:r>
          </a:p>
          <a:p>
            <a:r>
              <a:rPr lang="tr-TR" dirty="0" smtClean="0"/>
              <a:t>KİŞİLİK BOZUKLUKLARI</a:t>
            </a:r>
            <a:endParaRPr lang="tr-TR" dirty="0"/>
          </a:p>
        </p:txBody>
      </p:sp>
    </p:spTree>
    <p:extLst>
      <p:ext uri="{BB962C8B-B14F-4D97-AF65-F5344CB8AC3E}">
        <p14:creationId xmlns:p14="http://schemas.microsoft.com/office/powerpoint/2010/main" val="2804611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Takıntılar, Sürekli, Yineleyici Düşünceler ve Davranışlar</a:t>
            </a:r>
            <a:endParaRPr lang="tr-TR" dirty="0"/>
          </a:p>
        </p:txBody>
      </p:sp>
      <p:sp>
        <p:nvSpPr>
          <p:cNvPr id="3" name="İçerik Yer Tutucusu 2"/>
          <p:cNvSpPr>
            <a:spLocks noGrp="1"/>
          </p:cNvSpPr>
          <p:nvPr>
            <p:ph idx="1"/>
          </p:nvPr>
        </p:nvSpPr>
        <p:spPr/>
        <p:txBody>
          <a:bodyPr/>
          <a:lstStyle/>
          <a:p>
            <a:r>
              <a:rPr lang="tr-TR" dirty="0" smtClean="0"/>
              <a:t>Obsesif </a:t>
            </a:r>
            <a:r>
              <a:rPr lang="tr-TR" dirty="0" err="1" smtClean="0"/>
              <a:t>Kompülsif</a:t>
            </a:r>
            <a:r>
              <a:rPr lang="tr-TR" dirty="0" smtClean="0"/>
              <a:t> Belirtiler</a:t>
            </a:r>
          </a:p>
          <a:p>
            <a:r>
              <a:rPr lang="tr-TR" dirty="0" smtClean="0"/>
              <a:t>OKB</a:t>
            </a:r>
          </a:p>
          <a:p>
            <a:r>
              <a:rPr lang="tr-TR" dirty="0" smtClean="0"/>
              <a:t>Kirlenmişlik Obsesyonu…</a:t>
            </a:r>
            <a:endParaRPr lang="tr-TR" dirty="0"/>
          </a:p>
        </p:txBody>
      </p:sp>
    </p:spTree>
    <p:extLst>
      <p:ext uri="{BB962C8B-B14F-4D97-AF65-F5344CB8AC3E}">
        <p14:creationId xmlns:p14="http://schemas.microsoft.com/office/powerpoint/2010/main" val="889620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Öfke ve Düşmanlık Belirtileri</a:t>
            </a:r>
            <a:endParaRPr lang="tr-TR" dirty="0"/>
          </a:p>
        </p:txBody>
      </p:sp>
      <p:sp>
        <p:nvSpPr>
          <p:cNvPr id="3" name="İçerik Yer Tutucusu 2"/>
          <p:cNvSpPr>
            <a:spLocks noGrp="1"/>
          </p:cNvSpPr>
          <p:nvPr>
            <p:ph idx="1"/>
          </p:nvPr>
        </p:nvSpPr>
        <p:spPr/>
        <p:txBody>
          <a:bodyPr/>
          <a:lstStyle/>
          <a:p>
            <a:r>
              <a:rPr lang="tr-TR" dirty="0" err="1" smtClean="0"/>
              <a:t>Agresyonun</a:t>
            </a:r>
            <a:r>
              <a:rPr lang="tr-TR" dirty="0" smtClean="0"/>
              <a:t> duygusal karşılığı olan düşmanlık; öfke, husumet, karşı koyma ya da direnmedir. </a:t>
            </a:r>
            <a:endParaRPr lang="tr-TR" dirty="0"/>
          </a:p>
        </p:txBody>
      </p:sp>
    </p:spTree>
    <p:extLst>
      <p:ext uri="{BB962C8B-B14F-4D97-AF65-F5344CB8AC3E}">
        <p14:creationId xmlns:p14="http://schemas.microsoft.com/office/powerpoint/2010/main" val="1100263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13756"/>
            <a:ext cx="10799618" cy="6187044"/>
          </a:xfrm>
        </p:spPr>
      </p:pic>
    </p:spTree>
    <p:extLst>
      <p:ext uri="{BB962C8B-B14F-4D97-AF65-F5344CB8AC3E}">
        <p14:creationId xmlns:p14="http://schemas.microsoft.com/office/powerpoint/2010/main" val="3490388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3189" y="190057"/>
            <a:ext cx="7849589" cy="6305746"/>
          </a:xfrm>
        </p:spPr>
      </p:pic>
    </p:spTree>
    <p:extLst>
      <p:ext uri="{BB962C8B-B14F-4D97-AF65-F5344CB8AC3E}">
        <p14:creationId xmlns:p14="http://schemas.microsoft.com/office/powerpoint/2010/main" val="1559971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DISSOSIASION: çözülme</a:t>
            </a:r>
            <a:br>
              <a:rPr lang="tr-TR" b="1" dirty="0" smtClean="0"/>
            </a:br>
            <a:r>
              <a:rPr lang="tr-TR" b="1" dirty="0" smtClean="0"/>
              <a:t>SPLITTING: yarılma, parçalama</a:t>
            </a:r>
            <a:endParaRPr lang="tr-TR" b="1" dirty="0"/>
          </a:p>
        </p:txBody>
      </p:sp>
      <p:sp>
        <p:nvSpPr>
          <p:cNvPr id="3" name="İçerik Yer Tutucusu 2"/>
          <p:cNvSpPr>
            <a:spLocks noGrp="1"/>
          </p:cNvSpPr>
          <p:nvPr>
            <p:ph idx="1"/>
          </p:nvPr>
        </p:nvSpPr>
        <p:spPr/>
        <p:txBody>
          <a:bodyPr/>
          <a:lstStyle/>
          <a:p>
            <a:r>
              <a:rPr lang="tr-TR" b="1" dirty="0" err="1" smtClean="0"/>
              <a:t>Dissosiyatif</a:t>
            </a:r>
            <a:r>
              <a:rPr lang="tr-TR" b="1" dirty="0" smtClean="0"/>
              <a:t> Bozukluklar, </a:t>
            </a:r>
          </a:p>
          <a:p>
            <a:r>
              <a:rPr lang="tr-TR" dirty="0" smtClean="0"/>
              <a:t>kişinin kimlik, bellek, bilinç ve algısının bütünleşmiş işlevlerinde belirgin bir bozulmanın olması</a:t>
            </a:r>
          </a:p>
          <a:p>
            <a:r>
              <a:rPr lang="tr-TR" sz="4400" b="1" dirty="0" smtClean="0"/>
              <a:t>5 yaş ve altı çocuklarda </a:t>
            </a:r>
            <a:r>
              <a:rPr lang="tr-TR" dirty="0" smtClean="0"/>
              <a:t>ağır fiziksel ve cinsel istismar durumunda çoğul kişilik bozukluğu dediğimiz, kişinin yer yer farklı bir kişi gibi davrandığı bir hastalık oluşabilir. </a:t>
            </a:r>
            <a:endParaRPr lang="tr-TR" dirty="0"/>
          </a:p>
        </p:txBody>
      </p:sp>
    </p:spTree>
    <p:extLst>
      <p:ext uri="{BB962C8B-B14F-4D97-AF65-F5344CB8AC3E}">
        <p14:creationId xmlns:p14="http://schemas.microsoft.com/office/powerpoint/2010/main" val="3843643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PSİKOTİZM</a:t>
            </a:r>
            <a:endParaRPr lang="tr-TR" dirty="0"/>
          </a:p>
        </p:txBody>
      </p:sp>
      <p:sp>
        <p:nvSpPr>
          <p:cNvPr id="3" name="İçerik Yer Tutucusu 2"/>
          <p:cNvSpPr>
            <a:spLocks noGrp="1"/>
          </p:cNvSpPr>
          <p:nvPr>
            <p:ph idx="1"/>
          </p:nvPr>
        </p:nvSpPr>
        <p:spPr/>
        <p:txBody>
          <a:bodyPr/>
          <a:lstStyle/>
          <a:p>
            <a:r>
              <a:rPr lang="tr-TR" dirty="0" smtClean="0"/>
              <a:t>Gerçeği Çarpıtma Belirtileri</a:t>
            </a:r>
          </a:p>
          <a:p>
            <a:r>
              <a:rPr lang="tr-TR" dirty="0" smtClean="0"/>
              <a:t>HALLUSİNASYON</a:t>
            </a:r>
          </a:p>
          <a:p>
            <a:r>
              <a:rPr lang="tr-TR" dirty="0" smtClean="0"/>
              <a:t>HEZEYAN</a:t>
            </a:r>
            <a:endParaRPr lang="tr-TR" dirty="0"/>
          </a:p>
        </p:txBody>
      </p:sp>
    </p:spTree>
    <p:extLst>
      <p:ext uri="{BB962C8B-B14F-4D97-AF65-F5344CB8AC3E}">
        <p14:creationId xmlns:p14="http://schemas.microsoft.com/office/powerpoint/2010/main" val="2646445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Kişilerarası Hassasiyet</a:t>
            </a:r>
            <a:endParaRPr lang="tr-TR" dirty="0"/>
          </a:p>
        </p:txBody>
      </p:sp>
      <p:sp>
        <p:nvSpPr>
          <p:cNvPr id="3" name="İçerik Yer Tutucusu 2"/>
          <p:cNvSpPr>
            <a:spLocks noGrp="1"/>
          </p:cNvSpPr>
          <p:nvPr>
            <p:ph idx="1"/>
          </p:nvPr>
        </p:nvSpPr>
        <p:spPr/>
        <p:txBody>
          <a:bodyPr/>
          <a:lstStyle/>
          <a:p>
            <a:r>
              <a:rPr lang="tr-TR" dirty="0" smtClean="0"/>
              <a:t>Kolaylıkla incinme ve kırılma, diğerleri tarafından önemsenip değer verilmediğine ve kötü davranıldığına inanma, kendini diğerlerinden daha aşağı görme, diğerlerinin yanında iken yanlış bir şeyler yapmamaya özen gösterme gibi yaşantılara neden olarak kişilerarası ilişkilerde problemlere yol açan bir durumdur.</a:t>
            </a:r>
            <a:endParaRPr lang="tr-TR" dirty="0"/>
          </a:p>
        </p:txBody>
      </p:sp>
    </p:spTree>
    <p:extLst>
      <p:ext uri="{BB962C8B-B14F-4D97-AF65-F5344CB8AC3E}">
        <p14:creationId xmlns:p14="http://schemas.microsoft.com/office/powerpoint/2010/main" val="1777570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Altını Islatma-Dışkı Kaçırma</a:t>
            </a:r>
          </a:p>
          <a:p>
            <a:r>
              <a:rPr lang="tr-TR" dirty="0" smtClean="0"/>
              <a:t>Tik Bozuklukları</a:t>
            </a:r>
          </a:p>
          <a:p>
            <a:r>
              <a:rPr lang="tr-TR" dirty="0" smtClean="0"/>
              <a:t>Uyku ve Yeme Bozuklukları</a:t>
            </a:r>
          </a:p>
          <a:p>
            <a:r>
              <a:rPr lang="tr-TR" dirty="0" smtClean="0"/>
              <a:t>Madde Bağımlılığı</a:t>
            </a:r>
          </a:p>
          <a:p>
            <a:r>
              <a:rPr lang="tr-TR" dirty="0"/>
              <a:t>C</a:t>
            </a:r>
            <a:r>
              <a:rPr lang="tr-TR" dirty="0" smtClean="0"/>
              <a:t>insellikle ilgili tutumlar, aşırı mastürbasyon (erinlik döneminde ise), cinsel oyunlar (küçük yaştaki çocuklar)</a:t>
            </a:r>
          </a:p>
          <a:p>
            <a:endParaRPr lang="tr-TR" dirty="0" smtClean="0"/>
          </a:p>
        </p:txBody>
      </p:sp>
    </p:spTree>
    <p:extLst>
      <p:ext uri="{BB962C8B-B14F-4D97-AF65-F5344CB8AC3E}">
        <p14:creationId xmlns:p14="http://schemas.microsoft.com/office/powerpoint/2010/main" val="1301827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Bu çocuklarda; </a:t>
            </a:r>
            <a:endParaRPr lang="tr-TR" dirty="0"/>
          </a:p>
        </p:txBody>
      </p:sp>
      <p:sp>
        <p:nvSpPr>
          <p:cNvPr id="3" name="İçerik Yer Tutucusu 2"/>
          <p:cNvSpPr>
            <a:spLocks noGrp="1"/>
          </p:cNvSpPr>
          <p:nvPr>
            <p:ph idx="1"/>
          </p:nvPr>
        </p:nvSpPr>
        <p:spPr/>
        <p:txBody>
          <a:bodyPr>
            <a:normAutofit fontScale="92500" lnSpcReduction="20000"/>
          </a:bodyPr>
          <a:lstStyle/>
          <a:p>
            <a:r>
              <a:rPr lang="tr-TR" dirty="0"/>
              <a:t>A</a:t>
            </a:r>
            <a:r>
              <a:rPr lang="tr-TR" dirty="0" smtClean="0"/>
              <a:t>şırı kapanma,</a:t>
            </a:r>
          </a:p>
          <a:p>
            <a:r>
              <a:rPr lang="tr-TR" dirty="0" smtClean="0"/>
              <a:t> dokunmalara karşı aşırı tepkiler,</a:t>
            </a:r>
          </a:p>
          <a:p>
            <a:r>
              <a:rPr lang="tr-TR" dirty="0" smtClean="0"/>
              <a:t> tırnak yeme, tedirginlikler, okul başarısızlıkları, </a:t>
            </a:r>
          </a:p>
          <a:p>
            <a:r>
              <a:rPr lang="tr-TR" dirty="0" smtClean="0"/>
              <a:t>idrar yolu enfeksiyonları, </a:t>
            </a:r>
          </a:p>
          <a:p>
            <a:r>
              <a:rPr lang="tr-TR" dirty="0" smtClean="0"/>
              <a:t>anüs bölgesinde yaralar, yırtılmalar, </a:t>
            </a:r>
          </a:p>
          <a:p>
            <a:r>
              <a:rPr lang="tr-TR" dirty="0" smtClean="0"/>
              <a:t>bir anda aşırı açık saçık giyinme (erinlik dönemi kızlarında özellikle),</a:t>
            </a:r>
          </a:p>
          <a:p>
            <a:r>
              <a:rPr lang="tr-TR" dirty="0" smtClean="0"/>
              <a:t>anne ve babayı veya bir başka yakın akrabayı veya yabancıları röntgenleme, </a:t>
            </a:r>
          </a:p>
          <a:p>
            <a:r>
              <a:rPr lang="tr-TR" dirty="0" smtClean="0"/>
              <a:t>özel bölgeleri teşhir etme, aşırı cinsel şakalar, </a:t>
            </a:r>
          </a:p>
          <a:p>
            <a:r>
              <a:rPr lang="tr-TR" dirty="0" smtClean="0"/>
              <a:t>okulda arkadaşlık problemleri, şikâyetler, devamsızlıklar, </a:t>
            </a:r>
          </a:p>
          <a:p>
            <a:r>
              <a:rPr lang="tr-TR" dirty="0" smtClean="0"/>
              <a:t>aşırı cinsel ahlaki davranışlar,</a:t>
            </a:r>
            <a:endParaRPr lang="tr-TR" dirty="0"/>
          </a:p>
        </p:txBody>
      </p:sp>
    </p:spTree>
    <p:extLst>
      <p:ext uri="{BB962C8B-B14F-4D97-AF65-F5344CB8AC3E}">
        <p14:creationId xmlns:p14="http://schemas.microsoft.com/office/powerpoint/2010/main" val="2007103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Cinsel İstismar Vakalarının Görüldüğü Aileler</a:t>
            </a:r>
            <a:endParaRPr lang="tr-TR" dirty="0"/>
          </a:p>
        </p:txBody>
      </p:sp>
      <p:sp>
        <p:nvSpPr>
          <p:cNvPr id="3" name="İçerik Yer Tutucusu 2"/>
          <p:cNvSpPr>
            <a:spLocks noGrp="1"/>
          </p:cNvSpPr>
          <p:nvPr>
            <p:ph idx="1"/>
          </p:nvPr>
        </p:nvSpPr>
        <p:spPr/>
        <p:txBody>
          <a:bodyPr/>
          <a:lstStyle/>
          <a:p>
            <a:r>
              <a:rPr lang="tr-TR" dirty="0" smtClean="0"/>
              <a:t>1-Baskıcı, dediğim dedik aile yapısı; </a:t>
            </a:r>
          </a:p>
          <a:p>
            <a:r>
              <a:rPr lang="tr-TR" dirty="0" smtClean="0"/>
              <a:t>2-Anne babada cinsel sorunların fazla olduğu aile yapıları, </a:t>
            </a:r>
          </a:p>
          <a:p>
            <a:r>
              <a:rPr lang="tr-TR" dirty="0" smtClean="0"/>
              <a:t>3-Rollerin karışması; </a:t>
            </a:r>
          </a:p>
          <a:p>
            <a:r>
              <a:rPr lang="tr-TR" dirty="0" smtClean="0"/>
              <a:t>4-Alkolik ve madde bağımlılığı bulunan aileler</a:t>
            </a:r>
          </a:p>
          <a:p>
            <a:r>
              <a:rPr lang="tr-TR" dirty="0" smtClean="0"/>
              <a:t>5-Cinsel istismarın görüldüğü ailelerde, inkâr etme sık kullanılır. </a:t>
            </a:r>
            <a:endParaRPr lang="tr-TR" dirty="0"/>
          </a:p>
        </p:txBody>
      </p:sp>
    </p:spTree>
    <p:extLst>
      <p:ext uri="{BB962C8B-B14F-4D97-AF65-F5344CB8AC3E}">
        <p14:creationId xmlns:p14="http://schemas.microsoft.com/office/powerpoint/2010/main" val="2916043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İstismar Nasıl Tespit Edilir?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smtClean="0"/>
              <a:t>Tespit etme Yöntemleri</a:t>
            </a:r>
          </a:p>
          <a:p>
            <a:pPr marL="0" indent="0">
              <a:buNone/>
            </a:pPr>
            <a:r>
              <a:rPr lang="tr-TR" b="1" dirty="0" smtClean="0"/>
              <a:t>Okul Öncesi Dönemde---resimlere ve oyunlara dikkat! </a:t>
            </a:r>
          </a:p>
          <a:p>
            <a:pPr marL="0" indent="0">
              <a:buNone/>
            </a:pPr>
            <a:r>
              <a:rPr lang="tr-TR" b="1" dirty="0" smtClean="0"/>
              <a:t>BUNUN DIŞINDA</a:t>
            </a:r>
          </a:p>
          <a:p>
            <a:pPr marL="0" indent="0">
              <a:buNone/>
            </a:pPr>
            <a:r>
              <a:rPr lang="tr-TR" dirty="0" smtClean="0"/>
              <a:t>---otobiyografi</a:t>
            </a:r>
          </a:p>
          <a:p>
            <a:pPr marL="0" indent="0">
              <a:buNone/>
            </a:pPr>
            <a:r>
              <a:rPr lang="tr-TR" dirty="0" smtClean="0"/>
              <a:t>---cümle tamamlama testi</a:t>
            </a:r>
          </a:p>
          <a:p>
            <a:pPr marL="0" indent="0">
              <a:buNone/>
            </a:pPr>
            <a:r>
              <a:rPr lang="tr-TR" dirty="0" smtClean="0"/>
              <a:t>---bir aile çiz testi</a:t>
            </a:r>
          </a:p>
          <a:p>
            <a:pPr marL="0" indent="0">
              <a:buNone/>
            </a:pPr>
            <a:r>
              <a:rPr lang="tr-TR" dirty="0" smtClean="0"/>
              <a:t>---problem tarama listesi</a:t>
            </a:r>
          </a:p>
          <a:p>
            <a:pPr marL="0" indent="0">
              <a:buNone/>
            </a:pPr>
            <a:r>
              <a:rPr lang="tr-TR" dirty="0" smtClean="0"/>
              <a:t>---günlük tutma yöntemi: SENE BAŞI ÖĞRENCİLERİNİZE GÜNLÜK TUTMALARINI İSTEYİN. </a:t>
            </a:r>
          </a:p>
          <a:p>
            <a:pPr marL="0" indent="0">
              <a:buNone/>
            </a:pPr>
            <a:r>
              <a:rPr lang="tr-TR" dirty="0" smtClean="0"/>
              <a:t>---drama</a:t>
            </a:r>
          </a:p>
          <a:p>
            <a:pPr marL="0" indent="0">
              <a:buNone/>
            </a:pPr>
            <a:r>
              <a:rPr lang="tr-TR" dirty="0" smtClean="0"/>
              <a:t>---</a:t>
            </a:r>
            <a:r>
              <a:rPr lang="tr-TR" dirty="0" err="1" smtClean="0"/>
              <a:t>Psikodrama</a:t>
            </a:r>
            <a:r>
              <a:rPr lang="tr-TR" dirty="0" smtClean="0"/>
              <a:t>, CAT (uzmanlık gerektirir)</a:t>
            </a:r>
          </a:p>
          <a:p>
            <a:pPr marL="0" indent="0">
              <a:buNone/>
            </a:pPr>
            <a:endParaRPr lang="tr-TR" dirty="0"/>
          </a:p>
        </p:txBody>
      </p:sp>
    </p:spTree>
    <p:extLst>
      <p:ext uri="{BB962C8B-B14F-4D97-AF65-F5344CB8AC3E}">
        <p14:creationId xmlns:p14="http://schemas.microsoft.com/office/powerpoint/2010/main" val="840278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ÇÖZÜM YOLLARI</a:t>
            </a:r>
            <a:endParaRPr lang="tr-TR" dirty="0"/>
          </a:p>
        </p:txBody>
      </p:sp>
      <p:sp>
        <p:nvSpPr>
          <p:cNvPr id="3" name="İçerik Yer Tutucusu 2"/>
          <p:cNvSpPr>
            <a:spLocks noGrp="1"/>
          </p:cNvSpPr>
          <p:nvPr>
            <p:ph idx="1"/>
          </p:nvPr>
        </p:nvSpPr>
        <p:spPr/>
        <p:txBody>
          <a:bodyPr/>
          <a:lstStyle/>
          <a:p>
            <a:r>
              <a:rPr lang="tr-TR" b="1" dirty="0" smtClean="0"/>
              <a:t>Önce Önlemek</a:t>
            </a:r>
          </a:p>
          <a:p>
            <a:r>
              <a:rPr lang="tr-TR" dirty="0" smtClean="0"/>
              <a:t>Aile-Çocuk Bağı kuvvetlendirilmeli</a:t>
            </a:r>
          </a:p>
          <a:p>
            <a:r>
              <a:rPr lang="tr-TR" dirty="0" smtClean="0"/>
              <a:t>Öğretmen çocuğu ve aileyi iyi tanımalı, </a:t>
            </a:r>
          </a:p>
          <a:p>
            <a:r>
              <a:rPr lang="tr-TR" dirty="0" smtClean="0"/>
              <a:t>Merhamet, Mahremiyet gibi değerlerin geliştirilmesinde fayda var.</a:t>
            </a:r>
          </a:p>
          <a:p>
            <a:r>
              <a:rPr lang="tr-TR" dirty="0" smtClean="0"/>
              <a:t>Ev Ziyaretleri</a:t>
            </a:r>
          </a:p>
          <a:p>
            <a:r>
              <a:rPr lang="tr-TR" dirty="0" smtClean="0"/>
              <a:t>Kime Başvuracak? Evde ise kime, okulda ise kime söyleyecek, kimlerden yardım alacak?</a:t>
            </a:r>
          </a:p>
          <a:p>
            <a:pPr marL="0" indent="0">
              <a:buNone/>
            </a:pPr>
            <a:endParaRPr lang="tr-TR" dirty="0" smtClean="0"/>
          </a:p>
        </p:txBody>
      </p:sp>
    </p:spTree>
    <p:extLst>
      <p:ext uri="{BB962C8B-B14F-4D97-AF65-F5344CB8AC3E}">
        <p14:creationId xmlns:p14="http://schemas.microsoft.com/office/powerpoint/2010/main" val="326728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smtClean="0"/>
              <a:t>Güvende Olacak</a:t>
            </a:r>
          </a:p>
          <a:p>
            <a:pPr marL="0" indent="0">
              <a:buNone/>
            </a:pPr>
            <a:r>
              <a:rPr lang="tr-TR" dirty="0" smtClean="0"/>
              <a:t>---Güvenli Yer</a:t>
            </a:r>
          </a:p>
          <a:p>
            <a:pPr marL="0" indent="0">
              <a:buNone/>
            </a:pPr>
            <a:r>
              <a:rPr lang="tr-TR" dirty="0" smtClean="0"/>
              <a:t>---Nefes ve Beden Egzersizleri</a:t>
            </a:r>
          </a:p>
          <a:p>
            <a:pPr marL="0" indent="0">
              <a:buNone/>
            </a:pPr>
            <a:r>
              <a:rPr lang="tr-TR" dirty="0" smtClean="0"/>
              <a:t>---Sosyal Atom</a:t>
            </a:r>
          </a:p>
          <a:p>
            <a:pPr marL="0" indent="0">
              <a:buNone/>
            </a:pPr>
            <a:r>
              <a:rPr lang="tr-TR" dirty="0" smtClean="0"/>
              <a:t>---Kum Tepsisi</a:t>
            </a:r>
          </a:p>
          <a:p>
            <a:pPr marL="0" indent="0">
              <a:buNone/>
            </a:pPr>
            <a:r>
              <a:rPr lang="tr-TR" dirty="0" smtClean="0"/>
              <a:t>---Resim Çalışmaları</a:t>
            </a:r>
          </a:p>
          <a:p>
            <a:pPr marL="0" indent="0">
              <a:buNone/>
            </a:pPr>
            <a:r>
              <a:rPr lang="tr-TR" dirty="0" smtClean="0"/>
              <a:t>---Oyunlar</a:t>
            </a:r>
          </a:p>
          <a:p>
            <a:pPr marL="0" indent="0">
              <a:buNone/>
            </a:pPr>
            <a:r>
              <a:rPr lang="tr-TR" dirty="0" err="1" smtClean="0"/>
              <a:t>Psikososyal</a:t>
            </a:r>
            <a:r>
              <a:rPr lang="tr-TR" dirty="0"/>
              <a:t> </a:t>
            </a:r>
            <a:r>
              <a:rPr lang="tr-TR" dirty="0" smtClean="0"/>
              <a:t>müdahale grupları…</a:t>
            </a:r>
          </a:p>
          <a:p>
            <a:pPr marL="0" indent="0">
              <a:buNone/>
            </a:pPr>
            <a:endParaRPr lang="tr-TR" dirty="0"/>
          </a:p>
        </p:txBody>
      </p:sp>
    </p:spTree>
    <p:extLst>
      <p:ext uri="{BB962C8B-B14F-4D97-AF65-F5344CB8AC3E}">
        <p14:creationId xmlns:p14="http://schemas.microsoft.com/office/powerpoint/2010/main" val="125816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Ankara’da yaşanan bir olay…</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1808" y="1852551"/>
            <a:ext cx="9488383" cy="4892632"/>
          </a:xfrm>
        </p:spPr>
      </p:pic>
    </p:spTree>
    <p:extLst>
      <p:ext uri="{BB962C8B-B14F-4D97-AF65-F5344CB8AC3E}">
        <p14:creationId xmlns:p14="http://schemas.microsoft.com/office/powerpoint/2010/main" val="2484005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ÖĞRENCİLERE ÇEKİNMEDEN</a:t>
            </a:r>
            <a:endParaRPr lang="tr-TR" dirty="0"/>
          </a:p>
        </p:txBody>
      </p:sp>
      <p:sp>
        <p:nvSpPr>
          <p:cNvPr id="3" name="İçerik Yer Tutucusu 2"/>
          <p:cNvSpPr>
            <a:spLocks noGrp="1"/>
          </p:cNvSpPr>
          <p:nvPr>
            <p:ph idx="1"/>
          </p:nvPr>
        </p:nvSpPr>
        <p:spPr/>
        <p:txBody>
          <a:bodyPr/>
          <a:lstStyle/>
          <a:p>
            <a:r>
              <a:rPr lang="tr-TR" dirty="0" smtClean="0"/>
              <a:t>Özel Bölgeler</a:t>
            </a:r>
          </a:p>
          <a:p>
            <a:r>
              <a:rPr lang="tr-TR" dirty="0" smtClean="0"/>
              <a:t>Mesafeler </a:t>
            </a:r>
          </a:p>
          <a:p>
            <a:r>
              <a:rPr lang="tr-TR" dirty="0" smtClean="0"/>
              <a:t>Sözel, Davranışsal Mahremiyet</a:t>
            </a:r>
          </a:p>
          <a:p>
            <a:r>
              <a:rPr lang="tr-TR" dirty="0" smtClean="0"/>
              <a:t>SIR nedir? Ne değildir?</a:t>
            </a:r>
          </a:p>
          <a:p>
            <a:pPr marL="0" indent="0">
              <a:buNone/>
            </a:pPr>
            <a:r>
              <a:rPr lang="tr-TR" dirty="0" smtClean="0"/>
              <a:t>kişisel alan özel bölge bilgilerini </a:t>
            </a:r>
          </a:p>
          <a:p>
            <a:pPr marL="0" indent="0">
              <a:buNone/>
            </a:pPr>
            <a:r>
              <a:rPr lang="tr-TR" dirty="0" smtClean="0"/>
              <a:t>öğretin,</a:t>
            </a:r>
          </a:p>
          <a:p>
            <a:pPr marL="0" indent="0">
              <a:buNone/>
            </a:pPr>
            <a:r>
              <a:rPr lang="tr-TR" dirty="0" smtClean="0"/>
              <a:t>öğretin,</a:t>
            </a:r>
          </a:p>
          <a:p>
            <a:pPr marL="0" indent="0">
              <a:buNone/>
            </a:pPr>
            <a:r>
              <a:rPr lang="tr-TR" dirty="0" smtClean="0"/>
              <a:t>öğretin…</a:t>
            </a:r>
          </a:p>
          <a:p>
            <a:endParaRPr lang="tr-TR" dirty="0" smtClean="0"/>
          </a:p>
          <a:p>
            <a:endParaRPr lang="tr-TR" dirty="0"/>
          </a:p>
        </p:txBody>
      </p:sp>
    </p:spTree>
    <p:extLst>
      <p:ext uri="{BB962C8B-B14F-4D97-AF65-F5344CB8AC3E}">
        <p14:creationId xmlns:p14="http://schemas.microsoft.com/office/powerpoint/2010/main" val="2227444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8790" y="0"/>
            <a:ext cx="9046281" cy="6858000"/>
          </a:xfrm>
        </p:spPr>
      </p:pic>
    </p:spTree>
    <p:extLst>
      <p:ext uri="{BB962C8B-B14F-4D97-AF65-F5344CB8AC3E}">
        <p14:creationId xmlns:p14="http://schemas.microsoft.com/office/powerpoint/2010/main" val="3693055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643" y="83126"/>
            <a:ext cx="10355283" cy="6460177"/>
          </a:xfrm>
        </p:spPr>
      </p:pic>
    </p:spTree>
    <p:extLst>
      <p:ext uri="{BB962C8B-B14F-4D97-AF65-F5344CB8AC3E}">
        <p14:creationId xmlns:p14="http://schemas.microsoft.com/office/powerpoint/2010/main" val="311666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9403" y="653143"/>
            <a:ext cx="9203376" cy="5866410"/>
          </a:xfrm>
        </p:spPr>
      </p:pic>
    </p:spTree>
    <p:extLst>
      <p:ext uri="{BB962C8B-B14F-4D97-AF65-F5344CB8AC3E}">
        <p14:creationId xmlns:p14="http://schemas.microsoft.com/office/powerpoint/2010/main" val="3533382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641268"/>
            <a:ext cx="9065820" cy="5830784"/>
          </a:xfrm>
        </p:spPr>
      </p:pic>
    </p:spTree>
    <p:extLst>
      <p:ext uri="{BB962C8B-B14F-4D97-AF65-F5344CB8AC3E}">
        <p14:creationId xmlns:p14="http://schemas.microsoft.com/office/powerpoint/2010/main" val="343793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0649" y="641269"/>
            <a:ext cx="11055927" cy="5664528"/>
          </a:xfrm>
        </p:spPr>
      </p:pic>
    </p:spTree>
    <p:extLst>
      <p:ext uri="{BB962C8B-B14F-4D97-AF65-F5344CB8AC3E}">
        <p14:creationId xmlns:p14="http://schemas.microsoft.com/office/powerpoint/2010/main" val="2156548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EN KÖTÜ HABER….</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8145" y="1816925"/>
            <a:ext cx="11614067" cy="3847605"/>
          </a:xfrm>
        </p:spPr>
      </p:pic>
    </p:spTree>
    <p:extLst>
      <p:ext uri="{BB962C8B-B14F-4D97-AF65-F5344CB8AC3E}">
        <p14:creationId xmlns:p14="http://schemas.microsoft.com/office/powerpoint/2010/main" val="3131468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HER YAŞTAN İNSAN, HER MESLEKTEN İNSAN İSTİSMAR EDİLİR/EDER</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6888" y="1793174"/>
            <a:ext cx="10272156" cy="5064826"/>
          </a:xfrm>
        </p:spPr>
      </p:pic>
    </p:spTree>
    <p:extLst>
      <p:ext uri="{BB962C8B-B14F-4D97-AF65-F5344CB8AC3E}">
        <p14:creationId xmlns:p14="http://schemas.microsoft.com/office/powerpoint/2010/main" val="374398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smtClean="0"/>
              <a:t>Cinsel istismar çocuklarda aşağıdaki 4 etkiyi de aynı anda oluşturmaktadır.</a:t>
            </a:r>
            <a:br>
              <a:rPr lang="tr-TR" dirty="0" smtClean="0"/>
            </a:br>
            <a:endParaRPr lang="tr-TR" dirty="0"/>
          </a:p>
        </p:txBody>
      </p:sp>
      <p:sp>
        <p:nvSpPr>
          <p:cNvPr id="3" name="İçerik Yer Tutucusu 2"/>
          <p:cNvSpPr>
            <a:spLocks noGrp="1"/>
          </p:cNvSpPr>
          <p:nvPr>
            <p:ph idx="1"/>
          </p:nvPr>
        </p:nvSpPr>
        <p:spPr/>
        <p:txBody>
          <a:bodyPr>
            <a:normAutofit fontScale="85000" lnSpcReduction="20000"/>
          </a:bodyPr>
          <a:lstStyle/>
          <a:p>
            <a:endParaRPr lang="tr-TR" dirty="0" smtClean="0"/>
          </a:p>
          <a:p>
            <a:r>
              <a:rPr lang="tr-TR" b="1" dirty="0" smtClean="0"/>
              <a:t>a)-Zedelenmiş Cinsellik: </a:t>
            </a:r>
            <a:r>
              <a:rPr lang="tr-TR" dirty="0" smtClean="0"/>
              <a:t>Cinsel tutum ve duygular normalden sapmaktadır. Cinsellik ve normal sevgiler birbirine karışabilir. Aile içinde gerçekleşmişse cinsel tutumlarda daha ağır olumsuzluklar gözlenebilir. </a:t>
            </a:r>
          </a:p>
          <a:p>
            <a:r>
              <a:rPr lang="tr-TR" b="1" dirty="0" smtClean="0"/>
              <a:t>b)-İhanet: </a:t>
            </a:r>
            <a:r>
              <a:rPr lang="tr-TR" dirty="0" smtClean="0"/>
              <a:t>Sevilen ve tanıdık biri tarafından istismar edilenlerde ihanete uğramışlık duygusu yaşanmaktadır. </a:t>
            </a:r>
          </a:p>
          <a:p>
            <a:r>
              <a:rPr lang="tr-TR" b="1" dirty="0" smtClean="0"/>
              <a:t>c)-Acizlik: </a:t>
            </a:r>
            <a:r>
              <a:rPr lang="tr-TR" dirty="0" smtClean="0"/>
              <a:t>İstek ve irade dışında maruz kalınan istismar vakalarında çocuk kendini aciz, çaresiz hissederek; öfkeye, endişeye, korkulu rüyalara, bedensel şikâyetlere, suça yönelmeye, öğrenme güçlüğüne ve en sonunda intikam duygularına yol açmaktadır.</a:t>
            </a:r>
          </a:p>
          <a:p>
            <a:r>
              <a:rPr lang="tr-TR" b="1" dirty="0" smtClean="0"/>
              <a:t>d)-Damgalanmak: </a:t>
            </a:r>
            <a:r>
              <a:rPr lang="tr-TR" dirty="0" smtClean="0"/>
              <a:t>Utanç ve suçluluk duyguları zamanla çocuğun benliğine işlemekte ve çocuğun kendisini böyle algılamasına yol açmaktadır. İstismara uğramış çocuk, damgalanma duygularını yaşayarak, hayattan soyutlanmaktadır.</a:t>
            </a:r>
          </a:p>
          <a:p>
            <a:endParaRPr lang="tr-TR" dirty="0"/>
          </a:p>
        </p:txBody>
      </p:sp>
    </p:spTree>
    <p:extLst>
      <p:ext uri="{BB962C8B-B14F-4D97-AF65-F5344CB8AC3E}">
        <p14:creationId xmlns:p14="http://schemas.microsoft.com/office/powerpoint/2010/main" val="34499380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922</Words>
  <Application>Microsoft Office PowerPoint</Application>
  <PresentationFormat>Özel</PresentationFormat>
  <Paragraphs>127</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Office Teması</vt:lpstr>
      <vt:lpstr>CİNSEL AÇIDAN İSTİSMAR EDİLEN ÇOCUKLARIN PSİKOLOJİSİ</vt:lpstr>
      <vt:lpstr>PowerPoint Sunusu</vt:lpstr>
      <vt:lpstr>Ankara’da yaşanan bir olay…</vt:lpstr>
      <vt:lpstr>PowerPoint Sunusu</vt:lpstr>
      <vt:lpstr>PowerPoint Sunusu</vt:lpstr>
      <vt:lpstr>PowerPoint Sunusu</vt:lpstr>
      <vt:lpstr>EN KÖTÜ HABER….</vt:lpstr>
      <vt:lpstr>HER YAŞTAN İNSAN, HER MESLEKTEN İNSAN İSTİSMAR EDİLİR/EDER</vt:lpstr>
      <vt:lpstr> Cinsel istismar çocuklarda aşağıdaki 4 etkiyi de aynı anda oluşturmaktadır. </vt:lpstr>
      <vt:lpstr>TRAVMA</vt:lpstr>
      <vt:lpstr>6-12 YAŞ TRAVMADA</vt:lpstr>
      <vt:lpstr>12-18 YAŞ</vt:lpstr>
      <vt:lpstr>Cinsel Sapkınlıklar (Parafililer)</vt:lpstr>
      <vt:lpstr>İhmal ve İstismar Sonucu Yaşanması Muhtemel Psikolojik Belirtiler ve Hastalıklar</vt:lpstr>
      <vt:lpstr>Kaygı ve Korku Belirtileri</vt:lpstr>
      <vt:lpstr>DEPRESİF BELİRTİLER</vt:lpstr>
      <vt:lpstr>PARANOİD BELİRTİLER</vt:lpstr>
      <vt:lpstr>Takıntılar, Sürekli, Yineleyici Düşünceler ve Davranışlar</vt:lpstr>
      <vt:lpstr>Öfke ve Düşmanlık Belirtileri</vt:lpstr>
      <vt:lpstr>PowerPoint Sunusu</vt:lpstr>
      <vt:lpstr>DISSOSIASION: çözülme SPLITTING: yarılma, parçalama</vt:lpstr>
      <vt:lpstr>PSİKOTİZM</vt:lpstr>
      <vt:lpstr>Kişilerarası Hassasiyet</vt:lpstr>
      <vt:lpstr>PowerPoint Sunusu</vt:lpstr>
      <vt:lpstr>Bu çocuklarda; </vt:lpstr>
      <vt:lpstr>Cinsel İstismar Vakalarının Görüldüğü Aileler</vt:lpstr>
      <vt:lpstr>İstismar Nasıl Tespit Edilir?</vt:lpstr>
      <vt:lpstr>ÇÖZÜM YOLLARI</vt:lpstr>
      <vt:lpstr>PowerPoint Sunusu</vt:lpstr>
      <vt:lpstr>ÖĞRENCİLERE ÇEKİNMEDEN</vt:lpstr>
      <vt:lpstr>PowerPoint Sunusu</vt:lpstr>
      <vt:lpstr>PowerPoint Sunusu</vt:lpstr>
    </vt:vector>
  </TitlesOfParts>
  <Company>SilentAll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AÇIDAN İSTİSMAR EDİLEN ÇOCUKLARIN PSİKOLOJİSİ</dc:title>
  <dc:creator>Windows Kullanıcısı</dc:creator>
  <cp:lastModifiedBy>RAM_02</cp:lastModifiedBy>
  <cp:revision>22</cp:revision>
  <dcterms:created xsi:type="dcterms:W3CDTF">2017-11-16T22:12:15Z</dcterms:created>
  <dcterms:modified xsi:type="dcterms:W3CDTF">2017-11-20T09:29:54Z</dcterms:modified>
</cp:coreProperties>
</file>