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28" r:id="rId2"/>
    <p:sldId id="294" r:id="rId3"/>
    <p:sldId id="296" r:id="rId4"/>
    <p:sldId id="297" r:id="rId5"/>
    <p:sldId id="295" r:id="rId6"/>
    <p:sldId id="329" r:id="rId7"/>
    <p:sldId id="271" r:id="rId8"/>
    <p:sldId id="272" r:id="rId9"/>
    <p:sldId id="273" r:id="rId10"/>
    <p:sldId id="289" r:id="rId11"/>
    <p:sldId id="274" r:id="rId12"/>
    <p:sldId id="275" r:id="rId13"/>
    <p:sldId id="276" r:id="rId14"/>
    <p:sldId id="277" r:id="rId15"/>
    <p:sldId id="290" r:id="rId16"/>
    <p:sldId id="278" r:id="rId17"/>
    <p:sldId id="291" r:id="rId18"/>
    <p:sldId id="282" r:id="rId19"/>
    <p:sldId id="283" r:id="rId20"/>
    <p:sldId id="284" r:id="rId21"/>
    <p:sldId id="285" r:id="rId22"/>
    <p:sldId id="287" r:id="rId23"/>
    <p:sldId id="288" r:id="rId24"/>
    <p:sldId id="262" r:id="rId25"/>
    <p:sldId id="264" r:id="rId26"/>
    <p:sldId id="265" r:id="rId27"/>
    <p:sldId id="266" r:id="rId28"/>
    <p:sldId id="267" r:id="rId29"/>
    <p:sldId id="268" r:id="rId30"/>
    <p:sldId id="269" r:id="rId31"/>
    <p:sldId id="270" r:id="rId32"/>
    <p:sldId id="300" r:id="rId33"/>
    <p:sldId id="301" r:id="rId34"/>
    <p:sldId id="302" r:id="rId35"/>
    <p:sldId id="303" r:id="rId36"/>
    <p:sldId id="304" r:id="rId37"/>
    <p:sldId id="305" r:id="rId38"/>
    <p:sldId id="306" r:id="rId39"/>
    <p:sldId id="307" r:id="rId40"/>
    <p:sldId id="308" r:id="rId41"/>
    <p:sldId id="330"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293"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ZGU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73" d="100"/>
          <a:sy n="73" d="100"/>
        </p:scale>
        <p:origin x="14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30T18:48:14.47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4160-3352-4662-A138-657954E607A1}" type="datetimeFigureOut">
              <a:rPr lang="tr-TR" smtClean="0"/>
              <a:pPr/>
              <a:t>7.06.2018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BA66C-4139-482E-B769-09CF43B028B6}" type="slidenum">
              <a:rPr lang="tr-TR" smtClean="0"/>
              <a:pPr/>
              <a:t>‹#›</a:t>
            </a:fld>
            <a:endParaRPr lang="tr-TR"/>
          </a:p>
        </p:txBody>
      </p:sp>
    </p:spTree>
    <p:extLst>
      <p:ext uri="{BB962C8B-B14F-4D97-AF65-F5344CB8AC3E}">
        <p14:creationId xmlns:p14="http://schemas.microsoft.com/office/powerpoint/2010/main" val="77222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79BA66C-4139-482E-B769-09CF43B028B6}" type="slidenum">
              <a:rPr lang="tr-TR" smtClean="0"/>
              <a:pPr/>
              <a:t>2</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9C85D5-A0A4-4974-85C9-05BE5BD32C03}"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C54E533-E8AA-4D4F-B75B-C8639CE44D4F}" type="datetimeFigureOut">
              <a:rPr lang="tr-TR" smtClean="0"/>
              <a:pPr/>
              <a:t>7.06.2018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79C85D5-A0A4-4974-85C9-05BE5BD32C03}"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54E533-E8AA-4D4F-B75B-C8639CE44D4F}" type="datetimeFigureOut">
              <a:rPr lang="tr-TR" smtClean="0"/>
              <a:pPr/>
              <a:t>7.06.2018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9C85D5-A0A4-4974-85C9-05BE5BD32C03}"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457200" y="1772815"/>
            <a:ext cx="8229600" cy="4896543"/>
          </a:xfrm>
        </p:spPr>
        <p:txBody>
          <a:bodyPr>
            <a:normAutofit/>
          </a:bodyPr>
          <a:lstStyle/>
          <a:p>
            <a:endParaRPr lang="tr-TR" dirty="0"/>
          </a:p>
        </p:txBody>
      </p:sp>
      <p:pic>
        <p:nvPicPr>
          <p:cNvPr id="4" name="3 İçerik Yer Tutucusu" descr="AMTAL FOTO.jpg"/>
          <p:cNvPicPr>
            <a:picLocks noGrp="1" noChangeAspect="1"/>
          </p:cNvPicPr>
          <p:nvPr>
            <p:ph idx="1"/>
          </p:nvPr>
        </p:nvPicPr>
        <p:blipFill>
          <a:blip r:embed="rId2" cstate="print"/>
          <a:stretch>
            <a:fillRect/>
          </a:stretch>
        </p:blipFill>
        <p:spPr>
          <a:xfrm>
            <a:off x="473574" y="1844081"/>
            <a:ext cx="8196853" cy="4571601"/>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785794"/>
            <a:ext cx="7929618" cy="1200329"/>
          </a:xfrm>
          <a:prstGeom prst="rect">
            <a:avLst/>
          </a:prstGeom>
        </p:spPr>
        <p:txBody>
          <a:bodyPr wrap="square">
            <a:spAutoFit/>
          </a:bodyPr>
          <a:lstStyle/>
          <a:p>
            <a:pPr algn="ctr"/>
            <a:r>
              <a:rPr lang="tr-TR" b="1" dirty="0" smtClean="0"/>
              <a:t>       </a:t>
            </a:r>
            <a:r>
              <a:rPr lang="tr-TR" sz="2400" b="1" dirty="0" smtClean="0"/>
              <a:t>Ayrıca, yaşlı, hasta ve engellilerin evlerde bakımı giderek yaygınlaşmaktadır. Bu nedenle evlerde bakım hizmetlerinde de çalışabilirler</a:t>
            </a:r>
            <a:r>
              <a:rPr lang="tr-TR" sz="2400" dirty="0" smtClean="0"/>
              <a:t>.</a:t>
            </a:r>
            <a:endParaRPr lang="tr-TR" sz="2400" dirty="0"/>
          </a:p>
        </p:txBody>
      </p:sp>
      <p:pic>
        <p:nvPicPr>
          <p:cNvPr id="7170" name="Picture 2" descr="C:\Documents and Settings\Administrator\Desktop\hastayaşlı tanıtım\TANITIM RESİM\images (7).jpg"/>
          <p:cNvPicPr>
            <a:picLocks noChangeAspect="1" noChangeArrowheads="1"/>
          </p:cNvPicPr>
          <p:nvPr/>
        </p:nvPicPr>
        <p:blipFill>
          <a:blip r:embed="rId2" cstate="print"/>
          <a:srcRect/>
          <a:stretch>
            <a:fillRect/>
          </a:stretch>
        </p:blipFill>
        <p:spPr bwMode="auto">
          <a:xfrm>
            <a:off x="500034" y="2000240"/>
            <a:ext cx="8143932" cy="45005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643314"/>
            <a:ext cx="8229600" cy="2681286"/>
          </a:xfrm>
        </p:spPr>
        <p:txBody>
          <a:bodyPr>
            <a:normAutofit lnSpcReduction="10000"/>
          </a:bodyPr>
          <a:lstStyle/>
          <a:p>
            <a:pPr>
              <a:buNone/>
            </a:pPr>
            <a:r>
              <a:rPr lang="tr-TR" b="1" dirty="0" smtClean="0"/>
              <a:t>                </a:t>
            </a:r>
          </a:p>
          <a:p>
            <a:pPr>
              <a:buNone/>
            </a:pPr>
            <a:r>
              <a:rPr lang="tr-TR" sz="3200" b="1" dirty="0" smtClean="0"/>
              <a:t>                       ALANIN TANIMI</a:t>
            </a:r>
            <a:r>
              <a:rPr lang="tr-TR" b="1" dirty="0" smtClean="0"/>
              <a:t> </a:t>
            </a:r>
          </a:p>
          <a:p>
            <a:pPr>
              <a:buNone/>
            </a:pPr>
            <a:r>
              <a:rPr lang="tr-TR" b="1" dirty="0" smtClean="0"/>
              <a:t>   Temel sağlık hizmetleri, yaşlı, engelli, hasta, yaşlı tüm insanlara, bulundukları her ortamda ve şartta (okul, ev, işyeri, hastane) sağlık hizmeti verilen alandır. </a:t>
            </a:r>
            <a:endParaRPr lang="tr-TR" b="1" dirty="0"/>
          </a:p>
        </p:txBody>
      </p:sp>
      <p:pic>
        <p:nvPicPr>
          <p:cNvPr id="6146" name="Picture 2" descr="C:\Documents and Settings\Administrator\Desktop\hastayaşlı tanıtım\TANITIM RESİM\Hasta_ve_yaSli_bakim_hizmetleri_bOlumu_açildi_buyuk.jpg"/>
          <p:cNvPicPr>
            <a:picLocks noChangeAspect="1" noChangeArrowheads="1"/>
          </p:cNvPicPr>
          <p:nvPr/>
        </p:nvPicPr>
        <p:blipFill>
          <a:blip r:embed="rId2" cstate="print"/>
          <a:srcRect/>
          <a:stretch>
            <a:fillRect/>
          </a:stretch>
        </p:blipFill>
        <p:spPr bwMode="auto">
          <a:xfrm>
            <a:off x="214282" y="285728"/>
            <a:ext cx="8715436" cy="37147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285728"/>
            <a:ext cx="4257676" cy="6143668"/>
          </a:xfrm>
        </p:spPr>
        <p:txBody>
          <a:bodyPr>
            <a:normAutofit fontScale="92500"/>
          </a:bodyPr>
          <a:lstStyle/>
          <a:p>
            <a:r>
              <a:rPr lang="tr-TR" b="1" dirty="0" smtClean="0"/>
              <a:t>Gelişen teknolojinin ve bilgi çağının getirdiği değişimler, ülkemizin içinde bulunduğu </a:t>
            </a:r>
            <a:r>
              <a:rPr lang="tr-TR" b="1" dirty="0" err="1" smtClean="0"/>
              <a:t>sosyo</a:t>
            </a:r>
            <a:r>
              <a:rPr lang="tr-TR" b="1" dirty="0" smtClean="0"/>
              <a:t>-ekonomik durum; kaliteli sağlık hizmetlerinin sunumunda ve sağlık alanında nitelikli elemanlara olan ihtiyacı arttırmaktadır. </a:t>
            </a:r>
          </a:p>
          <a:p>
            <a:r>
              <a:rPr lang="tr-TR" b="1" dirty="0" smtClean="0"/>
              <a:t>Hasta ve Yaşlı Hizmetleri alanı altında yer alan dalların yeterliklerini kazandırmaya yönelik eğitim ve öğretim verilen alandır</a:t>
            </a:r>
            <a:endParaRPr lang="tr-TR" dirty="0"/>
          </a:p>
        </p:txBody>
      </p:sp>
      <p:sp>
        <p:nvSpPr>
          <p:cNvPr id="6" name="5 İçerik Yer Tutucusu"/>
          <p:cNvSpPr>
            <a:spLocks noGrp="1"/>
          </p:cNvSpPr>
          <p:nvPr>
            <p:ph sz="half" idx="2"/>
          </p:nvPr>
        </p:nvSpPr>
        <p:spPr/>
        <p:txBody>
          <a:bodyPr>
            <a:normAutofit fontScale="92500"/>
          </a:bodyPr>
          <a:lstStyle/>
          <a:p>
            <a:endParaRPr lang="tr-TR"/>
          </a:p>
        </p:txBody>
      </p:sp>
      <p:pic>
        <p:nvPicPr>
          <p:cNvPr id="8194" name="Picture 2" descr="C:\Documents and Settings\Administrator\Desktop\hastayaşlı tanıtım\TANITIM RESİM\images (4).jpg"/>
          <p:cNvPicPr>
            <a:picLocks noChangeAspect="1" noChangeArrowheads="1"/>
          </p:cNvPicPr>
          <p:nvPr/>
        </p:nvPicPr>
        <p:blipFill>
          <a:blip r:embed="rId2" cstate="print"/>
          <a:srcRect/>
          <a:stretch>
            <a:fillRect/>
          </a:stretch>
        </p:blipFill>
        <p:spPr bwMode="auto">
          <a:xfrm>
            <a:off x="4714876" y="285728"/>
            <a:ext cx="4000528" cy="63579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290"/>
            <a:ext cx="8686800" cy="6110310"/>
          </a:xfrm>
        </p:spPr>
        <p:txBody>
          <a:bodyPr>
            <a:normAutofit/>
          </a:bodyPr>
          <a:lstStyle/>
          <a:p>
            <a:pPr>
              <a:buNone/>
            </a:pPr>
            <a:r>
              <a:rPr lang="tr-TR" b="1" dirty="0" smtClean="0"/>
              <a:t>                                 DAL PROGRAMLARI</a:t>
            </a:r>
            <a:endParaRPr lang="tr-TR" dirty="0" smtClean="0"/>
          </a:p>
          <a:p>
            <a:r>
              <a:rPr lang="tr-TR" b="1" dirty="0" smtClean="0"/>
              <a:t>1. YAŞLI BAKIMI ELEMANI</a:t>
            </a:r>
            <a:endParaRPr lang="tr-TR" dirty="0" smtClean="0"/>
          </a:p>
          <a:p>
            <a:r>
              <a:rPr lang="tr-TR" b="1" dirty="0" smtClean="0"/>
              <a:t>Tanımı: </a:t>
            </a:r>
            <a:r>
              <a:rPr lang="tr-TR" dirty="0" smtClean="0"/>
              <a:t>Yaşlı bakımı elemanının sahip olması gereken iletişim, temel sağlık, vücut mekaniği ve yaşlının bakımı ile ilgili yeterlikleri kazandırmaya yönelik eğitim ve öğretim verilen daldır. </a:t>
            </a:r>
          </a:p>
          <a:p>
            <a:endParaRPr lang="tr-TR" dirty="0"/>
          </a:p>
        </p:txBody>
      </p:sp>
      <p:pic>
        <p:nvPicPr>
          <p:cNvPr id="9218" name="Picture 2" descr="C:\Documents and Settings\Administrator\Desktop\hastayaşlı tanıtım\TANITIM RESİM\hasta-bakimi-ankara_14f9518c8b937874621f.jpg"/>
          <p:cNvPicPr>
            <a:picLocks noChangeAspect="1" noChangeArrowheads="1"/>
          </p:cNvPicPr>
          <p:nvPr/>
        </p:nvPicPr>
        <p:blipFill>
          <a:blip r:embed="rId2" cstate="print"/>
          <a:srcRect/>
          <a:stretch>
            <a:fillRect/>
          </a:stretch>
        </p:blipFill>
        <p:spPr bwMode="auto">
          <a:xfrm>
            <a:off x="285720" y="2786058"/>
            <a:ext cx="8429684" cy="38576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967434"/>
          </a:xfrm>
        </p:spPr>
        <p:txBody>
          <a:bodyPr>
            <a:normAutofit/>
          </a:bodyPr>
          <a:lstStyle/>
          <a:p>
            <a:pPr algn="ctr">
              <a:buNone/>
            </a:pPr>
            <a:r>
              <a:rPr lang="tr-TR" b="1" dirty="0" smtClean="0"/>
              <a:t>   </a:t>
            </a:r>
          </a:p>
          <a:p>
            <a:pPr algn="ctr">
              <a:buNone/>
            </a:pPr>
            <a:r>
              <a:rPr lang="tr-TR" sz="2800" b="1" dirty="0" smtClean="0"/>
              <a:t>Bu eğitimi alanlar bilim ve teknolojinin tüm verilerinden yararlanarak, ev ve kurumlarda kendi sorumluluklarının bilinci altında; yaşlı kişilerin bakım ve danışmanlığı, vücut temizliği, sağlık personeli tarafından önerilen ilaçların kullanılması ve tespit edilen nefes, hareket çalışmaları, beslenmeleri, yaşlı kişilerin kişisel ve sosyal sorunlarının çözümünde yardımcı olan, alanıyla ilgili araç ve gereçleri yerinde ve zamanında kullanabilme becerisine sahip nitelikte kişiler olarak mezun olurlar.</a:t>
            </a:r>
            <a:endParaRPr lang="tr-TR" sz="2800" b="1"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Desktop\hastayaşlı tanıtım\TANITIM RESİM\images (8).jpg"/>
          <p:cNvPicPr>
            <a:picLocks noChangeAspect="1" noChangeArrowheads="1"/>
          </p:cNvPicPr>
          <p:nvPr/>
        </p:nvPicPr>
        <p:blipFill>
          <a:blip r:embed="rId2" cstate="print"/>
          <a:srcRect/>
          <a:stretch>
            <a:fillRect/>
          </a:stretch>
        </p:blipFill>
        <p:spPr bwMode="auto">
          <a:xfrm>
            <a:off x="500034" y="1928802"/>
            <a:ext cx="3786214" cy="4286280"/>
          </a:xfrm>
          <a:prstGeom prst="rect">
            <a:avLst/>
          </a:prstGeom>
          <a:noFill/>
        </p:spPr>
      </p:pic>
      <p:sp>
        <p:nvSpPr>
          <p:cNvPr id="7" name="6 İçerik Yer Tutucusu"/>
          <p:cNvSpPr>
            <a:spLocks noGrp="1"/>
          </p:cNvSpPr>
          <p:nvPr>
            <p:ph sz="half" idx="2"/>
          </p:nvPr>
        </p:nvSpPr>
        <p:spPr/>
        <p:txBody>
          <a:bodyPr/>
          <a:lstStyle/>
          <a:p>
            <a:endParaRPr lang="tr-TR"/>
          </a:p>
        </p:txBody>
      </p:sp>
      <p:pic>
        <p:nvPicPr>
          <p:cNvPr id="2052" name="Picture 4" descr="C:\Documents and Settings\Administrator\Desktop\hastayaşlı tanıtım\TANITIM RESİM\images.jpg"/>
          <p:cNvPicPr>
            <a:picLocks noChangeAspect="1" noChangeArrowheads="1"/>
          </p:cNvPicPr>
          <p:nvPr/>
        </p:nvPicPr>
        <p:blipFill>
          <a:blip r:embed="rId3" cstate="print"/>
          <a:srcRect/>
          <a:stretch>
            <a:fillRect/>
          </a:stretch>
        </p:blipFill>
        <p:spPr bwMode="auto">
          <a:xfrm>
            <a:off x="500034" y="285728"/>
            <a:ext cx="8286808" cy="1643074"/>
          </a:xfrm>
          <a:prstGeom prst="rect">
            <a:avLst/>
          </a:prstGeom>
          <a:noFill/>
        </p:spPr>
      </p:pic>
      <p:pic>
        <p:nvPicPr>
          <p:cNvPr id="2051" name="Picture 3" descr="C:\Documents and Settings\Administrator\Desktop\hastayaşlı tanıtım\TANITIM RESİM\images (5).jpg"/>
          <p:cNvPicPr>
            <a:picLocks noChangeAspect="1" noChangeArrowheads="1"/>
          </p:cNvPicPr>
          <p:nvPr/>
        </p:nvPicPr>
        <p:blipFill>
          <a:blip r:embed="rId4" cstate="print"/>
          <a:srcRect/>
          <a:stretch>
            <a:fillRect/>
          </a:stretch>
        </p:blipFill>
        <p:spPr bwMode="auto">
          <a:xfrm>
            <a:off x="4286248" y="2000240"/>
            <a:ext cx="4500594" cy="42862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b="1" dirty="0" smtClean="0"/>
              <a:t>             </a:t>
            </a:r>
          </a:p>
          <a:p>
            <a:pPr>
              <a:buNone/>
            </a:pPr>
            <a:endParaRPr lang="tr-TR" b="1" dirty="0" smtClean="0"/>
          </a:p>
          <a:p>
            <a:pPr>
              <a:buNone/>
            </a:pPr>
            <a:r>
              <a:rPr lang="tr-TR" b="1" dirty="0" smtClean="0"/>
              <a:t>                   </a:t>
            </a:r>
          </a:p>
          <a:p>
            <a:pPr>
              <a:buNone/>
            </a:pPr>
            <a:endParaRPr lang="tr-TR" b="1" dirty="0" smtClean="0"/>
          </a:p>
          <a:p>
            <a:pPr>
              <a:buNone/>
            </a:pPr>
            <a:endParaRPr lang="tr-TR" b="1" dirty="0" smtClean="0"/>
          </a:p>
          <a:p>
            <a:pPr>
              <a:buNone/>
            </a:pPr>
            <a:r>
              <a:rPr lang="tr-TR" b="1" dirty="0" smtClean="0"/>
              <a:t>               </a:t>
            </a:r>
            <a:r>
              <a:rPr lang="tr-TR" sz="4000" b="1" dirty="0" smtClean="0"/>
              <a:t>2</a:t>
            </a:r>
            <a:r>
              <a:rPr lang="tr-TR" b="1" dirty="0" smtClean="0"/>
              <a:t>. HASTA BAKIMI ELEMANI</a:t>
            </a:r>
            <a:endParaRPr lang="tr-TR" dirty="0" smtClean="0"/>
          </a:p>
          <a:p>
            <a:r>
              <a:rPr lang="tr-TR" b="1" dirty="0" smtClean="0"/>
              <a:t>Tanımı: Hasta bakımı elemanının sahip olması gereken iletişim, temel sağlık ve hasta bakım hizmetleri ile ilgili yeterlikleri kazandırmaya yönelik eğitim ve öğretim verilen daldır. </a:t>
            </a:r>
          </a:p>
          <a:p>
            <a:endParaRPr lang="tr-TR" dirty="0"/>
          </a:p>
        </p:txBody>
      </p:sp>
      <p:pic>
        <p:nvPicPr>
          <p:cNvPr id="1026" name="Picture 2" descr="C:\Documents and Settings\Administrator\Desktop\hastayaşlı tanıtım\TANITIM RESİM\hastam.jpg"/>
          <p:cNvPicPr>
            <a:picLocks noChangeAspect="1" noChangeArrowheads="1"/>
          </p:cNvPicPr>
          <p:nvPr/>
        </p:nvPicPr>
        <p:blipFill>
          <a:blip r:embed="rId2" cstate="print"/>
          <a:srcRect/>
          <a:stretch>
            <a:fillRect/>
          </a:stretch>
        </p:blipFill>
        <p:spPr bwMode="auto">
          <a:xfrm>
            <a:off x="0" y="428604"/>
            <a:ext cx="9144000" cy="34290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sz="quarter" idx="4"/>
          </p:nvPr>
        </p:nvSpPr>
        <p:spPr/>
        <p:txBody>
          <a:bodyPr/>
          <a:lstStyle/>
          <a:p>
            <a:endParaRPr lang="tr-TR" dirty="0"/>
          </a:p>
        </p:txBody>
      </p:sp>
      <p:pic>
        <p:nvPicPr>
          <p:cNvPr id="9" name="Picture 2" descr="C:\Documents and Settings\Administrator\Desktop\hastayaşlı tanıtım\TANITIM RESİM\iyi-Bir-Hasta-Bakimi-icin.jpeg"/>
          <p:cNvPicPr>
            <a:picLocks noGrp="1" noChangeAspect="1" noChangeArrowheads="1"/>
          </p:cNvPicPr>
          <p:nvPr>
            <p:ph sz="quarter" idx="2"/>
          </p:nvPr>
        </p:nvPicPr>
        <p:blipFill>
          <a:blip r:embed="rId2" cstate="print"/>
          <a:srcRect/>
          <a:stretch>
            <a:fillRect/>
          </a:stretch>
        </p:blipFill>
        <p:spPr bwMode="auto">
          <a:xfrm>
            <a:off x="214282" y="2214554"/>
            <a:ext cx="4500594" cy="4429156"/>
          </a:xfrm>
          <a:prstGeom prst="rect">
            <a:avLst/>
          </a:prstGeom>
          <a:noFill/>
        </p:spPr>
      </p:pic>
      <p:pic>
        <p:nvPicPr>
          <p:cNvPr id="2050" name="Picture 2" descr="C:\Documents and Settings\Administrator\Desktop\hastayaşlı tanıtım\TANITIM RESİM\hasta-ve-yasli-hizmetleri-bolumlerine-buyuk-i-4160581_o.jpg"/>
          <p:cNvPicPr>
            <a:picLocks noChangeAspect="1" noChangeArrowheads="1"/>
          </p:cNvPicPr>
          <p:nvPr/>
        </p:nvPicPr>
        <p:blipFill>
          <a:blip r:embed="rId3" cstate="print"/>
          <a:srcRect/>
          <a:stretch>
            <a:fillRect/>
          </a:stretch>
        </p:blipFill>
        <p:spPr bwMode="auto">
          <a:xfrm>
            <a:off x="4572000" y="2071678"/>
            <a:ext cx="4572000" cy="4572032"/>
          </a:xfrm>
          <a:prstGeom prst="rect">
            <a:avLst/>
          </a:prstGeom>
          <a:noFill/>
        </p:spPr>
      </p:pic>
      <p:pic>
        <p:nvPicPr>
          <p:cNvPr id="2051" name="Picture 3" descr="C:\Documents and Settings\Administrator\Desktop\hastayaşlı tanıtım\TANITIM RESİM\hasta-ve-yasli-hizmetleri-bolumlerine-buyuk-ilgi-IHA-20121210AW001007-3-t.jpg"/>
          <p:cNvPicPr>
            <a:picLocks noChangeAspect="1" noChangeArrowheads="1"/>
          </p:cNvPicPr>
          <p:nvPr/>
        </p:nvPicPr>
        <p:blipFill>
          <a:blip r:embed="rId4" cstate="print"/>
          <a:srcRect/>
          <a:stretch>
            <a:fillRect/>
          </a:stretch>
        </p:blipFill>
        <p:spPr bwMode="auto">
          <a:xfrm>
            <a:off x="285720" y="285728"/>
            <a:ext cx="8858280" cy="19409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lstStyle/>
          <a:p>
            <a:r>
              <a:rPr lang="tr-TR" dirty="0" smtClean="0"/>
              <a:t>Hasta ve Yaşlı Hizmetleri alanından mezun olan öğrenciler, seçtikleri dal/meslekte kazandıkları yeterlikler doğrultusunda;</a:t>
            </a:r>
          </a:p>
          <a:p>
            <a:pPr lvl="1"/>
            <a:r>
              <a:rPr lang="tr-TR" sz="3200" b="1" u="sng" dirty="0" smtClean="0"/>
              <a:t>Huzurevi,</a:t>
            </a:r>
          </a:p>
          <a:p>
            <a:pPr lvl="1"/>
            <a:r>
              <a:rPr lang="tr-TR" sz="3200" b="1" u="sng" dirty="0" smtClean="0"/>
              <a:t>Hastaneler,</a:t>
            </a:r>
          </a:p>
          <a:p>
            <a:pPr lvl="1"/>
            <a:r>
              <a:rPr lang="tr-TR" sz="3200" b="1" u="sng" dirty="0" smtClean="0"/>
              <a:t>Bakımevleri,</a:t>
            </a:r>
          </a:p>
          <a:p>
            <a:pPr lvl="1"/>
            <a:r>
              <a:rPr lang="tr-TR" sz="3200" b="1" u="sng" dirty="0" smtClean="0"/>
              <a:t>Evlerde</a:t>
            </a:r>
            <a:r>
              <a:rPr lang="tr-TR" sz="3200" b="1" dirty="0" smtClean="0"/>
              <a:t> </a:t>
            </a:r>
            <a:r>
              <a:rPr lang="tr-TR" dirty="0" smtClean="0"/>
              <a:t>vb. yerlerde çalışabilirler.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u="sng" dirty="0" smtClean="0">
                <a:solidFill>
                  <a:schemeClr val="accent1"/>
                </a:solidFill>
              </a:rPr>
              <a:t>YATAY VE DİKEY GEÇİŞLER: </a:t>
            </a:r>
            <a:r>
              <a:rPr lang="tr-TR" b="1" dirty="0" smtClean="0"/>
              <a:t>Program; geniş tabanlı ve modüler yapıda düzenlendiğinden, Mesleki ve Teknik Eğitim Yönetmeliği çerçevesinde yatay ve dikey geçişlere olanak sağlanır.</a:t>
            </a:r>
          </a:p>
          <a:p>
            <a:r>
              <a:rPr lang="tr-TR" sz="3200" b="1" dirty="0" smtClean="0"/>
              <a:t>1.</a:t>
            </a:r>
            <a:r>
              <a:rPr lang="tr-TR" b="1" dirty="0" smtClean="0"/>
              <a:t> Alan/dalda sertifika, belge ve diplomaya götüren tüm programlar ve dallar arasında geçiş yapılabilir.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600" dirty="0" smtClean="0"/>
              <a:t>ATATÜRK MESLEKİ ve TEKNİK                              ANADOLU LİSESİ </a:t>
            </a:r>
            <a:r>
              <a:rPr lang="tr-TR" sz="4000" dirty="0" smtClean="0"/>
              <a:t>TARİHÇESİ</a:t>
            </a:r>
            <a:endParaRPr lang="tr-TR" sz="4000" dirty="0"/>
          </a:p>
        </p:txBody>
      </p:sp>
      <p:sp>
        <p:nvSpPr>
          <p:cNvPr id="3" name="2 İçerik Yer Tutucusu"/>
          <p:cNvSpPr>
            <a:spLocks noGrp="1"/>
          </p:cNvSpPr>
          <p:nvPr>
            <p:ph idx="1"/>
          </p:nvPr>
        </p:nvSpPr>
        <p:spPr/>
        <p:txBody>
          <a:bodyPr>
            <a:normAutofit/>
          </a:bodyPr>
          <a:lstStyle/>
          <a:p>
            <a:r>
              <a:rPr lang="tr-TR" dirty="0" smtClean="0"/>
              <a:t>Okulumuz, 1974 – 1975 Öğretim yılında Atatürk Ortaokulu olarak eğitim öğretime açılmıştır. 1988 – 1989 öğretim yılından itibaren de Atatürk Lisesi olarak hizmet vermeye başlamıştır. 2012-2013 öğretim yılında Kız Meslek Lisesine dönüştürülen okulumuz 2014-2015 öğretim yılında tekrar karma eğitim vermeye başlamış ve bu öğretim yılından itibaren Atatürk Mesleki ve Teknik Anadolu Lisesi olarak yeniden adlandırılmıştır. </a:t>
            </a: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z="3600" dirty="0" smtClean="0"/>
              <a:t>2</a:t>
            </a:r>
            <a:r>
              <a:rPr lang="tr-TR" sz="3600" b="1" dirty="0" smtClean="0"/>
              <a:t>.</a:t>
            </a:r>
            <a:r>
              <a:rPr lang="tr-TR" b="1" dirty="0" smtClean="0"/>
              <a:t> Diploma almaya hak kazanan öğrenci, Hasta ve Yaşlı Hizmetleri alanının devamı niteliğindeki programların veya bu alana en yakın programların uygulandığı meslek yüksek okuluna sınavsız geçiş yapabilir ya da sınav sonuçlarına göre diğer yüksek öğrenim kurumlarını tercih edebilir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736"/>
            <a:ext cx="8258204" cy="4895864"/>
          </a:xfrm>
        </p:spPr>
        <p:txBody>
          <a:bodyPr/>
          <a:lstStyle/>
          <a:p>
            <a:pPr marL="0" indent="0">
              <a:buNone/>
            </a:pPr>
            <a:r>
              <a:rPr lang="tr-TR" b="1" dirty="0" smtClean="0"/>
              <a:t>   EK PUANLA GİRİLEBİLECEK BÖLÜMLER</a:t>
            </a:r>
          </a:p>
          <a:p>
            <a:r>
              <a:rPr lang="tr-TR" dirty="0" smtClean="0"/>
              <a:t>DİYALİZ</a:t>
            </a:r>
            <a:endParaRPr lang="tr-TR" dirty="0"/>
          </a:p>
          <a:p>
            <a:r>
              <a:rPr lang="tr-TR" dirty="0"/>
              <a:t>ELEKTRONÖROFİZYOLOJİ</a:t>
            </a:r>
          </a:p>
          <a:p>
            <a:r>
              <a:rPr lang="tr-TR" dirty="0"/>
              <a:t>EVDE HASTA BAKIMI</a:t>
            </a:r>
          </a:p>
          <a:p>
            <a:r>
              <a:rPr lang="tr-TR" dirty="0"/>
              <a:t>FİZYOTERAPİ</a:t>
            </a:r>
          </a:p>
          <a:p>
            <a:r>
              <a:rPr lang="tr-TR" dirty="0"/>
              <a:t>İLK VE ACİL YARDIM</a:t>
            </a:r>
          </a:p>
          <a:p>
            <a:pPr>
              <a:buNone/>
            </a:pPr>
            <a:endParaRPr lang="tr-TR" dirty="0" smtClean="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İŞ VE UĞRAŞI TERAPİSİ</a:t>
            </a:r>
          </a:p>
          <a:p>
            <a:r>
              <a:rPr lang="tr-TR" dirty="0" smtClean="0"/>
              <a:t>LABORANT VE VETERİNER SAĞLIK</a:t>
            </a:r>
          </a:p>
          <a:p>
            <a:r>
              <a:rPr lang="tr-TR" dirty="0" smtClean="0"/>
              <a:t>LABORATUVAR TEKNOLOJİSİ</a:t>
            </a:r>
          </a:p>
          <a:p>
            <a:r>
              <a:rPr lang="tr-TR" dirty="0" smtClean="0"/>
              <a:t>PATOLOJİ LABORATUVAR TEKNİKLERİ</a:t>
            </a:r>
          </a:p>
          <a:p>
            <a:r>
              <a:rPr lang="tr-TR" dirty="0" smtClean="0"/>
              <a:t>PERFÜZYON TEKNİKLERİ</a:t>
            </a:r>
          </a:p>
          <a:p>
            <a:r>
              <a:rPr lang="tr-TR" dirty="0" smtClean="0"/>
              <a:t>SAĞLIK KURUMLARI İŞLETMECİLİĞİ</a:t>
            </a:r>
          </a:p>
          <a:p>
            <a:pPr>
              <a:buNone/>
            </a:pPr>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TIBBİ LABORATUVAR TEKNİKLERİ</a:t>
            </a:r>
          </a:p>
          <a:p>
            <a:r>
              <a:rPr lang="tr-TR" dirty="0" smtClean="0"/>
              <a:t>TIBBİ TANITIM VE PAZARLAMA</a:t>
            </a:r>
          </a:p>
          <a:p>
            <a:r>
              <a:rPr lang="tr-TR" dirty="0" smtClean="0"/>
              <a:t>YAŞLI BAKIMI</a:t>
            </a:r>
          </a:p>
          <a:p>
            <a:r>
              <a:rPr lang="tr-TR" dirty="0" smtClean="0"/>
              <a:t>AMELİYATHANE HİZMETLERİ</a:t>
            </a:r>
          </a:p>
          <a:p>
            <a:r>
              <a:rPr lang="tr-TR" dirty="0" smtClean="0"/>
              <a:t>İŞ SAĞLIĞI VE GÜVENLİĞİ</a:t>
            </a:r>
          </a:p>
          <a:p>
            <a:r>
              <a:rPr lang="tr-TR" dirty="0" smtClean="0"/>
              <a:t>İŞÇİ SAĞLIĞI VE İŞ GÜVENLİĞİ</a:t>
            </a:r>
          </a:p>
          <a:p>
            <a:r>
              <a:rPr lang="tr-TR" dirty="0" smtClean="0"/>
              <a:t>SOSYAL HİZMETLER</a:t>
            </a:r>
          </a:p>
          <a:p>
            <a:pPr>
              <a:buNone/>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4143380"/>
            <a:ext cx="8229600" cy="1714512"/>
          </a:xfrm>
        </p:spPr>
        <p:txBody>
          <a:bodyPr>
            <a:normAutofit/>
          </a:bodyPr>
          <a:lstStyle/>
          <a:p>
            <a:endParaRPr lang="tr-TR" dirty="0" smtClean="0"/>
          </a:p>
          <a:p>
            <a:r>
              <a:rPr lang="tr-TR" dirty="0" smtClean="0"/>
              <a:t>Bunların dışında bölümümüz mezunlarımıza Avrupa ülkelerinde de iş bulabilme avantajı da sunacaktır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6" name="Picture 2" descr="C:\Documents and Settings\Administrator\Desktop\hastayaşlı tanıtım\TANITIM RESİM\images (10).jpg"/>
          <p:cNvPicPr>
            <a:picLocks noChangeAspect="1" noChangeArrowheads="1"/>
          </p:cNvPicPr>
          <p:nvPr/>
        </p:nvPicPr>
        <p:blipFill>
          <a:blip r:embed="rId2" cstate="print"/>
          <a:srcRect/>
          <a:stretch>
            <a:fillRect/>
          </a:stretch>
        </p:blipFill>
        <p:spPr bwMode="auto">
          <a:xfrm>
            <a:off x="642910" y="857232"/>
            <a:ext cx="3857652" cy="3714776"/>
          </a:xfrm>
          <a:prstGeom prst="rect">
            <a:avLst/>
          </a:prstGeom>
          <a:noFill/>
        </p:spPr>
      </p:pic>
      <p:pic>
        <p:nvPicPr>
          <p:cNvPr id="10242" name="Picture 2" descr="C:\Documents and Settings\Administrator\Desktop\hastayaşlı tanıtım\TANITIM RESİM\avrupaekonomi_459236331.jpg"/>
          <p:cNvPicPr>
            <a:picLocks noChangeAspect="1" noChangeArrowheads="1"/>
          </p:cNvPicPr>
          <p:nvPr/>
        </p:nvPicPr>
        <p:blipFill>
          <a:blip r:embed="rId3" cstate="print"/>
          <a:srcRect/>
          <a:stretch>
            <a:fillRect/>
          </a:stretch>
        </p:blipFill>
        <p:spPr bwMode="auto">
          <a:xfrm>
            <a:off x="4500562" y="857232"/>
            <a:ext cx="3857652" cy="37147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4143380"/>
            <a:ext cx="8229600" cy="1714512"/>
          </a:xfrm>
        </p:spPr>
        <p:txBody>
          <a:bodyPr>
            <a:normAutofit/>
          </a:bodyPr>
          <a:lstStyle/>
          <a:p>
            <a:r>
              <a:rPr lang="tr-TR" dirty="0" smtClean="0"/>
              <a:t>Bir dönem ekonomik güçlük çeken Türkiye’nin büyük bir çoğunluğunun hayallerini süsleyen Almanya’da hasta ve yaşlıların bakımını üstlenecek 50 bin kişilik bakıcı açığı yaşanıyor. </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1266" name="Picture 2" descr="C:\Documents and Settings\Administrator\Desktop\hastayaşlı tanıtım\TANITIM RESİM\sahinbey-kiz-teknik-lisesi-mezunlari-avrupa-d-4551389_o.jpg"/>
          <p:cNvPicPr>
            <a:picLocks noChangeAspect="1" noChangeArrowheads="1"/>
          </p:cNvPicPr>
          <p:nvPr/>
        </p:nvPicPr>
        <p:blipFill>
          <a:blip r:embed="rId2" cstate="print"/>
          <a:srcRect/>
          <a:stretch>
            <a:fillRect/>
          </a:stretch>
        </p:blipFill>
        <p:spPr bwMode="auto">
          <a:xfrm>
            <a:off x="785786" y="714356"/>
            <a:ext cx="7715304" cy="32432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4000504"/>
            <a:ext cx="8229600" cy="1857388"/>
          </a:xfrm>
        </p:spPr>
        <p:txBody>
          <a:bodyPr>
            <a:normAutofit/>
          </a:bodyPr>
          <a:lstStyle/>
          <a:p>
            <a:r>
              <a:rPr lang="tr-TR" dirty="0" smtClean="0"/>
              <a:t>Yakın zamanda basında çıkan haberlere göre, Almanya Bakıcılar Birliği, hükümetten acilen yaşlı ve hasta </a:t>
            </a:r>
            <a:r>
              <a:rPr lang="tr-TR" dirty="0" err="1" smtClean="0"/>
              <a:t>Almanlar’ın</a:t>
            </a:r>
            <a:r>
              <a:rPr lang="tr-TR" dirty="0" smtClean="0"/>
              <a:t> ihtiyaçlarını karşılayacak yabancı bakıcılara çalışma izni verilmesini istedi.</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2290" name="Picture 2" descr="C:\Documents and Settings\Administrator\Desktop\hastayaşlı tanıtım\TANITIM RESİM\hasta-bak.jpg"/>
          <p:cNvPicPr>
            <a:picLocks noChangeAspect="1" noChangeArrowheads="1"/>
          </p:cNvPicPr>
          <p:nvPr/>
        </p:nvPicPr>
        <p:blipFill>
          <a:blip r:embed="rId2" cstate="print"/>
          <a:srcRect/>
          <a:stretch>
            <a:fillRect/>
          </a:stretch>
        </p:blipFill>
        <p:spPr bwMode="auto">
          <a:xfrm>
            <a:off x="714348" y="857232"/>
            <a:ext cx="7715304" cy="29798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3857628"/>
            <a:ext cx="8229600" cy="2000264"/>
          </a:xfrm>
        </p:spPr>
        <p:txBody>
          <a:bodyPr>
            <a:normAutofit/>
          </a:bodyPr>
          <a:lstStyle/>
          <a:p>
            <a:r>
              <a:rPr lang="tr-TR" dirty="0" smtClean="0"/>
              <a:t>Almanya şimdi hasta ve yaşlıların bakımını üstlenecek 50 bin kişilik bakıcı açığı nedeniyle yeniden kapılarını Almanya’da çalışmak isteyenlere ve tabi ki Türklere açmaya hazırlanıyor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8195" name="Picture 3" descr="C:\Documents and Settings\Administrator\Desktop\hastayaşlı tanıtım\TANITIM RESİM\hasta2.jpg"/>
          <p:cNvPicPr>
            <a:picLocks noChangeAspect="1" noChangeArrowheads="1"/>
          </p:cNvPicPr>
          <p:nvPr/>
        </p:nvPicPr>
        <p:blipFill>
          <a:blip r:embed="rId2" cstate="print"/>
          <a:srcRect/>
          <a:stretch>
            <a:fillRect/>
          </a:stretch>
        </p:blipFill>
        <p:spPr bwMode="auto">
          <a:xfrm>
            <a:off x="642910" y="928670"/>
            <a:ext cx="4017964" cy="2786082"/>
          </a:xfrm>
          <a:prstGeom prst="rect">
            <a:avLst/>
          </a:prstGeom>
          <a:noFill/>
        </p:spPr>
      </p:pic>
      <p:pic>
        <p:nvPicPr>
          <p:cNvPr id="8196" name="Picture 4" descr="C:\Documents and Settings\Administrator\Desktop\hastayaşlı tanıtım\TANITIM RESİM\indir (2).jpg"/>
          <p:cNvPicPr>
            <a:picLocks noChangeAspect="1" noChangeArrowheads="1"/>
          </p:cNvPicPr>
          <p:nvPr/>
        </p:nvPicPr>
        <p:blipFill>
          <a:blip r:embed="rId3" cstate="print"/>
          <a:srcRect/>
          <a:stretch>
            <a:fillRect/>
          </a:stretch>
        </p:blipFill>
        <p:spPr bwMode="auto">
          <a:xfrm>
            <a:off x="4714876" y="928670"/>
            <a:ext cx="3643337" cy="27860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3857628"/>
            <a:ext cx="8229600" cy="2000264"/>
          </a:xfrm>
        </p:spPr>
        <p:txBody>
          <a:bodyPr>
            <a:normAutofit/>
          </a:bodyPr>
          <a:lstStyle/>
          <a:p>
            <a:r>
              <a:rPr lang="tr-TR" dirty="0" smtClean="0"/>
              <a:t>Türkiye'de yaşlı nüfusun hemen hemen hepsinin yüzde 99,6'sının yaşamlarını </a:t>
            </a:r>
            <a:r>
              <a:rPr lang="tr-TR" dirty="0" err="1" smtClean="0"/>
              <a:t>geriatrik</a:t>
            </a:r>
            <a:r>
              <a:rPr lang="tr-TR" dirty="0" smtClean="0"/>
              <a:t> yatılı sosyal hizmet kuruluşları yerine evlerinde sürdürüyorlar.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3314" name="Picture 2" descr="C:\Documents and Settings\Administrator\Desktop\hastayaşlı tanıtım\TANITIM RESİM\article-1211621-030B9695000005DC-471_468x327.jpg"/>
          <p:cNvPicPr>
            <a:picLocks noChangeAspect="1" noChangeArrowheads="1"/>
          </p:cNvPicPr>
          <p:nvPr/>
        </p:nvPicPr>
        <p:blipFill>
          <a:blip r:embed="rId2" cstate="print"/>
          <a:srcRect/>
          <a:stretch>
            <a:fillRect/>
          </a:stretch>
        </p:blipFill>
        <p:spPr bwMode="auto">
          <a:xfrm>
            <a:off x="4357686" y="642918"/>
            <a:ext cx="4529138" cy="3143272"/>
          </a:xfrm>
          <a:prstGeom prst="rect">
            <a:avLst/>
          </a:prstGeom>
          <a:noFill/>
        </p:spPr>
      </p:pic>
      <p:pic>
        <p:nvPicPr>
          <p:cNvPr id="13315" name="Picture 3" descr="C:\Documents and Settings\Administrator\Desktop\hastayaşlı tanıtım\TANITIM RESİM\engelliler-ve-yaslilar-icin-evde-kuafor-hizmeti-IHA-20131124AW000102-2-t.jpg"/>
          <p:cNvPicPr>
            <a:picLocks noChangeAspect="1" noChangeArrowheads="1"/>
          </p:cNvPicPr>
          <p:nvPr/>
        </p:nvPicPr>
        <p:blipFill>
          <a:blip r:embed="rId3" cstate="print"/>
          <a:srcRect/>
          <a:stretch>
            <a:fillRect/>
          </a:stretch>
        </p:blipFill>
        <p:spPr bwMode="auto">
          <a:xfrm>
            <a:off x="714348" y="642918"/>
            <a:ext cx="3643338" cy="31718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3857628"/>
            <a:ext cx="8229600" cy="2000264"/>
          </a:xfrm>
        </p:spPr>
        <p:txBody>
          <a:bodyPr>
            <a:normAutofit/>
          </a:bodyPr>
          <a:lstStyle/>
          <a:p>
            <a:r>
              <a:rPr lang="tr-TR" dirty="0" smtClean="0"/>
              <a:t>Yapılan çalışmalar ise yaşlı nüfusa evde bakım verenlerin yüzde 84'ünün hasta bakımına ilişkin hiçbir bilgi ya da eğitim sahibi olmadıklarını göstermektedir.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5362" name="Picture 2" descr="C:\Documents and Settings\Administrator\Desktop\hastayaşlı tanıtım\TANITIM RESİM\images (11).jpg"/>
          <p:cNvPicPr>
            <a:picLocks noChangeAspect="1" noChangeArrowheads="1"/>
          </p:cNvPicPr>
          <p:nvPr/>
        </p:nvPicPr>
        <p:blipFill>
          <a:blip r:embed="rId2" cstate="print"/>
          <a:srcRect/>
          <a:stretch>
            <a:fillRect/>
          </a:stretch>
        </p:blipFill>
        <p:spPr bwMode="auto">
          <a:xfrm>
            <a:off x="785786" y="1071546"/>
            <a:ext cx="7286676" cy="26432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ATATÜRK MESLEKİ ve TEKNİK ANADOLU LİSESİ TARİHÇESİ</a:t>
            </a:r>
            <a:endParaRPr lang="tr-TR" sz="4000" dirty="0"/>
          </a:p>
        </p:txBody>
      </p:sp>
      <p:sp>
        <p:nvSpPr>
          <p:cNvPr id="3" name="2 İçerik Yer Tutucusu"/>
          <p:cNvSpPr>
            <a:spLocks noGrp="1"/>
          </p:cNvSpPr>
          <p:nvPr>
            <p:ph idx="1"/>
          </p:nvPr>
        </p:nvSpPr>
        <p:spPr/>
        <p:txBody>
          <a:bodyPr>
            <a:normAutofit/>
          </a:bodyPr>
          <a:lstStyle/>
          <a:p>
            <a:endParaRPr lang="tr-TR" dirty="0" smtClean="0"/>
          </a:p>
          <a:p>
            <a:endParaRPr lang="tr-TR" dirty="0"/>
          </a:p>
          <a:p>
            <a:r>
              <a:rPr lang="tr-TR" dirty="0" smtClean="0"/>
              <a:t>Okulumuz 358 öğrenci, 22 genel bilgi dersi öğretmeni, 5 adet meslek dersi öğretmeni, 6 yardımcı hizmetler personeli, 1 gece bekçisi, 1teknisyen ve 2 memur ile Erzincan’da faaliyet göstermektedir.</a:t>
            </a:r>
          </a:p>
          <a:p>
            <a:r>
              <a:rPr lang="tr-TR" dirty="0" smtClean="0"/>
              <a:t> Okulumuz;</a:t>
            </a:r>
          </a:p>
          <a:p>
            <a:pPr>
              <a:buNone/>
            </a:pPr>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4214818"/>
            <a:ext cx="8229600" cy="1643074"/>
          </a:xfrm>
        </p:spPr>
        <p:txBody>
          <a:bodyPr>
            <a:normAutofit/>
          </a:bodyPr>
          <a:lstStyle/>
          <a:p>
            <a:r>
              <a:rPr lang="tr-TR" dirty="0" smtClean="0"/>
              <a:t>Ülkemizde ekonominin ve dolayısıyla </a:t>
            </a:r>
            <a:r>
              <a:rPr lang="tr-TR" dirty="0" err="1" smtClean="0"/>
              <a:t>sosyo</a:t>
            </a:r>
            <a:r>
              <a:rPr lang="tr-TR" dirty="0" smtClean="0"/>
              <a:t>-ekonomik şartların iyileşmesine paralel olarak yaşlanan nüfus oranı da yükselmektedir.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6386" name="Picture 2" descr="C:\Documents and Settings\Administrator\Desktop\hastayaşlı tanıtım\TANITIM RESİM\2.jpg"/>
          <p:cNvPicPr>
            <a:picLocks noChangeAspect="1" noChangeArrowheads="1"/>
          </p:cNvPicPr>
          <p:nvPr/>
        </p:nvPicPr>
        <p:blipFill>
          <a:blip r:embed="rId2" cstate="print"/>
          <a:srcRect/>
          <a:stretch>
            <a:fillRect/>
          </a:stretch>
        </p:blipFill>
        <p:spPr bwMode="auto">
          <a:xfrm>
            <a:off x="714347" y="857232"/>
            <a:ext cx="8001053" cy="32194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071810"/>
            <a:ext cx="8229600" cy="500066"/>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428596" y="3857628"/>
            <a:ext cx="8229600" cy="2000264"/>
          </a:xfrm>
        </p:spPr>
        <p:txBody>
          <a:bodyPr>
            <a:normAutofit lnSpcReduction="10000"/>
          </a:bodyPr>
          <a:lstStyle/>
          <a:p>
            <a:r>
              <a:rPr lang="tr-TR" dirty="0" smtClean="0"/>
              <a:t>Yaşlanan nüfusumuzla alakadar olmak anlamında şimdiden </a:t>
            </a:r>
            <a:r>
              <a:rPr lang="tr-TR" dirty="0" err="1" smtClean="0"/>
              <a:t>geriatristler</a:t>
            </a:r>
            <a:r>
              <a:rPr lang="tr-TR" dirty="0" smtClean="0"/>
              <a:t> nezdinde planlı çalışmaların ve projelerin hayata geçirilmesi şarttır. Bu bağlamda, Yaşlı Bakım Hizmetleri mezunlarının önemi bu açıdan çok büyüktür.</a:t>
            </a:r>
            <a:endParaRPr lang="tr-TR" dirty="0"/>
          </a:p>
        </p:txBody>
      </p:sp>
      <p:sp>
        <p:nvSpPr>
          <p:cNvPr id="4" name="3 Dikdörtgen"/>
          <p:cNvSpPr/>
          <p:nvPr/>
        </p:nvSpPr>
        <p:spPr>
          <a:xfrm>
            <a:off x="2143108" y="6000768"/>
            <a:ext cx="4929222" cy="369332"/>
          </a:xfrm>
          <a:prstGeom prst="rect">
            <a:avLst/>
          </a:prstGeom>
        </p:spPr>
        <p:txBody>
          <a:bodyPr wrap="square">
            <a:spAutoFit/>
          </a:bodyPr>
          <a:lstStyle/>
          <a:p>
            <a:pPr algn="ctr"/>
            <a:r>
              <a:rPr lang="tr-TR" dirty="0" smtClean="0"/>
              <a:t>Hasta ve Yaşlı Bakım Hizmetleri Bölümü</a:t>
            </a:r>
            <a:endParaRPr lang="tr-TR" dirty="0"/>
          </a:p>
        </p:txBody>
      </p:sp>
      <p:pic>
        <p:nvPicPr>
          <p:cNvPr id="14338" name="Picture 2" descr="C:\Documents and Settings\Administrator\Desktop\hastayaşlı tanıtım\TANITIM RESİM\indir (3).jpg"/>
          <p:cNvPicPr>
            <a:picLocks noChangeAspect="1" noChangeArrowheads="1"/>
          </p:cNvPicPr>
          <p:nvPr/>
        </p:nvPicPr>
        <p:blipFill>
          <a:blip r:embed="rId2" cstate="print"/>
          <a:srcRect/>
          <a:stretch>
            <a:fillRect/>
          </a:stretch>
        </p:blipFill>
        <p:spPr bwMode="auto">
          <a:xfrm>
            <a:off x="500033" y="1025110"/>
            <a:ext cx="8297015" cy="29039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BÜRO YÖNETİMİ BÖLÜMÜ</a:t>
            </a:r>
            <a:endParaRPr lang="tr-TR" dirty="0"/>
          </a:p>
        </p:txBody>
      </p:sp>
      <p:sp>
        <p:nvSpPr>
          <p:cNvPr id="3" name="2 İçerik Yer Tutucusu"/>
          <p:cNvSpPr>
            <a:spLocks noGrp="1"/>
          </p:cNvSpPr>
          <p:nvPr>
            <p:ph idx="1"/>
          </p:nvPr>
        </p:nvSpPr>
        <p:spPr/>
        <p:txBody>
          <a:bodyPr>
            <a:normAutofit lnSpcReduction="10000"/>
          </a:bodyPr>
          <a:lstStyle/>
          <a:p>
            <a:r>
              <a:rPr lang="tr-TR" dirty="0" smtClean="0"/>
              <a:t>Büro yönetimi ve sekreterlik Türkiye’de ve dünyada önemi giderek artan bir alandır. Günümüz iş ortamında, birçok alanda bilgi ve beceriye sahip elemanlar aranmaktadır. Büro yönetimi ve sekreterlik eğitimi, hem örgütlerin istedikleri bilgi ve beceriye sahip nitelikli meslek elemanı yetiştirmekte hem de profesyonel sekreterlik ve yönetici asistanlığı mesleğinin klasik sekreterlik kavramının dışında yeni boyutlar kazanarak gelişmesinde önemli rol oynamaktadır. Bu durum, sekreterlik hizmetlerini sunacak sekreterin meslekî eğitimini ön plana çıkarmıştır.</a:t>
            </a: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Büro Yönetimi ve Sekreterlik alanında;  tüm resmi ve özel kurumlar ile kuruluşlarında büro yöneticisi ve sekreter olarak çalışacak meslek elemanlarını sektörün ihtiyaçları, bilimsel ve teknolojik gelişmeler doğrultusunda gerekli olan meslekî yeterlikleri kazanmış nitelikli kişiler olarak yetiştirmek amaçlanmaktadır.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Yönetici Sekreterliği, Ticaret Sekreterliği, Hukuk Sekreterliği, ve Tıp Sekreterliği</a:t>
            </a:r>
          </a:p>
          <a:p>
            <a:pPr>
              <a:buNone/>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1.Yönetici Sekreterliği Dalı</a:t>
            </a:r>
          </a:p>
          <a:p>
            <a:r>
              <a:rPr lang="tr-TR" dirty="0" smtClean="0"/>
              <a:t>Tanımı</a:t>
            </a:r>
          </a:p>
          <a:p>
            <a:r>
              <a:rPr lang="tr-TR" dirty="0" smtClean="0"/>
              <a:t>Yönetici sekreteri; yönetim bürolarını idare eden, yöneticinin iletişim enformasyonunu ve zamanını organize ederek daha verimli çalışmasını sağlayan, büro makinelerini kullanarak büro yönetimini uygulayan, belge ve sunum hazırlayan, dosyalama işlemlerini yürüten, toplantı ve seyahat organizasyonları yapan, protokol bilgisine sahip ve temsil yeteneği olan, yönetici adına görüşmeler, yazışmalar yapabilme ve bağımsız karar alma inisiyatifine sahip nitelikli kişilerdir. </a:t>
            </a:r>
          </a:p>
          <a:p>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dirty="0" smtClean="0"/>
              <a:t>Görevleri</a:t>
            </a:r>
          </a:p>
          <a:p>
            <a:pPr>
              <a:buNone/>
            </a:pPr>
            <a:endParaRPr lang="tr-TR" dirty="0" smtClean="0"/>
          </a:p>
          <a:p>
            <a:pPr>
              <a:buNone/>
            </a:pPr>
            <a:r>
              <a:rPr lang="tr-TR" dirty="0" smtClean="0"/>
              <a:t>      İş yerinde iletişimi sağlamak,</a:t>
            </a:r>
          </a:p>
          <a:p>
            <a:r>
              <a:rPr lang="tr-TR" dirty="0" smtClean="0"/>
              <a:t>İş programı ve hazırlıklarını yapmak,</a:t>
            </a:r>
          </a:p>
          <a:p>
            <a:r>
              <a:rPr lang="tr-TR" dirty="0" smtClean="0"/>
              <a:t>Bilgisayarda ofis programlarını kullanmak,</a:t>
            </a:r>
          </a:p>
          <a:p>
            <a:r>
              <a:rPr lang="tr-TR" dirty="0" smtClean="0"/>
              <a:t>Bilgisayarda resmî ve resmî olmayan yazıları hızlı ve doğru şekilde yazmak,</a:t>
            </a:r>
          </a:p>
          <a:p>
            <a:r>
              <a:rPr lang="tr-TR" dirty="0" smtClean="0"/>
              <a:t>Çalışma ortamının organizasyonunun yapılmasını sağlamak,</a:t>
            </a:r>
          </a:p>
          <a:p>
            <a:r>
              <a:rPr lang="tr-TR" dirty="0" smtClean="0"/>
              <a:t>Dosyalama ve arşivleme yapmak,</a:t>
            </a:r>
          </a:p>
          <a:p>
            <a:r>
              <a:rPr lang="tr-TR" dirty="0" smtClean="0"/>
              <a:t>Etkili ve akıcı sunum yapmak,</a:t>
            </a:r>
          </a:p>
          <a:p>
            <a:r>
              <a:rPr lang="tr-TR" dirty="0" smtClean="0"/>
              <a:t>Kuruma uygun iş mektubu içeriği oluşturmak,</a:t>
            </a:r>
          </a:p>
          <a:p>
            <a:r>
              <a:rPr lang="tr-TR" dirty="0" smtClean="0"/>
              <a:t>Meslekî gelişmeleri takip etmek,</a:t>
            </a:r>
          </a:p>
          <a:p>
            <a:r>
              <a:rPr lang="tr-TR" dirty="0" smtClean="0"/>
              <a:t>Tasarım programları kullanmak,</a:t>
            </a:r>
          </a:p>
          <a:p>
            <a:r>
              <a:rPr lang="tr-TR" dirty="0" smtClean="0"/>
              <a:t>Ticarî hesaplamalar yapmak,</a:t>
            </a:r>
          </a:p>
          <a:p>
            <a:r>
              <a:rPr lang="tr-TR" dirty="0" smtClean="0"/>
              <a:t>İş hayatındaki ekonomik gelişmeleri ve faaliyet alanlarını takip etmek,</a:t>
            </a:r>
          </a:p>
          <a:p>
            <a:r>
              <a:rPr lang="tr-TR" dirty="0" smtClean="0"/>
              <a:t>Ürün ve hizmet tanıtımı yapmak,</a:t>
            </a:r>
          </a:p>
          <a:p>
            <a:r>
              <a:rPr lang="tr-TR" dirty="0" smtClean="0"/>
              <a:t>Kişiler arası etkili ve sağlıklı iletişim kurmak,</a:t>
            </a:r>
          </a:p>
          <a:p>
            <a:r>
              <a:rPr lang="tr-TR" dirty="0" smtClean="0"/>
              <a:t>Grup ve örgüt iletişimi kurmaktır.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MESLEK ELEMANLARINDA ARANAN ÖZELLİKLER</a:t>
            </a:r>
          </a:p>
          <a:p>
            <a:pPr>
              <a:buNone/>
            </a:pPr>
            <a:r>
              <a:rPr lang="tr-TR" dirty="0" smtClean="0"/>
              <a:t> </a:t>
            </a:r>
          </a:p>
          <a:p>
            <a:r>
              <a:rPr lang="tr-TR" dirty="0" smtClean="0"/>
              <a:t>Bu alandaki mesleklerde çalışanlar her şeyden önce Türkçeyi iyi konuşup ve yazabilen kişiler olmalıdır. En az bir yabancı dili çok iyi bilmelidir. Yazışma, dosyalama ve raporlama teknikleri ile protokol kurallarını iyi bilen;  temsil etme becerisine sahip bireyler bu alanda çok başarılı olabilirler. Ayrıca bu alanda bir meslek seçecek kişiler büro yönetimi tekniklerini bilip büro otomasyonlarını tanıyan ve kullanabilen, inisiyatif sahibi, mesleğini seven, iş hayatına uyum sağlayan, planlama ve organizasyon yapabilen, karar verebilip risk alabilen, zamanı etkin kullanabilen, iş ve meslek etiğine sahip, sabırlı ve düzenli, kuvvetli hafızaya sahip, düşüncelerini açık bir dille aktarabilen, güler yüzlü,  hoşgörülü, sorumluluk duygusuna sahip, soğukkanlı, sır saklayabilen kimseler olmalıdır.</a:t>
            </a:r>
          </a:p>
          <a:p>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MESLEK ELEMANLARINDA ARANAN ÖZELLİKLER</a:t>
            </a:r>
          </a:p>
          <a:p>
            <a:pPr>
              <a:buNone/>
            </a:pPr>
            <a:r>
              <a:rPr lang="tr-TR" dirty="0" smtClean="0"/>
              <a:t> </a:t>
            </a:r>
          </a:p>
          <a:p>
            <a:r>
              <a:rPr lang="tr-TR" dirty="0" smtClean="0"/>
              <a:t>Bu alandaki mesleklerde çalışanlar her şeyden önce Türkçeyi iyi konuşup ve yazabilen kişiler olmalıdır. En az bir yabancı dili çok iyi bilmelidir. Yazışma, dosyalama ve raporlama teknikleri ile protokol kurallarını iyi bilen;  temsil etme becerisine sahip bireyler bu alanda çok başarılı olabilirler. Ayrıca bu alanda bir meslek seçecek kişiler büro yönetimi tekniklerini bilip büro otomasyonlarını tanıyan ve kullanabilen, inisiyatif sahibi, mesleğini seven, iş hayatına uyum sağlayan, planlama ve organizasyon yapabilen, karar verebilip risk alabilen, zamanı etkin kullanabilen, iş ve meslek etiğine sahip, sabırlı ve düzenli, kuvvetli hafızaya sahip, düşüncelerini açık bir dille aktarabilen, güler yüzlü,  hoşgörülü, sorumluluk duygusuna sahip, soğukkanlı, sır saklayabilen kimseler olmalıdır.</a:t>
            </a:r>
          </a:p>
          <a:p>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ÇALIŞMA ORTAMI VE KOŞULLARI </a:t>
            </a:r>
          </a:p>
          <a:p>
            <a:r>
              <a:rPr lang="tr-TR" dirty="0" smtClean="0"/>
              <a:t>Büro yönetimi ve sekreterlik mesleğinin uygulama alanı; yapılacak işin niteliğine ya da hizmetlerin yoğunluğuna, çalışanların statü ve sayısına göre özel büro, genel büro, kapalı ve açık bürolardır. Sekreterlerin çalışma ortamı, büro otomasyonu ve ergonomik yapıya uygun yerlerdir.</a:t>
            </a:r>
          </a:p>
          <a:p>
            <a:endParaRPr lang="tr-TR" dirty="0" smtClean="0"/>
          </a:p>
          <a:p>
            <a:pPr>
              <a:buNone/>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ATATÜRK MESLEKİ ve TEKNİK ANADOLU LİSESİ TARİHÇESİ</a:t>
            </a:r>
            <a:endParaRPr lang="tr-TR" sz="4000" dirty="0"/>
          </a:p>
        </p:txBody>
      </p:sp>
      <p:sp>
        <p:nvSpPr>
          <p:cNvPr id="3" name="2 İçerik Yer Tutucusu"/>
          <p:cNvSpPr>
            <a:spLocks noGrp="1"/>
          </p:cNvSpPr>
          <p:nvPr>
            <p:ph idx="1"/>
          </p:nvPr>
        </p:nvSpPr>
        <p:spPr/>
        <p:txBody>
          <a:bodyPr/>
          <a:lstStyle/>
          <a:p>
            <a:r>
              <a:rPr lang="tr-TR" dirty="0" smtClean="0"/>
              <a:t>21 Derslik</a:t>
            </a:r>
          </a:p>
          <a:p>
            <a:r>
              <a:rPr lang="tr-TR" dirty="0" smtClean="0"/>
              <a:t>-1 Hasta ve Yaşlı Atölyesi</a:t>
            </a:r>
          </a:p>
          <a:p>
            <a:r>
              <a:rPr lang="tr-TR" dirty="0" smtClean="0"/>
              <a:t>-3 </a:t>
            </a:r>
            <a:r>
              <a:rPr lang="tr-TR" dirty="0" err="1" smtClean="0"/>
              <a:t>Laboratuvar</a:t>
            </a:r>
            <a:r>
              <a:rPr lang="tr-TR" dirty="0" smtClean="0"/>
              <a:t> (Fizik, Kimya, Biyoloji ve Bilgisayar)</a:t>
            </a:r>
          </a:p>
          <a:p>
            <a:r>
              <a:rPr lang="tr-TR" dirty="0" smtClean="0"/>
              <a:t>-1 Arşiv Odası</a:t>
            </a:r>
          </a:p>
          <a:p>
            <a:r>
              <a:rPr lang="tr-TR" dirty="0" smtClean="0"/>
              <a:t>-1 Kütüphane</a:t>
            </a:r>
          </a:p>
          <a:p>
            <a:r>
              <a:rPr lang="tr-TR" dirty="0" smtClean="0"/>
              <a:t>-1 Müzik odası</a:t>
            </a:r>
          </a:p>
          <a:p>
            <a:r>
              <a:rPr lang="tr-TR" dirty="0" smtClean="0"/>
              <a:t>-1 Konferans Salonu ile hizmet vermektedir.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Büro Yönetimi ve Sekreterlik alanından mezun olan öğrenciler kolaylıkla ve ülkemiz standartlarının çok üstünde ücretlerle iş bulabilmektedirler. İstihdam edilebilirlik ölçütleri ve meslek standartları dikkate alındığında Büro Yönetimi ve Sekreterlik alanı mezunu öğrencilerin bütün sektörlerde, geniş bir yelpazede istihdam şansı çok yüksektir. Büro Yönetimi ve Sekreterlik alanı mezunlarının uygun iş bulma ve yeterli kazanç sağlama konusunda herhangi bir sorunları olmamaktadır.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772982093"/>
      </p:ext>
    </p:extLst>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5.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9.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3.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7.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9.jpg"/>
          <p:cNvPicPr>
            <a:picLocks noGrp="1" noChangeAspect="1"/>
          </p:cNvPicPr>
          <p:nvPr>
            <p:ph idx="1"/>
          </p:nvPr>
        </p:nvPicPr>
        <p:blipFill>
          <a:blip r:embed="rId2" cstate="print"/>
          <a:stretch>
            <a:fillRect/>
          </a:stretch>
        </p:blipFill>
        <p:spPr>
          <a:xfrm>
            <a:off x="914400" y="2072481"/>
            <a:ext cx="7315200" cy="4114800"/>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smtClean="0"/>
              <a:t>ATATÜRK MESLEKİ ve TEKNİK ANADOLU LİSESİ TARİHÇESİ</a:t>
            </a:r>
            <a:endParaRPr lang="tr-TR" sz="4000" dirty="0"/>
          </a:p>
        </p:txBody>
      </p:sp>
      <p:sp>
        <p:nvSpPr>
          <p:cNvPr id="3" name="2 İçerik Yer Tutucusu"/>
          <p:cNvSpPr>
            <a:spLocks noGrp="1"/>
          </p:cNvSpPr>
          <p:nvPr>
            <p:ph idx="1"/>
          </p:nvPr>
        </p:nvSpPr>
        <p:spPr/>
        <p:txBody>
          <a:bodyPr>
            <a:normAutofit/>
          </a:bodyPr>
          <a:lstStyle/>
          <a:p>
            <a:r>
              <a:rPr lang="tr-TR" dirty="0" smtClean="0"/>
              <a:t>Okulumuz 2016-2017 Eğitim öğretim yılında; hentbol kızlarda il birincisi, voleybol kızlarda il birincisi, kros kızlarda il ikincisi, voleybol erkeklerde il ikincisi, atletizm kızlarda il birincisi, yüzme erkeklerde il birincisi, </a:t>
            </a:r>
            <a:r>
              <a:rPr lang="tr-TR" dirty="0" err="1" smtClean="0"/>
              <a:t>karete</a:t>
            </a:r>
            <a:r>
              <a:rPr lang="tr-TR" dirty="0" smtClean="0"/>
              <a:t> erkeklerde ,il birincisi, güreş erkeklerde il ikincisi olmuştur.</a:t>
            </a:r>
          </a:p>
          <a:p>
            <a:r>
              <a:rPr lang="tr-TR" dirty="0" smtClean="0"/>
              <a:t>2017-2018 Eğitim öğretim yılında ise; hentbol kızlarda il birincisi, voleybol kızlarda il birincisi, satranç kızlarda il birincisi, yüzme de il ikincisi, kros kızlarda il ikincisi olmuştur.</a:t>
            </a:r>
          </a:p>
          <a:p>
            <a:pPr>
              <a:buNone/>
            </a:pPr>
            <a:endParaRPr lang="tr-TR"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2.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foto 4.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5.jpg"/>
          <p:cNvPicPr>
            <a:picLocks noGrp="1" noChangeAspect="1"/>
          </p:cNvPicPr>
          <p:nvPr>
            <p:ph idx="1"/>
          </p:nvPr>
        </p:nvPicPr>
        <p:blipFill>
          <a:blip r:embed="rId2" cstate="print"/>
          <a:stretch>
            <a:fillRect/>
          </a:stretch>
        </p:blipFill>
        <p:spPr>
          <a:xfrm>
            <a:off x="1129304" y="1935163"/>
            <a:ext cx="6885391"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6.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7.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8.jpg"/>
          <p:cNvPicPr>
            <a:picLocks noGrp="1" noChangeAspect="1"/>
          </p:cNvPicPr>
          <p:nvPr>
            <p:ph idx="1"/>
          </p:nvPr>
        </p:nvPicPr>
        <p:blipFill>
          <a:blip r:embed="rId2" cstate="print"/>
          <a:stretch>
            <a:fillRect/>
          </a:stretch>
        </p:blipFill>
        <p:spPr>
          <a:xfrm>
            <a:off x="914400" y="2072481"/>
            <a:ext cx="7315200" cy="4114800"/>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9.jpg"/>
          <p:cNvPicPr>
            <a:picLocks noGrp="1" noChangeAspect="1"/>
          </p:cNvPicPr>
          <p:nvPr>
            <p:ph idx="1"/>
          </p:nvPr>
        </p:nvPicPr>
        <p:blipFill>
          <a:blip r:embed="rId2" cstate="print"/>
          <a:stretch>
            <a:fillRect/>
          </a:stretch>
        </p:blipFill>
        <p:spPr>
          <a:xfrm>
            <a:off x="914400" y="2072481"/>
            <a:ext cx="7315200" cy="4114800"/>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foto 10.jpg"/>
          <p:cNvPicPr>
            <a:picLocks noGrp="1" noChangeAspect="1"/>
          </p:cNvPicPr>
          <p:nvPr>
            <p:ph idx="1"/>
          </p:nvPr>
        </p:nvPicPr>
        <p:blipFill>
          <a:blip r:embed="rId2" cstate="print"/>
          <a:stretch>
            <a:fillRect/>
          </a:stretch>
        </p:blipFill>
        <p:spPr>
          <a:xfrm>
            <a:off x="914400" y="2072481"/>
            <a:ext cx="7315200" cy="4114800"/>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1.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foto 12.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    Atatürk Mesleki ve Teknik Anadolu Lisesi</a:t>
            </a:r>
            <a:endParaRPr lang="tr-TR" sz="3600" dirty="0"/>
          </a:p>
        </p:txBody>
      </p:sp>
      <p:pic>
        <p:nvPicPr>
          <p:cNvPr id="4" name="Picture 2" descr="C:\Documents and Settings\Administrator\Desktop\hastayaşlı tanıtım\TANITIM RESİM\hasta-bakimi-ankara_14f9518c8b937874621f.jpg"/>
          <p:cNvPicPr>
            <a:picLocks noGrp="1" noChangeAspect="1" noChangeArrowheads="1"/>
          </p:cNvPicPr>
          <p:nvPr>
            <p:ph idx="1"/>
          </p:nvPr>
        </p:nvPicPr>
        <p:blipFill>
          <a:blip r:embed="rId2" cstate="print"/>
          <a:srcRect/>
          <a:stretch>
            <a:fillRect/>
          </a:stretch>
        </p:blipFill>
        <p:spPr bwMode="auto">
          <a:xfrm>
            <a:off x="1907704" y="2708920"/>
            <a:ext cx="5715000" cy="3810000"/>
          </a:xfrm>
          <a:prstGeom prst="rect">
            <a:avLst/>
          </a:prstGeom>
          <a:noFill/>
        </p:spPr>
      </p:pic>
      <p:sp>
        <p:nvSpPr>
          <p:cNvPr id="6" name="5 Dikdörtgen"/>
          <p:cNvSpPr/>
          <p:nvPr/>
        </p:nvSpPr>
        <p:spPr>
          <a:xfrm>
            <a:off x="2281821" y="2132856"/>
            <a:ext cx="4580357" cy="369332"/>
          </a:xfrm>
          <a:prstGeom prst="rect">
            <a:avLst/>
          </a:prstGeom>
        </p:spPr>
        <p:txBody>
          <a:bodyPr wrap="none">
            <a:spAutoFit/>
          </a:bodyPr>
          <a:lstStyle/>
          <a:p>
            <a:pPr algn="ctr"/>
            <a:r>
              <a:rPr lang="tr-TR" b="1" dirty="0" smtClean="0">
                <a:solidFill>
                  <a:srgbClr val="FF0000"/>
                </a:solidFill>
              </a:rPr>
              <a:t>Hasta ve Yaşlı Bakım Hizmetleri Bölümü</a:t>
            </a:r>
            <a:endParaRPr lang="tr-TR"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to 13.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571612"/>
            <a:ext cx="8543956" cy="1850710"/>
          </a:xfrm>
        </p:spPr>
        <p:txBody>
          <a:bodyPr>
            <a:normAutofit/>
          </a:bodyPr>
          <a:lstStyle/>
          <a:p>
            <a:pPr>
              <a:buNone/>
            </a:pPr>
            <a:r>
              <a:rPr lang="tr-TR" sz="3200" dirty="0" smtClean="0"/>
              <a:t>Bizleri sabırla dinlediğiniz için teşekkür eder, </a:t>
            </a:r>
          </a:p>
          <a:p>
            <a:pPr>
              <a:buNone/>
            </a:pPr>
            <a:r>
              <a:rPr lang="tr-TR" sz="3200" dirty="0" smtClean="0"/>
              <a:t>sizleri okulumuzda görmek isteriz.</a:t>
            </a:r>
            <a:endParaRPr lang="tr-TR" sz="3200" dirty="0"/>
          </a:p>
        </p:txBody>
      </p:sp>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285720" y="642918"/>
            <a:ext cx="3000396" cy="5715040"/>
          </a:xfrm>
        </p:spPr>
        <p:txBody>
          <a:bodyPr>
            <a:normAutofit/>
          </a:bodyPr>
          <a:lstStyle/>
          <a:p>
            <a:r>
              <a:rPr lang="tr-TR" sz="2000" b="1" dirty="0" smtClean="0"/>
              <a:t>Çoğunlukla gelişmiş ülkelerde daha görünür olan yaşlanma olgusu, artık gelişmiş ülkeler kadar gelişmekte olan ülkeler açısından da önemle değerlendirilmesi gereken bir konudur. Yaşlı, hasta ve engelli için şu andaki uygun bakım kurum bakımıdır ve ülkemizde yetersiz olmakla birlikte oldukça pahalı bir bakımdır</a:t>
            </a:r>
            <a:endParaRPr lang="tr-TR" sz="2000" b="1" dirty="0"/>
          </a:p>
        </p:txBody>
      </p:sp>
      <p:sp>
        <p:nvSpPr>
          <p:cNvPr id="8" name="7 Resim Yer Tutucusu"/>
          <p:cNvSpPr>
            <a:spLocks noGrp="1"/>
          </p:cNvSpPr>
          <p:nvPr>
            <p:ph type="pic" idx="1"/>
          </p:nvPr>
        </p:nvSpPr>
        <p:spPr/>
      </p:sp>
      <p:pic>
        <p:nvPicPr>
          <p:cNvPr id="3074" name="Picture 2" descr="C:\Documents and Settings\Administrator\Desktop\hastayaşlı tanıtım\TANITIM RESİM\30134226_101_0974.jpg"/>
          <p:cNvPicPr>
            <a:picLocks noChangeAspect="1" noChangeArrowheads="1"/>
          </p:cNvPicPr>
          <p:nvPr/>
        </p:nvPicPr>
        <p:blipFill>
          <a:blip r:embed="rId2" cstate="print"/>
          <a:srcRect/>
          <a:stretch>
            <a:fillRect/>
          </a:stretch>
        </p:blipFill>
        <p:spPr bwMode="auto">
          <a:xfrm>
            <a:off x="3214678" y="357166"/>
            <a:ext cx="5429288" cy="564360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24558"/>
          </a:xfrm>
        </p:spPr>
        <p:txBody>
          <a:bodyPr/>
          <a:lstStyle/>
          <a:p>
            <a:pPr algn="ctr"/>
            <a:r>
              <a:rPr lang="tr-TR" b="1" dirty="0" smtClean="0"/>
              <a:t>Okul olarak bu alanı açmadaki amacımız ülkemizdeki bu eksikliği gidermek ve kalifiye eleman yetiştirmeye çalışmaktır</a:t>
            </a:r>
            <a:endParaRPr lang="tr-TR" b="1" dirty="0"/>
          </a:p>
        </p:txBody>
      </p:sp>
      <p:pic>
        <p:nvPicPr>
          <p:cNvPr id="4098" name="Picture 2" descr="C:\Documents and Settings\Administrator\Desktop\hastayaşlı tanıtım\TANITIM RESİM\images.jpg"/>
          <p:cNvPicPr>
            <a:picLocks noChangeAspect="1" noChangeArrowheads="1"/>
          </p:cNvPicPr>
          <p:nvPr/>
        </p:nvPicPr>
        <p:blipFill>
          <a:blip r:embed="rId2" cstate="print"/>
          <a:srcRect/>
          <a:stretch>
            <a:fillRect/>
          </a:stretch>
        </p:blipFill>
        <p:spPr bwMode="auto">
          <a:xfrm>
            <a:off x="1000100" y="1857364"/>
            <a:ext cx="7143800" cy="45005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214282" y="357166"/>
            <a:ext cx="3214710" cy="6072229"/>
          </a:xfrm>
        </p:spPr>
        <p:txBody>
          <a:bodyPr>
            <a:normAutofit fontScale="92500" lnSpcReduction="10000"/>
          </a:bodyPr>
          <a:lstStyle/>
          <a:p>
            <a:pPr algn="ctr"/>
            <a:r>
              <a:rPr lang="tr-TR" sz="2900" b="1" dirty="0" smtClean="0"/>
              <a:t>Mezun olan öğrencilerimiz üniversite eğitimlerini de tamamladıktan sonra kamu ve özel sektöre ait Huzurevleri, bakımevleri ile yaşlı dinlenme evleri, hastaneler, polikliniklerde istihdam imkânları bulunmaktadır</a:t>
            </a:r>
            <a:r>
              <a:rPr lang="tr-TR" b="1" dirty="0" smtClean="0"/>
              <a:t>. </a:t>
            </a:r>
          </a:p>
        </p:txBody>
      </p:sp>
      <p:sp>
        <p:nvSpPr>
          <p:cNvPr id="8" name="7 Resim Yer Tutucusu"/>
          <p:cNvSpPr>
            <a:spLocks noGrp="1"/>
          </p:cNvSpPr>
          <p:nvPr>
            <p:ph type="pic" idx="1"/>
          </p:nvPr>
        </p:nvSpPr>
        <p:spPr/>
      </p:sp>
      <p:pic>
        <p:nvPicPr>
          <p:cNvPr id="5123" name="Picture 3" descr="C:\Documents and Settings\Administrator\Desktop\hastayaşlı tanıtım\TANITIM RESİM\images (3).jpg"/>
          <p:cNvPicPr>
            <a:picLocks noChangeAspect="1" noChangeArrowheads="1"/>
          </p:cNvPicPr>
          <p:nvPr/>
        </p:nvPicPr>
        <p:blipFill>
          <a:blip r:embed="rId2" cstate="print"/>
          <a:srcRect/>
          <a:stretch>
            <a:fillRect/>
          </a:stretch>
        </p:blipFill>
        <p:spPr bwMode="auto">
          <a:xfrm>
            <a:off x="3500430" y="214290"/>
            <a:ext cx="5643570" cy="64294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250" advTm="15000"/>
    </mc:Choice>
    <mc:Fallback xmlns="">
      <p:transition spd="slow" advTm="1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467</TotalTime>
  <Words>1317</Words>
  <Application>Microsoft Office PowerPoint</Application>
  <PresentationFormat>Ekran Gösterisi (4:3)</PresentationFormat>
  <Paragraphs>131</Paragraphs>
  <Slides>61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Calibri</vt:lpstr>
      <vt:lpstr>Constantia</vt:lpstr>
      <vt:lpstr>Wingdings 2</vt:lpstr>
      <vt:lpstr>Akış</vt:lpstr>
      <vt:lpstr>PowerPoint Sunusu</vt:lpstr>
      <vt:lpstr>ATATÜRK MESLEKİ ve TEKNİK                              ANADOLU LİSESİ TARİHÇESİ</vt:lpstr>
      <vt:lpstr>ATATÜRK MESLEKİ ve TEKNİK ANADOLU LİSESİ TARİHÇESİ</vt:lpstr>
      <vt:lpstr>ATATÜRK MESLEKİ ve TEKNİK ANADOLU LİSESİ TARİHÇESİ</vt:lpstr>
      <vt:lpstr>ATATÜRK MESLEKİ ve TEKNİK ANADOLU LİSESİ TARİHÇESİ</vt:lpstr>
      <vt:lpstr>    Atatürk Mesleki ve Teknik Anadolu Lisesi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 </vt:lpstr>
      <vt:lpstr> </vt:lpstr>
      <vt:lpstr> </vt:lpstr>
      <vt:lpstr> </vt:lpstr>
      <vt:lpstr> </vt:lpstr>
      <vt:lpstr> </vt:lpstr>
      <vt:lpstr>BÜRO YÖNETİMİ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KIZ TEKNİK ve MESLEK LİSESİ</dc:title>
  <dc:creator>PC1</dc:creator>
  <cp:lastModifiedBy>MEMUR-3</cp:lastModifiedBy>
  <cp:revision>62</cp:revision>
  <dcterms:created xsi:type="dcterms:W3CDTF">2014-03-28T11:20:05Z</dcterms:created>
  <dcterms:modified xsi:type="dcterms:W3CDTF">2018-06-07T07:02:04Z</dcterms:modified>
</cp:coreProperties>
</file>