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6" r:id="rId4"/>
    <p:sldId id="266" r:id="rId5"/>
    <p:sldId id="284" r:id="rId6"/>
    <p:sldId id="293" r:id="rId7"/>
    <p:sldId id="277" r:id="rId8"/>
    <p:sldId id="267" r:id="rId9"/>
    <p:sldId id="285" r:id="rId10"/>
    <p:sldId id="294" r:id="rId11"/>
    <p:sldId id="271" r:id="rId12"/>
    <p:sldId id="268" r:id="rId13"/>
    <p:sldId id="286" r:id="rId14"/>
    <p:sldId id="295" r:id="rId15"/>
    <p:sldId id="278" r:id="rId16"/>
    <p:sldId id="269" r:id="rId17"/>
    <p:sldId id="287" r:id="rId18"/>
    <p:sldId id="296" r:id="rId19"/>
    <p:sldId id="279" r:id="rId20"/>
    <p:sldId id="270" r:id="rId21"/>
    <p:sldId id="289" r:id="rId22"/>
    <p:sldId id="297" r:id="rId23"/>
    <p:sldId id="280" r:id="rId24"/>
    <p:sldId id="272" r:id="rId25"/>
    <p:sldId id="290" r:id="rId26"/>
    <p:sldId id="298" r:id="rId27"/>
    <p:sldId id="281" r:id="rId28"/>
    <p:sldId id="273" r:id="rId29"/>
    <p:sldId id="291" r:id="rId30"/>
    <p:sldId id="282" r:id="rId31"/>
    <p:sldId id="274" r:id="rId32"/>
    <p:sldId id="288" r:id="rId33"/>
    <p:sldId id="29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9A26FB17-6347-4785-8CBA-CBC9EED8B90F}"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9A26FB17-6347-4785-8CBA-CBC9EED8B90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26FB17-6347-4785-8CBA-CBC9EED8B90F}"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1061323-6043-4D9A-B417-45BDC649DFEB}" type="datetimeFigureOut">
              <a:rPr lang="tr-TR" smtClean="0"/>
              <a:pPr/>
              <a:t>06.06.2018</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9A26FB17-6347-4785-8CBA-CBC9EED8B90F}"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1061323-6043-4D9A-B417-45BDC649DFEB}" type="datetimeFigureOut">
              <a:rPr lang="tr-TR" smtClean="0"/>
              <a:pPr/>
              <a:t>06.06.2018</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26FB17-6347-4785-8CBA-CBC9EED8B90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ERZİNCAN MESLEKİ VE TEKNİK ANADOLU LİSESİ</a:t>
            </a:r>
            <a:endParaRPr lang="tr-TR" dirty="0"/>
          </a:p>
        </p:txBody>
      </p:sp>
      <p:pic>
        <p:nvPicPr>
          <p:cNvPr id="1026" name="Picture 2" descr="C:\Users\lenovo\AMBLEM.jpg"/>
          <p:cNvPicPr>
            <a:picLocks noChangeAspect="1" noChangeArrowheads="1"/>
          </p:cNvPicPr>
          <p:nvPr/>
        </p:nvPicPr>
        <p:blipFill>
          <a:blip r:embed="rId2" cstate="print"/>
          <a:srcRect/>
          <a:stretch>
            <a:fillRect/>
          </a:stretch>
        </p:blipFill>
        <p:spPr bwMode="auto">
          <a:xfrm>
            <a:off x="2714612" y="3143248"/>
            <a:ext cx="3571900" cy="35719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ELEKTRİK-ELEKTRONİK ALANI STAJ YERLERİ</a:t>
            </a:r>
            <a:endParaRPr lang="tr-TR" dirty="0"/>
          </a:p>
        </p:txBody>
      </p:sp>
      <p:sp>
        <p:nvSpPr>
          <p:cNvPr id="3" name="2 İçerik Yer Tutucusu"/>
          <p:cNvSpPr>
            <a:spLocks noGrp="1"/>
          </p:cNvSpPr>
          <p:nvPr>
            <p:ph sz="quarter" idx="1"/>
          </p:nvPr>
        </p:nvSpPr>
        <p:spPr/>
        <p:txBody>
          <a:bodyPr/>
          <a:lstStyle/>
          <a:p>
            <a:r>
              <a:rPr lang="tr-TR" dirty="0" err="1" smtClean="0"/>
              <a:t>Aymina</a:t>
            </a:r>
            <a:r>
              <a:rPr lang="tr-TR" dirty="0" smtClean="0"/>
              <a:t> </a:t>
            </a:r>
            <a:r>
              <a:rPr lang="tr-TR" dirty="0" err="1" smtClean="0"/>
              <a:t>Led</a:t>
            </a:r>
            <a:r>
              <a:rPr lang="tr-TR" dirty="0" smtClean="0"/>
              <a:t>                             -Tunay gıda</a:t>
            </a:r>
          </a:p>
          <a:p>
            <a:r>
              <a:rPr lang="tr-TR" dirty="0" smtClean="0"/>
              <a:t>Kızılay                                     -Erzincan belediyesi</a:t>
            </a:r>
          </a:p>
          <a:p>
            <a:r>
              <a:rPr lang="tr-TR" dirty="0" smtClean="0"/>
              <a:t>Taner elektrik                         -</a:t>
            </a:r>
            <a:r>
              <a:rPr lang="tr-TR" dirty="0" err="1" smtClean="0"/>
              <a:t>Cantekin</a:t>
            </a:r>
            <a:r>
              <a:rPr lang="tr-TR" dirty="0" smtClean="0"/>
              <a:t> elektrik</a:t>
            </a:r>
          </a:p>
          <a:p>
            <a:r>
              <a:rPr lang="tr-TR" dirty="0" smtClean="0"/>
              <a:t>Aras elektrik</a:t>
            </a:r>
          </a:p>
          <a:p>
            <a:r>
              <a:rPr lang="tr-TR" dirty="0" smtClean="0"/>
              <a:t>Nil elektrik</a:t>
            </a:r>
          </a:p>
          <a:p>
            <a:r>
              <a:rPr lang="tr-TR" dirty="0" smtClean="0"/>
              <a:t>Yıldırım elektrik</a:t>
            </a:r>
          </a:p>
          <a:p>
            <a:r>
              <a:rPr lang="tr-TR" dirty="0" err="1" smtClean="0"/>
              <a:t>Enerya</a:t>
            </a:r>
            <a:endParaRPr lang="tr-TR" dirty="0" smtClean="0"/>
          </a:p>
          <a:p>
            <a:r>
              <a:rPr lang="tr-TR" dirty="0" smtClean="0"/>
              <a:t>Sağlık il müdürlüğü</a:t>
            </a:r>
          </a:p>
          <a:p>
            <a:r>
              <a:rPr lang="tr-TR" dirty="0" smtClean="0"/>
              <a:t>Şeker fabrikası</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3074" name="Picture 2" descr="C:\Users\kurt\Desktop\thumbnail.jpg"/>
          <p:cNvPicPr>
            <a:picLocks noChangeAspect="1" noChangeArrowheads="1"/>
          </p:cNvPicPr>
          <p:nvPr/>
        </p:nvPicPr>
        <p:blipFill>
          <a:blip r:embed="rId2" cstate="print"/>
          <a:srcRect/>
          <a:stretch>
            <a:fillRect/>
          </a:stretch>
        </p:blipFill>
        <p:spPr bwMode="auto">
          <a:xfrm>
            <a:off x="251520" y="260648"/>
            <a:ext cx="8712967" cy="640871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3.MOTORLU ARAÇLAR TEKNOLOJİSİ</a:t>
            </a:r>
            <a:br>
              <a:rPr lang="tr-TR" b="1" dirty="0" smtClean="0"/>
            </a:br>
            <a:endParaRPr lang="tr-TR" dirty="0"/>
          </a:p>
        </p:txBody>
      </p:sp>
      <p:sp>
        <p:nvSpPr>
          <p:cNvPr id="3" name="2 İçerik Yer Tutucusu"/>
          <p:cNvSpPr>
            <a:spLocks noGrp="1"/>
          </p:cNvSpPr>
          <p:nvPr>
            <p:ph sz="quarter" idx="1"/>
          </p:nvPr>
        </p:nvSpPr>
        <p:spPr>
          <a:xfrm>
            <a:off x="785786" y="642918"/>
            <a:ext cx="7586690" cy="3981464"/>
          </a:xfrm>
        </p:spPr>
        <p:txBody>
          <a:bodyPr>
            <a:normAutofit fontScale="92500" lnSpcReduction="10000"/>
          </a:bodyPr>
          <a:lstStyle/>
          <a:p>
            <a:r>
              <a:rPr lang="tr-TR" dirty="0" smtClean="0"/>
              <a:t>Motorculuk; motorlu araçların yapılarını, çalışma tekniğini, ayar bakım ve onarımları ile yenileştirilmelerinin öğretildiği bir meslek alanıdır.</a:t>
            </a:r>
          </a:p>
          <a:p>
            <a:r>
              <a:rPr lang="tr-TR" dirty="0" smtClean="0"/>
              <a:t>Öğrencilere, motor, tesviye, kaynak, oto elektrik-elektroniği, şasi-aktarma organları, motor ayarları, bakım-servis, yenileştirme ile benzinli ve dizel motor onarımı konularında temel ve ileri mesleki yeterlikler kazandırılmaktadır.</a:t>
            </a:r>
          </a:p>
          <a:p>
            <a:r>
              <a:rPr lang="tr-TR" dirty="0" smtClean="0"/>
              <a:t>Bu bölüm mezunları, endüstrinin çeşitli kesimlerindeki oto servis istasyonlarında, oto tamirhanelerinde ve benzeri işyerlerinde çalışabilirler.</a:t>
            </a:r>
            <a:br>
              <a:rPr lang="tr-TR" dirty="0" smtClean="0"/>
            </a:br>
            <a:endParaRPr lang="tr-TR" dirty="0"/>
          </a:p>
        </p:txBody>
      </p:sp>
      <p:graphicFrame>
        <p:nvGraphicFramePr>
          <p:cNvPr id="4" name="3 İçerik Yer Tutucusu"/>
          <p:cNvGraphicFramePr>
            <a:graphicFrameLocks/>
          </p:cNvGraphicFramePr>
          <p:nvPr/>
        </p:nvGraphicFramePr>
        <p:xfrm>
          <a:off x="142844" y="4429131"/>
          <a:ext cx="8858313" cy="2282682"/>
        </p:xfrm>
        <a:graphic>
          <a:graphicData uri="http://schemas.openxmlformats.org/drawingml/2006/table">
            <a:tbl>
              <a:tblPr firstRow="1" bandRow="1">
                <a:tableStyleId>{5C22544A-7EE6-4342-B048-85BDC9FD1C3A}</a:tableStyleId>
              </a:tblPr>
              <a:tblGrid>
                <a:gridCol w="2952771"/>
                <a:gridCol w="2952771"/>
                <a:gridCol w="2952771"/>
              </a:tblGrid>
              <a:tr h="453882">
                <a:tc>
                  <a:txBody>
                    <a:bodyPr/>
                    <a:lstStyle/>
                    <a:p>
                      <a:r>
                        <a:rPr lang="tr-TR" dirty="0" smtClean="0"/>
                        <a:t>ÜNİVERSİTE  ADI</a:t>
                      </a:r>
                      <a:endParaRPr lang="tr-TR" dirty="0"/>
                    </a:p>
                  </a:txBody>
                  <a:tcPr/>
                </a:tc>
                <a:tc>
                  <a:txBody>
                    <a:bodyPr/>
                    <a:lstStyle/>
                    <a:p>
                      <a:r>
                        <a:rPr lang="tr-TR" dirty="0" smtClean="0"/>
                        <a:t>FAKÜLTE ADI</a:t>
                      </a:r>
                      <a:endParaRPr lang="tr-TR" dirty="0"/>
                    </a:p>
                  </a:txBody>
                  <a:tcPr/>
                </a:tc>
                <a:tc>
                  <a:txBody>
                    <a:bodyPr/>
                    <a:lstStyle/>
                    <a:p>
                      <a:r>
                        <a:rPr lang="tr-TR" dirty="0" smtClean="0"/>
                        <a:t>TABAN PUAN</a:t>
                      </a:r>
                      <a:endParaRPr lang="tr-TR" dirty="0"/>
                    </a:p>
                  </a:txBody>
                  <a:tcPr/>
                </a:tc>
              </a:tr>
              <a:tr h="566237">
                <a:tc>
                  <a:txBody>
                    <a:bodyPr/>
                    <a:lstStyle/>
                    <a:p>
                      <a:r>
                        <a:rPr lang="tr-TR" dirty="0" smtClean="0"/>
                        <a:t>GAZİ ÜNV.</a:t>
                      </a:r>
                      <a:endParaRPr lang="tr-TR" dirty="0"/>
                    </a:p>
                  </a:txBody>
                  <a:tcPr/>
                </a:tc>
                <a:tc>
                  <a:txBody>
                    <a:bodyPr/>
                    <a:lstStyle/>
                    <a:p>
                      <a:r>
                        <a:rPr lang="tr-TR" dirty="0" smtClean="0"/>
                        <a:t>TEKNOLOJİ FAKÜLTESİ</a:t>
                      </a:r>
                    </a:p>
                    <a:p>
                      <a:r>
                        <a:rPr lang="tr-TR" dirty="0" smtClean="0"/>
                        <a:t>(OTOMOTİV MÜH.)</a:t>
                      </a:r>
                      <a:endParaRPr lang="tr-TR" dirty="0"/>
                    </a:p>
                  </a:txBody>
                  <a:tcPr/>
                </a:tc>
                <a:tc>
                  <a:txBody>
                    <a:bodyPr/>
                    <a:lstStyle/>
                    <a:p>
                      <a:r>
                        <a:rPr lang="tr-TR" dirty="0" smtClean="0"/>
                        <a:t>261,06</a:t>
                      </a:r>
                      <a:endParaRPr lang="tr-TR" dirty="0"/>
                    </a:p>
                  </a:txBody>
                  <a:tcPr/>
                </a:tc>
              </a:tr>
              <a:tr h="1051583">
                <a:tc>
                  <a:txBody>
                    <a:bodyPr/>
                    <a:lstStyle/>
                    <a:p>
                      <a:r>
                        <a:rPr lang="tr-TR" dirty="0" smtClean="0"/>
                        <a:t>ULUDAĞ ÜNV.</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MÜHENDİSLİK FAKÜLTESİ(OTOMOTİV MÜH.)</a:t>
                      </a:r>
                    </a:p>
                    <a:p>
                      <a:endParaRPr lang="tr-TR" dirty="0"/>
                    </a:p>
                  </a:txBody>
                  <a:tcPr/>
                </a:tc>
                <a:tc>
                  <a:txBody>
                    <a:bodyPr/>
                    <a:lstStyle/>
                    <a:p>
                      <a:r>
                        <a:rPr lang="tr-TR" dirty="0" smtClean="0"/>
                        <a:t>352,85</a:t>
                      </a:r>
                      <a:endParaRPr lang="tr-T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3.MOTORLU ARAÇLAR TEKNOLOJİSİ</a:t>
            </a:r>
            <a:endParaRPr lang="tr-TR" dirty="0"/>
          </a:p>
        </p:txBody>
      </p:sp>
      <p:graphicFrame>
        <p:nvGraphicFramePr>
          <p:cNvPr id="4" name="3 İçerik Yer Tutucusu"/>
          <p:cNvGraphicFramePr>
            <a:graphicFrameLocks noGrp="1"/>
          </p:cNvGraphicFramePr>
          <p:nvPr>
            <p:ph sz="quarter" idx="1"/>
          </p:nvPr>
        </p:nvGraphicFramePr>
        <p:xfrm>
          <a:off x="357158" y="1447800"/>
          <a:ext cx="8329642" cy="2103120"/>
        </p:xfrm>
        <a:graphic>
          <a:graphicData uri="http://schemas.openxmlformats.org/drawingml/2006/table">
            <a:tbl>
              <a:tblPr firstRow="1" bandRow="1">
                <a:tableStyleId>{5C22544A-7EE6-4342-B048-85BDC9FD1C3A}</a:tableStyleId>
              </a:tblPr>
              <a:tblGrid>
                <a:gridCol w="2776547"/>
                <a:gridCol w="3440077"/>
                <a:gridCol w="211301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370840">
                <a:tc>
                  <a:txBody>
                    <a:bodyPr/>
                    <a:lstStyle/>
                    <a:p>
                      <a:r>
                        <a:rPr lang="tr-TR" dirty="0" smtClean="0"/>
                        <a:t>MOTORLU ARAÇLAR TEKNOLOJİSİ</a:t>
                      </a:r>
                      <a:endParaRPr lang="tr-TR" dirty="0"/>
                    </a:p>
                  </a:txBody>
                  <a:tcPr/>
                </a:tc>
                <a:tc>
                  <a:txBody>
                    <a:bodyPr/>
                    <a:lstStyle/>
                    <a:p>
                      <a:r>
                        <a:rPr lang="tr-TR" dirty="0" smtClean="0"/>
                        <a:t>İMALAT MÜHENDİSLİĞİ</a:t>
                      </a:r>
                    </a:p>
                    <a:p>
                      <a:r>
                        <a:rPr lang="tr-TR" dirty="0" smtClean="0"/>
                        <a:t>MAKİNE MÜHENDİSLİĞİ</a:t>
                      </a:r>
                    </a:p>
                    <a:p>
                      <a:r>
                        <a:rPr lang="tr-TR" dirty="0" smtClean="0"/>
                        <a:t>MEKATRONİK MÜHENDİSLİĞİ</a:t>
                      </a:r>
                    </a:p>
                    <a:p>
                      <a:r>
                        <a:rPr lang="tr-TR" dirty="0" smtClean="0"/>
                        <a:t>OTOMOTİVMÜHENDİSLİĞİ</a:t>
                      </a:r>
                      <a:endParaRPr lang="tr-TR" dirty="0"/>
                    </a:p>
                  </a:txBody>
                  <a:tcPr/>
                </a:tc>
                <a:tc>
                  <a:txBody>
                    <a:bodyPr/>
                    <a:lstStyle/>
                    <a:p>
                      <a:r>
                        <a:rPr lang="tr-TR" dirty="0" smtClean="0"/>
                        <a:t>5</a:t>
                      </a:r>
                      <a:endParaRPr lang="tr-TR" dirty="0"/>
                    </a:p>
                  </a:txBody>
                  <a:tcPr/>
                </a:tc>
              </a:tr>
            </a:tbl>
          </a:graphicData>
        </a:graphic>
      </p:graphicFrame>
      <p:graphicFrame>
        <p:nvGraphicFramePr>
          <p:cNvPr id="6" name="5 Tablo"/>
          <p:cNvGraphicFramePr>
            <a:graphicFrameLocks noGrp="1"/>
          </p:cNvGraphicFramePr>
          <p:nvPr/>
        </p:nvGraphicFramePr>
        <p:xfrm>
          <a:off x="285720" y="3786190"/>
          <a:ext cx="8429685" cy="2143140"/>
        </p:xfrm>
        <a:graphic>
          <a:graphicData uri="http://schemas.openxmlformats.org/drawingml/2006/table">
            <a:tbl>
              <a:tblPr firstRow="1" bandRow="1">
                <a:tableStyleId>{5C22544A-7EE6-4342-B048-85BDC9FD1C3A}</a:tableStyleId>
              </a:tblPr>
              <a:tblGrid>
                <a:gridCol w="2809895"/>
                <a:gridCol w="2809895"/>
                <a:gridCol w="2809895"/>
              </a:tblGrid>
              <a:tr h="1295717">
                <a:tc>
                  <a:txBody>
                    <a:bodyPr/>
                    <a:lstStyle/>
                    <a:p>
                      <a:r>
                        <a:rPr lang="tr-TR" dirty="0" smtClean="0"/>
                        <a:t>KOCAELİ ÜNV.</a:t>
                      </a:r>
                      <a:endParaRPr lang="tr-TR" dirty="0"/>
                    </a:p>
                  </a:txBody>
                  <a:tcPr/>
                </a:tc>
                <a:tc>
                  <a:txBody>
                    <a:bodyPr/>
                    <a:lstStyle/>
                    <a:p>
                      <a:r>
                        <a:rPr lang="tr-TR" dirty="0" smtClean="0"/>
                        <a:t>OTOMOTİV MÜH. TEKNOLOJİ FAKÜLTESİ</a:t>
                      </a:r>
                      <a:endParaRPr lang="tr-TR" dirty="0"/>
                    </a:p>
                  </a:txBody>
                  <a:tcPr/>
                </a:tc>
                <a:tc>
                  <a:txBody>
                    <a:bodyPr/>
                    <a:lstStyle/>
                    <a:p>
                      <a:r>
                        <a:rPr lang="tr-TR" dirty="0" smtClean="0"/>
                        <a:t>246,00</a:t>
                      </a:r>
                      <a:endParaRPr lang="tr-TR" dirty="0"/>
                    </a:p>
                  </a:txBody>
                  <a:tcPr/>
                </a:tc>
              </a:tr>
              <a:tr h="847423">
                <a:tc>
                  <a:txBody>
                    <a:bodyPr/>
                    <a:lstStyle/>
                    <a:p>
                      <a:r>
                        <a:rPr lang="tr-TR" dirty="0" smtClean="0"/>
                        <a:t>GAZİ ÜNV.</a:t>
                      </a:r>
                      <a:endParaRPr lang="tr-TR" dirty="0"/>
                    </a:p>
                  </a:txBody>
                  <a:tcPr/>
                </a:tc>
                <a:tc>
                  <a:txBody>
                    <a:bodyPr/>
                    <a:lstStyle/>
                    <a:p>
                      <a:r>
                        <a:rPr lang="tr-TR" dirty="0" smtClean="0"/>
                        <a:t>İMALAT MÜHENDİSLİĞİ TEKNOLOJİ FAKÜLTESİ</a:t>
                      </a:r>
                      <a:endParaRPr lang="tr-TR" dirty="0"/>
                    </a:p>
                  </a:txBody>
                  <a:tcPr/>
                </a:tc>
                <a:tc>
                  <a:txBody>
                    <a:bodyPr/>
                    <a:lstStyle/>
                    <a:p>
                      <a:r>
                        <a:rPr lang="tr-TR" dirty="0" smtClean="0"/>
                        <a:t>245,26</a:t>
                      </a:r>
                      <a:endParaRPr lang="tr-TR"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MOTORLU ARAÇLAR BÖLÜMÜ STAJ YERLERİ</a:t>
            </a:r>
            <a:endParaRPr lang="tr-TR" dirty="0"/>
          </a:p>
        </p:txBody>
      </p:sp>
      <p:sp>
        <p:nvSpPr>
          <p:cNvPr id="3" name="2 İçerik Yer Tutucusu"/>
          <p:cNvSpPr>
            <a:spLocks noGrp="1"/>
          </p:cNvSpPr>
          <p:nvPr>
            <p:ph sz="quarter" idx="1"/>
          </p:nvPr>
        </p:nvSpPr>
        <p:spPr/>
        <p:txBody>
          <a:bodyPr/>
          <a:lstStyle/>
          <a:p>
            <a:r>
              <a:rPr lang="tr-TR" dirty="0" smtClean="0"/>
              <a:t>İl özel idare</a:t>
            </a:r>
          </a:p>
          <a:p>
            <a:r>
              <a:rPr lang="tr-TR" dirty="0" err="1" smtClean="0"/>
              <a:t>Otoyiğit</a:t>
            </a:r>
            <a:r>
              <a:rPr lang="tr-TR" dirty="0" smtClean="0"/>
              <a:t> otomotiv</a:t>
            </a:r>
          </a:p>
          <a:p>
            <a:r>
              <a:rPr lang="tr-TR" dirty="0" smtClean="0"/>
              <a:t>Sistem oto tamirhanesi</a:t>
            </a:r>
          </a:p>
          <a:p>
            <a:r>
              <a:rPr lang="tr-TR" dirty="0" smtClean="0"/>
              <a:t>Servis istasyon</a:t>
            </a:r>
          </a:p>
          <a:p>
            <a:r>
              <a:rPr lang="tr-TR" dirty="0" smtClean="0"/>
              <a:t>Teknik oto  tamir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098" name="Picture 2" descr="C:\Users\kurt\Desktop\Orhangazi-haber-yasam07-5.jpg"/>
          <p:cNvPicPr>
            <a:picLocks noChangeAspect="1" noChangeArrowheads="1"/>
          </p:cNvPicPr>
          <p:nvPr/>
        </p:nvPicPr>
        <p:blipFill>
          <a:blip r:embed="rId2" cstate="print"/>
          <a:srcRect/>
          <a:stretch>
            <a:fillRect/>
          </a:stretch>
        </p:blipFill>
        <p:spPr bwMode="auto">
          <a:xfrm>
            <a:off x="4499992" y="0"/>
            <a:ext cx="4644008" cy="6669360"/>
          </a:xfrm>
          <a:prstGeom prst="rect">
            <a:avLst/>
          </a:prstGeom>
          <a:noFill/>
        </p:spPr>
      </p:pic>
      <p:pic>
        <p:nvPicPr>
          <p:cNvPr id="4099" name="Picture 3" descr="C:\Users\kurt\Desktop\fft99_mf11231960.Jpeg"/>
          <p:cNvPicPr>
            <a:picLocks noChangeAspect="1" noChangeArrowheads="1"/>
          </p:cNvPicPr>
          <p:nvPr/>
        </p:nvPicPr>
        <p:blipFill>
          <a:blip r:embed="rId3" cstate="print"/>
          <a:srcRect/>
          <a:stretch>
            <a:fillRect/>
          </a:stretch>
        </p:blipFill>
        <p:spPr bwMode="auto">
          <a:xfrm>
            <a:off x="0" y="0"/>
            <a:ext cx="4788024" cy="66693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4.METAL TEKNOLOJİSİ</a:t>
            </a:r>
            <a:br>
              <a:rPr lang="tr-TR" b="1" dirty="0" smtClean="0"/>
            </a:br>
            <a:endParaRPr lang="tr-TR" dirty="0"/>
          </a:p>
        </p:txBody>
      </p:sp>
      <p:sp>
        <p:nvSpPr>
          <p:cNvPr id="3" name="2 İçerik Yer Tutucusu"/>
          <p:cNvSpPr>
            <a:spLocks noGrp="1"/>
          </p:cNvSpPr>
          <p:nvPr>
            <p:ph sz="quarter" idx="1"/>
          </p:nvPr>
        </p:nvSpPr>
        <p:spPr/>
        <p:txBody>
          <a:bodyPr/>
          <a:lstStyle/>
          <a:p>
            <a:r>
              <a:rPr lang="tr-TR" dirty="0" smtClean="0"/>
              <a:t>Çevremizde gördüğümüz Metalden yapılmış bütün sistemlerin tasarlandığı ve üretildiği alandır.Sektör olarak geniş alana yayılmıştır. Erzincan gibi sanayisi hızla gelişmekte olan bölgelerde yetişmiş   Metal Teknolojisi  mezunlarına ihtiyaç duyulmaktadır. Günümüzde işsizliğin giderek artığı gözlenmektedir. Üretime dönük,yaratıcı nesillerin yetiştirilmesi  büyük önem taşımaktadır.</a:t>
            </a:r>
            <a:endParaRPr lang="tr-TR" dirty="0"/>
          </a:p>
        </p:txBody>
      </p:sp>
      <p:graphicFrame>
        <p:nvGraphicFramePr>
          <p:cNvPr id="4" name="3 İçerik Yer Tutucusu"/>
          <p:cNvGraphicFramePr>
            <a:graphicFrameLocks/>
          </p:cNvGraphicFramePr>
          <p:nvPr/>
        </p:nvGraphicFramePr>
        <p:xfrm>
          <a:off x="285720" y="4429132"/>
          <a:ext cx="8715435" cy="2286016"/>
        </p:xfrm>
        <a:graphic>
          <a:graphicData uri="http://schemas.openxmlformats.org/drawingml/2006/table">
            <a:tbl>
              <a:tblPr firstRow="1" bandRow="1">
                <a:tableStyleId>{5C22544A-7EE6-4342-B048-85BDC9FD1C3A}</a:tableStyleId>
              </a:tblPr>
              <a:tblGrid>
                <a:gridCol w="2905145"/>
                <a:gridCol w="2905145"/>
                <a:gridCol w="2905145"/>
              </a:tblGrid>
              <a:tr h="792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ÜNİVERSİTE</a:t>
                      </a:r>
                      <a:r>
                        <a:rPr lang="tr-TR" baseline="0" dirty="0" smtClean="0"/>
                        <a:t> ADI</a:t>
                      </a:r>
                      <a:endParaRPr lang="tr-T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FAKÜLTE ADI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TABAN PUAN</a:t>
                      </a:r>
                    </a:p>
                  </a:txBody>
                  <a:tcPr/>
                </a:tc>
              </a:tr>
              <a:tr h="746765">
                <a:tc>
                  <a:txBody>
                    <a:bodyPr/>
                    <a:lstStyle/>
                    <a:p>
                      <a:r>
                        <a:rPr lang="tr-TR" dirty="0" smtClean="0"/>
                        <a:t>GAZİ ÜNV.</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TEKNOLOJİ FAKÜLTESİ</a:t>
                      </a:r>
                    </a:p>
                  </a:txBody>
                  <a:tcPr/>
                </a:tc>
                <a:tc>
                  <a:txBody>
                    <a:bodyPr/>
                    <a:lstStyle/>
                    <a:p>
                      <a:r>
                        <a:rPr lang="tr-TR" dirty="0" smtClean="0"/>
                        <a:t>242,07</a:t>
                      </a:r>
                      <a:endParaRPr lang="tr-TR" dirty="0"/>
                    </a:p>
                  </a:txBody>
                  <a:tcPr/>
                </a:tc>
              </a:tr>
              <a:tr h="746765">
                <a:tc>
                  <a:txBody>
                    <a:bodyPr/>
                    <a:lstStyle/>
                    <a:p>
                      <a:r>
                        <a:rPr lang="tr-TR" dirty="0" smtClean="0"/>
                        <a:t>GAZİ ÜNV.</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MÜHENDİSLİK FAKÜLTESİ</a:t>
                      </a:r>
                    </a:p>
                  </a:txBody>
                  <a:tcPr/>
                </a:tc>
                <a:tc>
                  <a:txBody>
                    <a:bodyPr/>
                    <a:lstStyle/>
                    <a:p>
                      <a:r>
                        <a:rPr kumimoji="0" lang="tr-TR" b="0" i="0" kern="1200" dirty="0" smtClean="0">
                          <a:solidFill>
                            <a:schemeClr val="dk1"/>
                          </a:solidFill>
                          <a:latin typeface="+mn-lt"/>
                          <a:ea typeface="+mn-ea"/>
                          <a:cs typeface="+mn-cs"/>
                        </a:rPr>
                        <a:t>298,05</a:t>
                      </a:r>
                      <a:endParaRPr lang="tr-T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4.METAL TEKNOLOJİSİ</a:t>
            </a:r>
            <a:endParaRPr lang="tr-TR" dirty="0"/>
          </a:p>
        </p:txBody>
      </p:sp>
      <p:graphicFrame>
        <p:nvGraphicFramePr>
          <p:cNvPr id="4" name="3 İçerik Yer Tutucusu"/>
          <p:cNvGraphicFramePr>
            <a:graphicFrameLocks noGrp="1"/>
          </p:cNvGraphicFramePr>
          <p:nvPr>
            <p:ph sz="quarter" idx="1"/>
          </p:nvPr>
        </p:nvGraphicFramePr>
        <p:xfrm>
          <a:off x="214281" y="1447800"/>
          <a:ext cx="8715438" cy="2120648"/>
        </p:xfrm>
        <a:graphic>
          <a:graphicData uri="http://schemas.openxmlformats.org/drawingml/2006/table">
            <a:tbl>
              <a:tblPr firstRow="1" bandRow="1">
                <a:tableStyleId>{5C22544A-7EE6-4342-B048-85BDC9FD1C3A}</a:tableStyleId>
              </a:tblPr>
              <a:tblGrid>
                <a:gridCol w="2905146"/>
                <a:gridCol w="3167085"/>
                <a:gridCol w="2643207"/>
              </a:tblGrid>
              <a:tr h="1206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489200">
                <a:tc>
                  <a:txBody>
                    <a:bodyPr/>
                    <a:lstStyle/>
                    <a:p>
                      <a:r>
                        <a:rPr lang="tr-TR" dirty="0" smtClean="0"/>
                        <a:t>METAL TEKNOLOJİSİ</a:t>
                      </a:r>
                      <a:endParaRPr lang="tr-TR" dirty="0"/>
                    </a:p>
                  </a:txBody>
                  <a:tcPr/>
                </a:tc>
                <a:tc>
                  <a:txBody>
                    <a:bodyPr/>
                    <a:lstStyle/>
                    <a:p>
                      <a:r>
                        <a:rPr lang="tr-TR" dirty="0" smtClean="0"/>
                        <a:t>İmalat Mühendisliği (M.T.O.K)</a:t>
                      </a:r>
                    </a:p>
                    <a:p>
                      <a:r>
                        <a:rPr lang="tr-TR" dirty="0" err="1" smtClean="0"/>
                        <a:t>Metalurji</a:t>
                      </a:r>
                      <a:r>
                        <a:rPr lang="tr-TR" dirty="0" smtClean="0"/>
                        <a:t> ve Malzeme Mühendisliği (M.T.O.K) </a:t>
                      </a:r>
                      <a:endParaRPr lang="tr-TR" dirty="0"/>
                    </a:p>
                  </a:txBody>
                  <a:tcPr/>
                </a:tc>
                <a:tc>
                  <a:txBody>
                    <a:bodyPr/>
                    <a:lstStyle/>
                    <a:p>
                      <a:r>
                        <a:rPr lang="tr-TR" dirty="0" smtClean="0"/>
                        <a:t>5</a:t>
                      </a:r>
                      <a:endParaRPr lang="tr-TR" dirty="0"/>
                    </a:p>
                  </a:txBody>
                  <a:tcPr/>
                </a:tc>
              </a:tr>
            </a:tbl>
          </a:graphicData>
        </a:graphic>
      </p:graphicFrame>
      <p:graphicFrame>
        <p:nvGraphicFramePr>
          <p:cNvPr id="5" name="4 Tablo"/>
          <p:cNvGraphicFramePr>
            <a:graphicFrameLocks noGrp="1"/>
          </p:cNvGraphicFramePr>
          <p:nvPr/>
        </p:nvGraphicFramePr>
        <p:xfrm>
          <a:off x="285720" y="4000504"/>
          <a:ext cx="8643999" cy="2143140"/>
        </p:xfrm>
        <a:graphic>
          <a:graphicData uri="http://schemas.openxmlformats.org/drawingml/2006/table">
            <a:tbl>
              <a:tblPr firstRow="1" bandRow="1">
                <a:tableStyleId>{5C22544A-7EE6-4342-B048-85BDC9FD1C3A}</a:tableStyleId>
              </a:tblPr>
              <a:tblGrid>
                <a:gridCol w="2881333"/>
                <a:gridCol w="2881333"/>
                <a:gridCol w="2881333"/>
              </a:tblGrid>
              <a:tr h="1071570">
                <a:tc>
                  <a:txBody>
                    <a:bodyPr/>
                    <a:lstStyle/>
                    <a:p>
                      <a:r>
                        <a:rPr lang="tr-TR" dirty="0" smtClean="0"/>
                        <a:t>MARMARA ÜNV.</a:t>
                      </a:r>
                      <a:endParaRPr lang="tr-TR" dirty="0"/>
                    </a:p>
                  </a:txBody>
                  <a:tcPr/>
                </a:tc>
                <a:tc>
                  <a:txBody>
                    <a:bodyPr/>
                    <a:lstStyle/>
                    <a:p>
                      <a:r>
                        <a:rPr lang="tr-TR" dirty="0" smtClean="0"/>
                        <a:t>METALURJİ</a:t>
                      </a:r>
                      <a:r>
                        <a:rPr lang="tr-TR" baseline="0" dirty="0" smtClean="0"/>
                        <a:t> VE MALZEME MÜH.</a:t>
                      </a:r>
                      <a:endParaRPr lang="tr-TR" dirty="0"/>
                    </a:p>
                  </a:txBody>
                  <a:tcPr/>
                </a:tc>
                <a:tc>
                  <a:txBody>
                    <a:bodyPr/>
                    <a:lstStyle/>
                    <a:p>
                      <a:r>
                        <a:rPr lang="tr-TR" dirty="0" smtClean="0"/>
                        <a:t>249,135</a:t>
                      </a:r>
                      <a:endParaRPr lang="tr-TR" dirty="0"/>
                    </a:p>
                  </a:txBody>
                  <a:tcPr/>
                </a:tc>
              </a:tr>
              <a:tr h="1071570">
                <a:tc>
                  <a:txBody>
                    <a:bodyPr/>
                    <a:lstStyle/>
                    <a:p>
                      <a:r>
                        <a:rPr lang="tr-TR" dirty="0" smtClean="0"/>
                        <a:t>SÜLEYMAN DEMİREL</a:t>
                      </a:r>
                      <a:r>
                        <a:rPr lang="tr-TR" baseline="0" dirty="0" smtClean="0"/>
                        <a:t> ÜNV.</a:t>
                      </a:r>
                      <a:endParaRPr lang="tr-TR" dirty="0"/>
                    </a:p>
                  </a:txBody>
                  <a:tcPr/>
                </a:tc>
                <a:tc>
                  <a:txBody>
                    <a:bodyPr/>
                    <a:lstStyle/>
                    <a:p>
                      <a:r>
                        <a:rPr lang="tr-TR" dirty="0" smtClean="0"/>
                        <a:t>İMALAT MÜH.</a:t>
                      </a:r>
                      <a:endParaRPr lang="tr-TR" dirty="0"/>
                    </a:p>
                  </a:txBody>
                  <a:tcPr/>
                </a:tc>
                <a:tc>
                  <a:txBody>
                    <a:bodyPr/>
                    <a:lstStyle/>
                    <a:p>
                      <a:r>
                        <a:rPr lang="tr-TR" i="1" dirty="0" smtClean="0"/>
                        <a:t>242,123</a:t>
                      </a:r>
                      <a:endParaRPr lang="tr-TR"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METAL </a:t>
            </a:r>
            <a:r>
              <a:rPr lang="tr-TR" smtClean="0"/>
              <a:t>BÖLÜMÜ </a:t>
            </a:r>
            <a:r>
              <a:rPr lang="tr-TR" smtClean="0"/>
              <a:t>STAJ </a:t>
            </a:r>
            <a:r>
              <a:rPr lang="tr-TR" dirty="0" smtClean="0"/>
              <a:t>YERLERİ</a:t>
            </a:r>
            <a:endParaRPr lang="tr-TR" dirty="0"/>
          </a:p>
        </p:txBody>
      </p:sp>
      <p:sp>
        <p:nvSpPr>
          <p:cNvPr id="3" name="2 İçerik Yer Tutucusu"/>
          <p:cNvSpPr>
            <a:spLocks noGrp="1"/>
          </p:cNvSpPr>
          <p:nvPr>
            <p:ph sz="quarter" idx="1"/>
          </p:nvPr>
        </p:nvSpPr>
        <p:spPr/>
        <p:txBody>
          <a:bodyPr/>
          <a:lstStyle/>
          <a:p>
            <a:r>
              <a:rPr lang="tr-TR" dirty="0" smtClean="0"/>
              <a:t>Metal demir doğrama</a:t>
            </a:r>
          </a:p>
          <a:p>
            <a:r>
              <a:rPr lang="tr-TR" dirty="0" smtClean="0"/>
              <a:t>Ağır bakım</a:t>
            </a:r>
          </a:p>
          <a:p>
            <a:r>
              <a:rPr lang="tr-TR" dirty="0" smtClean="0"/>
              <a:t>Sanat metal</a:t>
            </a:r>
          </a:p>
          <a:p>
            <a:r>
              <a:rPr lang="tr-TR" dirty="0" smtClean="0"/>
              <a:t>Şeker fabrikası</a:t>
            </a:r>
          </a:p>
          <a:p>
            <a:r>
              <a:rPr lang="tr-TR" dirty="0" err="1" smtClean="0"/>
              <a:t>Hidromek</a:t>
            </a:r>
            <a:endParaRPr lang="tr-TR" dirty="0" smtClean="0"/>
          </a:p>
          <a:p>
            <a:r>
              <a:rPr lang="tr-TR" dirty="0" err="1" smtClean="0"/>
              <a:t>Tezel</a:t>
            </a:r>
            <a:r>
              <a:rPr lang="tr-TR" dirty="0" smtClean="0"/>
              <a:t> metal</a:t>
            </a:r>
          </a:p>
          <a:p>
            <a:r>
              <a:rPr lang="tr-TR" dirty="0" smtClean="0"/>
              <a:t>Tunay gıda</a:t>
            </a:r>
          </a:p>
          <a:p>
            <a:r>
              <a:rPr lang="tr-TR" dirty="0" err="1" smtClean="0"/>
              <a:t>Mayda</a:t>
            </a:r>
            <a:r>
              <a:rPr lang="tr-TR" dirty="0" smtClean="0"/>
              <a:t> metal</a:t>
            </a:r>
          </a:p>
          <a:p>
            <a:r>
              <a:rPr lang="tr-TR" dirty="0" err="1" smtClean="0"/>
              <a:t>Akkar</a:t>
            </a:r>
            <a:r>
              <a:rPr lang="tr-TR" dirty="0" smtClean="0"/>
              <a:t> </a:t>
            </a:r>
            <a:r>
              <a:rPr lang="tr-TR" dirty="0" err="1" smtClean="0"/>
              <a:t>karakale</a:t>
            </a:r>
            <a:r>
              <a:rPr lang="tr-TR" dirty="0" smtClean="0"/>
              <a:t> otomotiv</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122" name="Picture 2" descr="C:\Users\kurt\Desktop\zTKzulURAuAzvKZ-1600x900-noPad.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solidFill>
              </a:rPr>
              <a:t>ALANLARIMIZ VE DALLARIMIZ</a:t>
            </a:r>
            <a:endParaRPr lang="tr-TR" b="1" dirty="0">
              <a:solidFill>
                <a:schemeClr val="accent1"/>
              </a:solidFill>
            </a:endParaRPr>
          </a:p>
        </p:txBody>
      </p:sp>
      <p:sp>
        <p:nvSpPr>
          <p:cNvPr id="3" name="2 İçerik Yer Tutucusu"/>
          <p:cNvSpPr>
            <a:spLocks noGrp="1"/>
          </p:cNvSpPr>
          <p:nvPr>
            <p:ph sz="quarter" idx="1"/>
          </p:nvPr>
        </p:nvSpPr>
        <p:spPr>
          <a:xfrm>
            <a:off x="914400" y="1447800"/>
            <a:ext cx="7872442" cy="5124472"/>
          </a:xfrm>
        </p:spPr>
        <p:txBody>
          <a:bodyPr>
            <a:normAutofit fontScale="62500" lnSpcReduction="20000"/>
          </a:bodyPr>
          <a:lstStyle/>
          <a:p>
            <a:r>
              <a:rPr lang="tr-TR" b="1" dirty="0" smtClean="0"/>
              <a:t>1.RAYLI SİSTEMLER TEKNOLOJİSİ</a:t>
            </a:r>
          </a:p>
          <a:p>
            <a:r>
              <a:rPr lang="tr-TR" b="1" dirty="0" smtClean="0"/>
              <a:t>-Raylı sistemler inşaat</a:t>
            </a:r>
          </a:p>
          <a:p>
            <a:r>
              <a:rPr lang="tr-TR" b="1" dirty="0" smtClean="0"/>
              <a:t>2.ELEKTRİK-ELEKTRONİK TEKNOLOJİSİ</a:t>
            </a:r>
          </a:p>
          <a:p>
            <a:r>
              <a:rPr lang="tr-TR" b="1" dirty="0" smtClean="0"/>
              <a:t>-Endüstriyel bakım ve onarım</a:t>
            </a:r>
          </a:p>
          <a:p>
            <a:r>
              <a:rPr lang="tr-TR" b="1" dirty="0" smtClean="0"/>
              <a:t>-Elektrik tesisatları ve pano monitörlüğü</a:t>
            </a:r>
          </a:p>
          <a:p>
            <a:r>
              <a:rPr lang="tr-TR" b="1" dirty="0" smtClean="0"/>
              <a:t>3.MOTORLU ARAÇLAR TEKNOLOJİSİ</a:t>
            </a:r>
          </a:p>
          <a:p>
            <a:r>
              <a:rPr lang="tr-TR" b="1" dirty="0" smtClean="0"/>
              <a:t>-Otomotiv ve elektromekanik</a:t>
            </a:r>
          </a:p>
          <a:p>
            <a:r>
              <a:rPr lang="tr-TR" b="1" dirty="0" smtClean="0"/>
              <a:t>4.METAL TEKNOLOJİSİ</a:t>
            </a:r>
          </a:p>
          <a:p>
            <a:r>
              <a:rPr lang="tr-TR" b="1" dirty="0" smtClean="0"/>
              <a:t>-Kaynakçılık</a:t>
            </a:r>
          </a:p>
          <a:p>
            <a:r>
              <a:rPr lang="tr-TR" b="1" dirty="0" smtClean="0"/>
              <a:t>5.HARİTA-KADASTRO TEKNOLOJİSİ</a:t>
            </a:r>
          </a:p>
          <a:p>
            <a:r>
              <a:rPr lang="tr-TR" b="1" dirty="0" smtClean="0"/>
              <a:t>-Tapuculuk</a:t>
            </a:r>
          </a:p>
          <a:p>
            <a:r>
              <a:rPr lang="tr-TR" b="1" dirty="0" smtClean="0"/>
              <a:t>-Kadastroculuk</a:t>
            </a:r>
          </a:p>
          <a:p>
            <a:r>
              <a:rPr lang="tr-TR" b="1" dirty="0" smtClean="0"/>
              <a:t>6.MAKİNE  TEKNOLOJİSİ</a:t>
            </a:r>
          </a:p>
          <a:p>
            <a:r>
              <a:rPr lang="tr-TR" b="1" dirty="0" smtClean="0"/>
              <a:t>-Makine ve bakım onarım</a:t>
            </a:r>
          </a:p>
          <a:p>
            <a:r>
              <a:rPr lang="tr-TR" b="1" dirty="0" smtClean="0"/>
              <a:t>7.MOBİLYA VE İÇ MEKAN TASARIM</a:t>
            </a:r>
          </a:p>
          <a:p>
            <a:r>
              <a:rPr lang="tr-TR" b="1" dirty="0" smtClean="0"/>
              <a:t>-Mobilya ve iç mekan ressamlığı</a:t>
            </a:r>
          </a:p>
          <a:p>
            <a:r>
              <a:rPr lang="tr-TR" b="1" dirty="0" smtClean="0"/>
              <a:t>8.İNŞAAT  TEKNOLOJİSİ</a:t>
            </a:r>
          </a:p>
          <a:p>
            <a:r>
              <a:rPr lang="tr-TR" b="1" dirty="0" smtClean="0"/>
              <a:t>-Beton-çimento ve zemin tek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8015318" cy="1725602"/>
          </a:xfrm>
        </p:spPr>
        <p:txBody>
          <a:bodyPr>
            <a:normAutofit fontScale="90000"/>
          </a:bodyPr>
          <a:lstStyle/>
          <a:p>
            <a:r>
              <a:rPr lang="tr-TR" b="1" dirty="0" smtClean="0"/>
              <a:t>5.HARİTA-TAPU-KADASTRO TEKNOLOJİSİ</a:t>
            </a:r>
            <a:br>
              <a:rPr lang="tr-TR" b="1" dirty="0" smtClean="0"/>
            </a:br>
            <a:endParaRPr lang="tr-TR" dirty="0"/>
          </a:p>
        </p:txBody>
      </p:sp>
      <p:sp>
        <p:nvSpPr>
          <p:cNvPr id="3" name="2 İçerik Yer Tutucusu"/>
          <p:cNvSpPr>
            <a:spLocks noGrp="1"/>
          </p:cNvSpPr>
          <p:nvPr>
            <p:ph sz="quarter" idx="1"/>
          </p:nvPr>
        </p:nvSpPr>
        <p:spPr>
          <a:xfrm>
            <a:off x="914400" y="2428868"/>
            <a:ext cx="7772400" cy="3590932"/>
          </a:xfrm>
        </p:spPr>
        <p:txBody>
          <a:bodyPr/>
          <a:lstStyle/>
          <a:p>
            <a:r>
              <a:rPr lang="tr-TR" dirty="0" smtClean="0"/>
              <a:t>İnsanla toprak ve mülkiyet ilişkisi eski çağlardan beri önem arz etmiştir. Harita, tapu, kadastro sektörü de bu önem ve ihtiyaçtan doğmuştur. Anayasanın teminat altına aldığı mülkiyet hakkının tespiti ve kullanılmasına ilişkin işlemler, devletin sorumluluğunda harita, tapu, kadastro sektörü tarafından yapılmaktadır.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5.HARİTA-KADASTRO TEKNOLOJİSİ</a:t>
            </a:r>
            <a:endParaRPr lang="tr-TR" dirty="0"/>
          </a:p>
        </p:txBody>
      </p:sp>
      <p:graphicFrame>
        <p:nvGraphicFramePr>
          <p:cNvPr id="4" name="3 İçerik Yer Tutucusu"/>
          <p:cNvGraphicFramePr>
            <a:graphicFrameLocks noGrp="1"/>
          </p:cNvGraphicFramePr>
          <p:nvPr>
            <p:ph sz="quarter" idx="1"/>
          </p:nvPr>
        </p:nvGraphicFramePr>
        <p:xfrm>
          <a:off x="642909" y="1447800"/>
          <a:ext cx="8043891" cy="1828800"/>
        </p:xfrm>
        <a:graphic>
          <a:graphicData uri="http://schemas.openxmlformats.org/drawingml/2006/table">
            <a:tbl>
              <a:tblPr firstRow="1" bandRow="1">
                <a:tableStyleId>{5C22544A-7EE6-4342-B048-85BDC9FD1C3A}</a:tableStyleId>
              </a:tblPr>
              <a:tblGrid>
                <a:gridCol w="2681297"/>
                <a:gridCol w="2681297"/>
                <a:gridCol w="268129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HARİTA-KADASTRO TEKNOLOJİSİ</a:t>
                      </a:r>
                    </a:p>
                    <a:p>
                      <a:endParaRPr lang="tr-TR" dirty="0"/>
                    </a:p>
                  </a:txBody>
                  <a:tcPr/>
                </a:tc>
                <a:tc>
                  <a:txBody>
                    <a:bodyPr/>
                    <a:lstStyle/>
                    <a:p>
                      <a:r>
                        <a:rPr lang="tr-TR" dirty="0" smtClean="0"/>
                        <a:t>HARİTA MÜH.</a:t>
                      </a:r>
                      <a:endParaRPr lang="tr-TR" dirty="0"/>
                    </a:p>
                  </a:txBody>
                  <a:tcPr/>
                </a:tc>
                <a:tc>
                  <a:txBody>
                    <a:bodyPr/>
                    <a:lstStyle/>
                    <a:p>
                      <a:r>
                        <a:rPr lang="tr-TR" dirty="0" smtClean="0"/>
                        <a:t>5</a:t>
                      </a:r>
                      <a:endParaRPr lang="tr-TR" dirty="0"/>
                    </a:p>
                  </a:txBody>
                  <a:tcPr/>
                </a:tc>
              </a:tr>
            </a:tbl>
          </a:graphicData>
        </a:graphic>
      </p:graphicFrame>
      <p:graphicFrame>
        <p:nvGraphicFramePr>
          <p:cNvPr id="5" name="4 Tablo"/>
          <p:cNvGraphicFramePr>
            <a:graphicFrameLocks noGrp="1"/>
          </p:cNvGraphicFramePr>
          <p:nvPr/>
        </p:nvGraphicFramePr>
        <p:xfrm>
          <a:off x="571473" y="3929066"/>
          <a:ext cx="8215368" cy="2000264"/>
        </p:xfrm>
        <a:graphic>
          <a:graphicData uri="http://schemas.openxmlformats.org/drawingml/2006/table">
            <a:tbl>
              <a:tblPr firstRow="1" bandRow="1">
                <a:tableStyleId>{5C22544A-7EE6-4342-B048-85BDC9FD1C3A}</a:tableStyleId>
              </a:tblPr>
              <a:tblGrid>
                <a:gridCol w="2738456"/>
                <a:gridCol w="2738456"/>
                <a:gridCol w="2738456"/>
              </a:tblGrid>
              <a:tr h="1000132">
                <a:tc>
                  <a:txBody>
                    <a:bodyPr/>
                    <a:lstStyle/>
                    <a:p>
                      <a:r>
                        <a:rPr kumimoji="0" lang="tr-TR" b="0" i="0" kern="1200" dirty="0" smtClean="0">
                          <a:solidFill>
                            <a:schemeClr val="lt1"/>
                          </a:solidFill>
                          <a:latin typeface="+mn-lt"/>
                          <a:ea typeface="+mn-ea"/>
                          <a:cs typeface="+mn-cs"/>
                        </a:rPr>
                        <a:t>Karadeniz Teknik Üniversitesi</a:t>
                      </a:r>
                      <a:endParaRPr lang="tr-TR" dirty="0"/>
                    </a:p>
                  </a:txBody>
                  <a:tcPr/>
                </a:tc>
                <a:tc>
                  <a:txBody>
                    <a:bodyPr/>
                    <a:lstStyle/>
                    <a:p>
                      <a:r>
                        <a:rPr lang="tr-TR" dirty="0" smtClean="0"/>
                        <a:t>HARİTA</a:t>
                      </a:r>
                      <a:r>
                        <a:rPr lang="tr-TR" baseline="0" dirty="0" smtClean="0"/>
                        <a:t> MÜH.</a:t>
                      </a:r>
                      <a:endParaRPr lang="tr-TR" dirty="0"/>
                    </a:p>
                  </a:txBody>
                  <a:tcPr/>
                </a:tc>
                <a:tc>
                  <a:txBody>
                    <a:bodyPr/>
                    <a:lstStyle/>
                    <a:p>
                      <a:pPr rtl="0" fontAlgn="base"/>
                      <a:r>
                        <a:rPr lang="tr-TR" dirty="0">
                          <a:latin typeface="inherit"/>
                        </a:rPr>
                        <a:t/>
                      </a:r>
                      <a:br>
                        <a:rPr lang="tr-TR" dirty="0">
                          <a:latin typeface="inherit"/>
                        </a:rPr>
                      </a:br>
                      <a:r>
                        <a:rPr lang="tr-TR" dirty="0">
                          <a:latin typeface="inherit"/>
                        </a:rPr>
                        <a:t>382,05249</a:t>
                      </a:r>
                    </a:p>
                  </a:txBody>
                  <a:tcPr marL="95250" marR="95250" marT="47625" marB="47625" anchor="ctr"/>
                </a:tc>
              </a:tr>
              <a:tr h="1000132">
                <a:tc>
                  <a:txBody>
                    <a:bodyPr/>
                    <a:lstStyle/>
                    <a:p>
                      <a:r>
                        <a:rPr kumimoji="0" lang="tr-TR" b="0" i="0" kern="1200" dirty="0" smtClean="0">
                          <a:solidFill>
                            <a:schemeClr val="dk1"/>
                          </a:solidFill>
                          <a:latin typeface="+mn-lt"/>
                          <a:ea typeface="+mn-ea"/>
                          <a:cs typeface="+mn-cs"/>
                        </a:rPr>
                        <a:t>Necmettin Erbakan Üniversitesi</a:t>
                      </a:r>
                      <a:endParaRPr lang="tr-TR" dirty="0"/>
                    </a:p>
                  </a:txBody>
                  <a:tcPr/>
                </a:tc>
                <a:tc>
                  <a:txBody>
                    <a:bodyPr/>
                    <a:lstStyle/>
                    <a:p>
                      <a:r>
                        <a:rPr lang="tr-TR" dirty="0" smtClean="0"/>
                        <a:t>HARİTA MÜH.</a:t>
                      </a:r>
                      <a:endParaRPr lang="tr-TR" dirty="0"/>
                    </a:p>
                  </a:txBody>
                  <a:tcPr/>
                </a:tc>
                <a:tc>
                  <a:txBody>
                    <a:bodyPr/>
                    <a:lstStyle/>
                    <a:p>
                      <a:r>
                        <a:rPr kumimoji="0" lang="tr-TR" b="0" i="0" kern="1200" dirty="0" smtClean="0">
                          <a:solidFill>
                            <a:schemeClr val="dk1"/>
                          </a:solidFill>
                          <a:latin typeface="+mn-lt"/>
                          <a:ea typeface="+mn-ea"/>
                          <a:cs typeface="+mn-cs"/>
                        </a:rPr>
                        <a:t>306,96105</a:t>
                      </a:r>
                      <a:endParaRPr lang="tr-TR"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HARİTA BÖLÜMÜ STAJ YERLERİ</a:t>
            </a:r>
            <a:endParaRPr lang="tr-TR" dirty="0"/>
          </a:p>
        </p:txBody>
      </p:sp>
      <p:sp>
        <p:nvSpPr>
          <p:cNvPr id="3" name="2 İçerik Yer Tutucusu"/>
          <p:cNvSpPr>
            <a:spLocks noGrp="1"/>
          </p:cNvSpPr>
          <p:nvPr>
            <p:ph sz="quarter" idx="1"/>
          </p:nvPr>
        </p:nvSpPr>
        <p:spPr/>
        <p:txBody>
          <a:bodyPr/>
          <a:lstStyle/>
          <a:p>
            <a:r>
              <a:rPr lang="tr-TR" dirty="0" smtClean="0"/>
              <a:t>Çevre-şehircilik il müdürlüğü</a:t>
            </a:r>
          </a:p>
          <a:p>
            <a:r>
              <a:rPr lang="tr-TR" dirty="0" smtClean="0"/>
              <a:t>Tapu müdürlüğü</a:t>
            </a:r>
          </a:p>
          <a:p>
            <a:r>
              <a:rPr lang="tr-TR" dirty="0" smtClean="0"/>
              <a:t>Erzincan belediyesi</a:t>
            </a:r>
          </a:p>
          <a:p>
            <a:r>
              <a:rPr lang="tr-TR" dirty="0" smtClean="0"/>
              <a:t>Erzincan harita</a:t>
            </a:r>
          </a:p>
          <a:p>
            <a:r>
              <a:rPr lang="tr-TR" dirty="0" smtClean="0"/>
              <a:t>Beyoğlu harita</a:t>
            </a:r>
          </a:p>
          <a:p>
            <a:r>
              <a:rPr lang="tr-TR" dirty="0" err="1" smtClean="0"/>
              <a:t>Krc</a:t>
            </a:r>
            <a:r>
              <a:rPr lang="tr-TR" dirty="0" smtClean="0"/>
              <a:t> harita</a:t>
            </a:r>
          </a:p>
          <a:p>
            <a:r>
              <a:rPr lang="tr-TR" dirty="0" smtClean="0"/>
              <a:t>Yıldız harita</a:t>
            </a:r>
          </a:p>
          <a:p>
            <a:r>
              <a:rPr lang="tr-TR" dirty="0" smtClean="0"/>
              <a:t>Sena harita</a:t>
            </a:r>
          </a:p>
          <a:p>
            <a:r>
              <a:rPr lang="tr-TR" dirty="0" err="1" smtClean="0"/>
              <a:t>Tarcan</a:t>
            </a:r>
            <a:r>
              <a:rPr lang="tr-TR" dirty="0" smtClean="0"/>
              <a:t> harita</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2050" name="Picture 2" descr="C:\Users\lenovo\Desktop\Makine-Mühendisliği-2-min.jpg"/>
          <p:cNvPicPr>
            <a:picLocks noChangeAspect="1" noChangeArrowheads="1"/>
          </p:cNvPicPr>
          <p:nvPr/>
        </p:nvPicPr>
        <p:blipFill>
          <a:blip r:embed="rId2"/>
          <a:srcRect/>
          <a:stretch>
            <a:fillRect/>
          </a:stretch>
        </p:blipFill>
        <p:spPr bwMode="auto">
          <a:xfrm>
            <a:off x="0" y="71414"/>
            <a:ext cx="9144000" cy="650085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6.MAKİNE  TEKNOLOJİSİ</a:t>
            </a:r>
          </a:p>
        </p:txBody>
      </p:sp>
      <p:sp>
        <p:nvSpPr>
          <p:cNvPr id="3" name="2 İçerik Yer Tutucusu"/>
          <p:cNvSpPr>
            <a:spLocks noGrp="1"/>
          </p:cNvSpPr>
          <p:nvPr>
            <p:ph sz="quarter" idx="1"/>
          </p:nvPr>
        </p:nvSpPr>
        <p:spPr>
          <a:xfrm>
            <a:off x="914400" y="1447800"/>
            <a:ext cx="7729566" cy="3052770"/>
          </a:xfrm>
        </p:spPr>
        <p:txBody>
          <a:bodyPr>
            <a:normAutofit fontScale="92500" lnSpcReduction="20000"/>
          </a:bodyPr>
          <a:lstStyle/>
          <a:p>
            <a:r>
              <a:rPr lang="tr-TR" dirty="0" smtClean="0"/>
              <a:t>Makine teknolojisi alanı, her türlü makine parçası ve kompleks makine tasarım, konstrüksiyon ve imalatı, arıza tespit ve teşhis, bakım ve onarım konularını içeren bir alandır. Tekerleğin icadından günümüze değin gelişen, sanayi devrimi ve ardından gelen sanayileşme ile birlikte üretim metotları akıl almaz boyutlarda gelişmiş  ve gelişirken bir taraftan da zenginleşen bilgi haznesiyle birlikte alt dallara ayrılmış. İhtiyaca göre yeni yeni dallar türemiştir. Üretimdeki rekabet süreci bu dalların gittikçe çoğalması ve akademik bilgiye dayalı hale gelmesi sonucunu doğurmuştur.</a:t>
            </a:r>
            <a:endParaRPr lang="tr-TR" dirty="0"/>
          </a:p>
        </p:txBody>
      </p:sp>
      <p:graphicFrame>
        <p:nvGraphicFramePr>
          <p:cNvPr id="4" name="3 İçerik Yer Tutucusu"/>
          <p:cNvGraphicFramePr>
            <a:graphicFrameLocks/>
          </p:cNvGraphicFramePr>
          <p:nvPr/>
        </p:nvGraphicFramePr>
        <p:xfrm>
          <a:off x="285722" y="4500571"/>
          <a:ext cx="8572557" cy="2214877"/>
        </p:xfrm>
        <a:graphic>
          <a:graphicData uri="http://schemas.openxmlformats.org/drawingml/2006/table">
            <a:tbl>
              <a:tblPr firstRow="1" bandRow="1">
                <a:tableStyleId>{5C22544A-7EE6-4342-B048-85BDC9FD1C3A}</a:tableStyleId>
              </a:tblPr>
              <a:tblGrid>
                <a:gridCol w="2857519"/>
                <a:gridCol w="2857519"/>
                <a:gridCol w="2857519"/>
              </a:tblGrid>
              <a:tr h="386077">
                <a:tc>
                  <a:txBody>
                    <a:bodyPr/>
                    <a:lstStyle/>
                    <a:p>
                      <a:r>
                        <a:rPr lang="tr-TR" dirty="0" smtClean="0"/>
                        <a:t>ÜNİVERSİTE</a:t>
                      </a:r>
                      <a:r>
                        <a:rPr lang="tr-TR" baseline="0" dirty="0" smtClean="0"/>
                        <a:t> ADI</a:t>
                      </a:r>
                      <a:endParaRPr lang="tr-TR" dirty="0"/>
                    </a:p>
                  </a:txBody>
                  <a:tcPr/>
                </a:tc>
                <a:tc>
                  <a:txBody>
                    <a:bodyPr/>
                    <a:lstStyle/>
                    <a:p>
                      <a:r>
                        <a:rPr lang="tr-TR" dirty="0" smtClean="0"/>
                        <a:t>FAKÜLTE ADI</a:t>
                      </a:r>
                      <a:endParaRPr lang="tr-TR" dirty="0"/>
                    </a:p>
                  </a:txBody>
                  <a:tcPr/>
                </a:tc>
                <a:tc>
                  <a:txBody>
                    <a:bodyPr/>
                    <a:lstStyle/>
                    <a:p>
                      <a:r>
                        <a:rPr lang="tr-TR" dirty="0" smtClean="0"/>
                        <a:t>TABAN PUAN</a:t>
                      </a:r>
                      <a:endParaRPr lang="tr-TR" dirty="0"/>
                    </a:p>
                  </a:txBody>
                  <a:tcPr/>
                </a:tc>
              </a:tr>
              <a:tr h="878531">
                <a:tc>
                  <a:txBody>
                    <a:bodyPr/>
                    <a:lstStyle/>
                    <a:p>
                      <a:r>
                        <a:rPr kumimoji="0" lang="tr-TR" sz="1800" b="0" kern="1200" dirty="0" smtClean="0">
                          <a:solidFill>
                            <a:schemeClr val="dk1"/>
                          </a:solidFill>
                          <a:latin typeface="+mn-lt"/>
                          <a:ea typeface="+mn-ea"/>
                          <a:cs typeface="+mn-cs"/>
                        </a:rPr>
                        <a:t>SELÇUK</a:t>
                      </a:r>
                      <a:r>
                        <a:rPr kumimoji="0" lang="tr-TR" sz="1800" b="0" kern="1200" baseline="0" dirty="0" smtClean="0">
                          <a:solidFill>
                            <a:schemeClr val="dk1"/>
                          </a:solidFill>
                          <a:latin typeface="+mn-lt"/>
                          <a:ea typeface="+mn-ea"/>
                          <a:cs typeface="+mn-cs"/>
                        </a:rPr>
                        <a:t> ÜNV.</a:t>
                      </a:r>
                      <a:endParaRPr kumimoji="0" lang="tr-TR" sz="1800" b="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TEKNOLOJİ FAKÜLTESİ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(MAKİNE MÜH.)</a:t>
                      </a:r>
                    </a:p>
                    <a:p>
                      <a:endParaRPr lang="tr-TR" dirty="0"/>
                    </a:p>
                  </a:txBody>
                  <a:tcPr/>
                </a:tc>
                <a:tc>
                  <a:txBody>
                    <a:bodyPr/>
                    <a:lstStyle/>
                    <a:p>
                      <a:r>
                        <a:rPr lang="tr-TR" dirty="0" smtClean="0"/>
                        <a:t>261,50</a:t>
                      </a:r>
                      <a:endParaRPr lang="tr-TR" dirty="0"/>
                    </a:p>
                  </a:txBody>
                  <a:tcPr/>
                </a:tc>
              </a:tr>
              <a:tr h="878531">
                <a:tc>
                  <a:txBody>
                    <a:bodyPr/>
                    <a:lstStyle/>
                    <a:p>
                      <a:r>
                        <a:rPr lang="tr-TR" dirty="0" smtClean="0"/>
                        <a:t>SELÇUK ÜNV.</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MÜHENDİSLİK FAKÜLTESİ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(MAKİNE MÜH.)</a:t>
                      </a:r>
                    </a:p>
                    <a:p>
                      <a:endParaRPr lang="tr-TR" dirty="0"/>
                    </a:p>
                  </a:txBody>
                  <a:tcPr/>
                </a:tc>
                <a:tc>
                  <a:txBody>
                    <a:bodyPr/>
                    <a:lstStyle/>
                    <a:p>
                      <a:r>
                        <a:rPr lang="tr-TR" dirty="0" smtClean="0"/>
                        <a:t>422,33</a:t>
                      </a:r>
                      <a:endParaRPr lang="tr-TR"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6.MAKİNE  TEKNOLOJİSİ</a:t>
            </a:r>
            <a:endParaRPr lang="tr-TR" dirty="0"/>
          </a:p>
        </p:txBody>
      </p:sp>
      <p:graphicFrame>
        <p:nvGraphicFramePr>
          <p:cNvPr id="4" name="3 İçerik Yer Tutucusu"/>
          <p:cNvGraphicFramePr>
            <a:graphicFrameLocks noGrp="1"/>
          </p:cNvGraphicFramePr>
          <p:nvPr>
            <p:ph sz="quarter" idx="1"/>
          </p:nvPr>
        </p:nvGraphicFramePr>
        <p:xfrm>
          <a:off x="214281" y="1447801"/>
          <a:ext cx="8715438" cy="2415837"/>
        </p:xfrm>
        <a:graphic>
          <a:graphicData uri="http://schemas.openxmlformats.org/drawingml/2006/table">
            <a:tbl>
              <a:tblPr firstRow="1" bandRow="1">
                <a:tableStyleId>{5C22544A-7EE6-4342-B048-85BDC9FD1C3A}</a:tableStyleId>
              </a:tblPr>
              <a:tblGrid>
                <a:gridCol w="2905146"/>
                <a:gridCol w="2905146"/>
                <a:gridCol w="2905146"/>
              </a:tblGrid>
              <a:tr h="622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1501437">
                <a:tc>
                  <a:txBody>
                    <a:bodyPr/>
                    <a:lstStyle/>
                    <a:p>
                      <a:r>
                        <a:rPr lang="tr-TR" dirty="0" smtClean="0"/>
                        <a:t>MAKİNE TEKNOLOJİSİ</a:t>
                      </a:r>
                      <a:endParaRPr lang="tr-TR" dirty="0"/>
                    </a:p>
                  </a:txBody>
                  <a:tcPr/>
                </a:tc>
                <a:tc>
                  <a:txBody>
                    <a:bodyPr/>
                    <a:lstStyle/>
                    <a:p>
                      <a:r>
                        <a:rPr lang="tr-TR" sz="1600" dirty="0" smtClean="0"/>
                        <a:t>İmalat Mühendisliği (M.T.O.K) </a:t>
                      </a:r>
                    </a:p>
                    <a:p>
                      <a:r>
                        <a:rPr lang="tr-TR" sz="1600" dirty="0" smtClean="0"/>
                        <a:t>Makine </a:t>
                      </a:r>
                      <a:r>
                        <a:rPr lang="tr-TR" sz="1600" dirty="0" err="1" smtClean="0"/>
                        <a:t>Mühandisliği</a:t>
                      </a:r>
                      <a:r>
                        <a:rPr lang="tr-TR" sz="1600" dirty="0" smtClean="0"/>
                        <a:t> (M.T.O.K) </a:t>
                      </a:r>
                    </a:p>
                    <a:p>
                      <a:r>
                        <a:rPr lang="tr-TR" sz="1600" dirty="0" err="1" smtClean="0"/>
                        <a:t>Mekatronik</a:t>
                      </a:r>
                      <a:r>
                        <a:rPr lang="tr-TR" sz="1600" dirty="0" smtClean="0"/>
                        <a:t> Mühendisliği (M.T.O.K) </a:t>
                      </a:r>
                    </a:p>
                    <a:p>
                      <a:r>
                        <a:rPr lang="tr-TR" sz="1600" dirty="0" err="1" smtClean="0"/>
                        <a:t>Otomativ</a:t>
                      </a:r>
                      <a:r>
                        <a:rPr lang="tr-TR" sz="1600" dirty="0" smtClean="0"/>
                        <a:t> Mühendisliği (M.T.O.K) </a:t>
                      </a:r>
                      <a:endParaRPr lang="tr-TR" sz="1600" dirty="0"/>
                    </a:p>
                  </a:txBody>
                  <a:tcPr/>
                </a:tc>
                <a:tc>
                  <a:txBody>
                    <a:bodyPr/>
                    <a:lstStyle/>
                    <a:p>
                      <a:r>
                        <a:rPr lang="tr-TR" dirty="0" smtClean="0"/>
                        <a:t>5</a:t>
                      </a:r>
                      <a:endParaRPr lang="tr-TR" dirty="0"/>
                    </a:p>
                  </a:txBody>
                  <a:tcPr/>
                </a:tc>
              </a:tr>
            </a:tbl>
          </a:graphicData>
        </a:graphic>
      </p:graphicFrame>
      <p:graphicFrame>
        <p:nvGraphicFramePr>
          <p:cNvPr id="5" name="4 Tablo"/>
          <p:cNvGraphicFramePr>
            <a:graphicFrameLocks noGrp="1"/>
          </p:cNvGraphicFramePr>
          <p:nvPr/>
        </p:nvGraphicFramePr>
        <p:xfrm>
          <a:off x="214281" y="4500570"/>
          <a:ext cx="8715438" cy="2071702"/>
        </p:xfrm>
        <a:graphic>
          <a:graphicData uri="http://schemas.openxmlformats.org/drawingml/2006/table">
            <a:tbl>
              <a:tblPr firstRow="1" bandRow="1">
                <a:tableStyleId>{5C22544A-7EE6-4342-B048-85BDC9FD1C3A}</a:tableStyleId>
              </a:tblPr>
              <a:tblGrid>
                <a:gridCol w="2905146"/>
                <a:gridCol w="2905146"/>
                <a:gridCol w="2905146"/>
              </a:tblGrid>
              <a:tr h="1035851">
                <a:tc>
                  <a:txBody>
                    <a:bodyPr/>
                    <a:lstStyle/>
                    <a:p>
                      <a:r>
                        <a:rPr lang="tr-TR" dirty="0" smtClean="0"/>
                        <a:t>PAMUKKALE</a:t>
                      </a:r>
                      <a:r>
                        <a:rPr lang="tr-TR" baseline="0" dirty="0" smtClean="0"/>
                        <a:t> ÜNV.</a:t>
                      </a:r>
                      <a:endParaRPr lang="tr-TR" dirty="0"/>
                    </a:p>
                  </a:txBody>
                  <a:tcPr/>
                </a:tc>
                <a:tc>
                  <a:txBody>
                    <a:bodyPr/>
                    <a:lstStyle/>
                    <a:p>
                      <a:r>
                        <a:rPr lang="tr-TR" dirty="0" smtClean="0"/>
                        <a:t>MEKATRONİK MÜH.</a:t>
                      </a:r>
                      <a:endParaRPr lang="tr-TR" dirty="0"/>
                    </a:p>
                  </a:txBody>
                  <a:tcPr/>
                </a:tc>
                <a:tc>
                  <a:txBody>
                    <a:bodyPr/>
                    <a:lstStyle/>
                    <a:p>
                      <a:r>
                        <a:rPr lang="tr-TR" dirty="0" smtClean="0"/>
                        <a:t>257,57</a:t>
                      </a:r>
                      <a:endParaRPr lang="tr-TR" dirty="0"/>
                    </a:p>
                  </a:txBody>
                  <a:tcPr/>
                </a:tc>
              </a:tr>
              <a:tr h="1035851">
                <a:tc>
                  <a:txBody>
                    <a:bodyPr/>
                    <a:lstStyle/>
                    <a:p>
                      <a:r>
                        <a:rPr lang="tr-TR" dirty="0" smtClean="0"/>
                        <a:t>SAKARYA ÜNV.</a:t>
                      </a:r>
                      <a:endParaRPr lang="tr-TR" dirty="0"/>
                    </a:p>
                  </a:txBody>
                  <a:tcPr/>
                </a:tc>
                <a:tc>
                  <a:txBody>
                    <a:bodyPr/>
                    <a:lstStyle/>
                    <a:p>
                      <a:r>
                        <a:rPr lang="tr-TR" dirty="0" smtClean="0"/>
                        <a:t>MAKİNE MÜH.</a:t>
                      </a:r>
                      <a:endParaRPr lang="tr-TR" dirty="0"/>
                    </a:p>
                  </a:txBody>
                  <a:tcPr/>
                </a:tc>
                <a:tc>
                  <a:txBody>
                    <a:bodyPr/>
                    <a:lstStyle/>
                    <a:p>
                      <a:r>
                        <a:rPr lang="tr-TR" dirty="0" smtClean="0"/>
                        <a:t>280,50</a:t>
                      </a:r>
                      <a:endParaRPr lang="tr-TR"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MAKİNE BÖLÜMÜ STAJ YERLERİ</a:t>
            </a:r>
            <a:endParaRPr lang="tr-TR" dirty="0"/>
          </a:p>
        </p:txBody>
      </p:sp>
      <p:sp>
        <p:nvSpPr>
          <p:cNvPr id="3" name="2 İçerik Yer Tutucusu"/>
          <p:cNvSpPr>
            <a:spLocks noGrp="1"/>
          </p:cNvSpPr>
          <p:nvPr>
            <p:ph sz="quarter" idx="1"/>
          </p:nvPr>
        </p:nvSpPr>
        <p:spPr/>
        <p:txBody>
          <a:bodyPr/>
          <a:lstStyle/>
          <a:p>
            <a:r>
              <a:rPr lang="tr-TR" dirty="0" smtClean="0"/>
              <a:t>İl özel idare müdürlüğü</a:t>
            </a:r>
          </a:p>
          <a:p>
            <a:r>
              <a:rPr lang="tr-TR" dirty="0" smtClean="0"/>
              <a:t>Şeker fabrikası</a:t>
            </a:r>
          </a:p>
          <a:p>
            <a:r>
              <a:rPr lang="tr-TR" dirty="0" smtClean="0"/>
              <a:t>Ağır bakım</a:t>
            </a:r>
          </a:p>
          <a:p>
            <a:r>
              <a:rPr lang="tr-TR" dirty="0" smtClean="0"/>
              <a:t>Erzincan belediyesi</a:t>
            </a:r>
          </a:p>
          <a:p>
            <a:r>
              <a:rPr lang="tr-TR" dirty="0" smtClean="0"/>
              <a:t>Erzincan çimento</a:t>
            </a:r>
          </a:p>
          <a:p>
            <a:r>
              <a:rPr lang="tr-TR" dirty="0" smtClean="0"/>
              <a:t>Eren torna</a:t>
            </a:r>
          </a:p>
          <a:p>
            <a:r>
              <a:rPr lang="tr-TR" dirty="0" err="1" smtClean="0"/>
              <a:t>Hidromek</a:t>
            </a:r>
            <a:endParaRPr lang="tr-TR" dirty="0" smtClean="0"/>
          </a:p>
          <a:p>
            <a:r>
              <a:rPr lang="tr-TR" dirty="0" smtClean="0"/>
              <a:t>Mert otomotiv</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7170" name="Picture 2" descr="C:\Users\kurt\Desktop\10110933_dsc_23881024x6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7.MOBİLYA VE İÇ MEKAN TASARIM</a:t>
            </a:r>
          </a:p>
        </p:txBody>
      </p:sp>
      <p:sp>
        <p:nvSpPr>
          <p:cNvPr id="3" name="2 İçerik Yer Tutucusu"/>
          <p:cNvSpPr>
            <a:spLocks noGrp="1"/>
          </p:cNvSpPr>
          <p:nvPr>
            <p:ph sz="quarter" idx="1"/>
          </p:nvPr>
        </p:nvSpPr>
        <p:spPr/>
        <p:txBody>
          <a:bodyPr/>
          <a:lstStyle/>
          <a:p>
            <a:r>
              <a:rPr lang="tr-TR" dirty="0" smtClean="0"/>
              <a:t>Mobilya ve iç mekân tasarımı meslek alanındaki eğitim; günün müşteri isteklerine cevap verebilecek, kaynakları ve zamanı verimli kullanabilecek kendini mesleki gelişimlerin gerisinde bırakmayacak nitelikli insan gücünü yetiştirmek için gelişen eğitim teknolojilerini ve metotlarını kullanarak faaliyetini sürdürmektedir.</a:t>
            </a:r>
            <a:endParaRPr lang="tr-TR" dirty="0"/>
          </a:p>
        </p:txBody>
      </p:sp>
      <p:graphicFrame>
        <p:nvGraphicFramePr>
          <p:cNvPr id="4" name="3 İçerik Yer Tutucusu"/>
          <p:cNvGraphicFramePr>
            <a:graphicFrameLocks/>
          </p:cNvGraphicFramePr>
          <p:nvPr/>
        </p:nvGraphicFramePr>
        <p:xfrm>
          <a:off x="142842" y="4109305"/>
          <a:ext cx="8858313" cy="2605844"/>
        </p:xfrm>
        <a:graphic>
          <a:graphicData uri="http://schemas.openxmlformats.org/drawingml/2006/table">
            <a:tbl>
              <a:tblPr firstRow="1" bandRow="1">
                <a:tableStyleId>{5C22544A-7EE6-4342-B048-85BDC9FD1C3A}</a:tableStyleId>
              </a:tblPr>
              <a:tblGrid>
                <a:gridCol w="2952771"/>
                <a:gridCol w="2952771"/>
                <a:gridCol w="2952771"/>
              </a:tblGrid>
              <a:tr h="502724">
                <a:tc>
                  <a:txBody>
                    <a:bodyPr/>
                    <a:lstStyle/>
                    <a:p>
                      <a:r>
                        <a:rPr lang="tr-TR" dirty="0" smtClean="0"/>
                        <a:t>ÜNİVERSİTE</a:t>
                      </a:r>
                      <a:r>
                        <a:rPr lang="tr-TR" baseline="0" dirty="0" smtClean="0"/>
                        <a:t> ADI</a:t>
                      </a:r>
                      <a:endParaRPr lang="tr-TR" dirty="0"/>
                    </a:p>
                  </a:txBody>
                  <a:tcPr/>
                </a:tc>
                <a:tc>
                  <a:txBody>
                    <a:bodyPr/>
                    <a:lstStyle/>
                    <a:p>
                      <a:r>
                        <a:rPr lang="tr-TR" dirty="0" smtClean="0"/>
                        <a:t>FAKÜLTE ADI</a:t>
                      </a:r>
                      <a:endParaRPr lang="tr-TR" dirty="0"/>
                    </a:p>
                  </a:txBody>
                  <a:tcPr/>
                </a:tc>
                <a:tc>
                  <a:txBody>
                    <a:bodyPr/>
                    <a:lstStyle/>
                    <a:p>
                      <a:r>
                        <a:rPr lang="tr-TR" dirty="0" smtClean="0"/>
                        <a:t>TABAN PUAN</a:t>
                      </a:r>
                      <a:endParaRPr lang="tr-TR" dirty="0"/>
                    </a:p>
                  </a:txBody>
                  <a:tcPr/>
                </a:tc>
              </a:tr>
              <a:tr h="832089">
                <a:tc>
                  <a:txBody>
                    <a:bodyPr/>
                    <a:lstStyle/>
                    <a:p>
                      <a:r>
                        <a:rPr lang="tr-TR" dirty="0" smtClean="0"/>
                        <a:t>GAZİ ÜNV.</a:t>
                      </a:r>
                      <a:endParaRPr lang="tr-TR" dirty="0"/>
                    </a:p>
                  </a:txBody>
                  <a:tcPr/>
                </a:tc>
                <a:tc>
                  <a:txBody>
                    <a:bodyPr/>
                    <a:lstStyle/>
                    <a:p>
                      <a:r>
                        <a:rPr lang="tr-TR" dirty="0" smtClean="0"/>
                        <a:t>TEKNOLOJİ FAKÜLTESİ(AĞAÇ İŞLERİ MÜH.)</a:t>
                      </a:r>
                      <a:endParaRPr lang="tr-TR" dirty="0"/>
                    </a:p>
                  </a:txBody>
                  <a:tcPr/>
                </a:tc>
                <a:tc>
                  <a:txBody>
                    <a:bodyPr/>
                    <a:lstStyle/>
                    <a:p>
                      <a:r>
                        <a:rPr lang="tr-TR" dirty="0" smtClean="0"/>
                        <a:t>246.8609</a:t>
                      </a:r>
                      <a:endParaRPr lang="tr-TR" dirty="0"/>
                    </a:p>
                  </a:txBody>
                  <a:tcPr/>
                </a:tc>
              </a:tr>
              <a:tr h="940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MUĞLA SITKI KOCAMAN ÜNV.</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TEKNOLOJİ FAKÜLTESİ(AĞAÇ İŞLERİ MÜH.)</a:t>
                      </a:r>
                    </a:p>
                    <a:p>
                      <a:endParaRPr lang="tr-TR" dirty="0"/>
                    </a:p>
                  </a:txBody>
                  <a:tcPr/>
                </a:tc>
                <a:tc>
                  <a:txBody>
                    <a:bodyPr/>
                    <a:lstStyle/>
                    <a:p>
                      <a:r>
                        <a:rPr lang="tr-TR" dirty="0" smtClean="0"/>
                        <a:t>204,158</a:t>
                      </a:r>
                      <a:endParaRPr lang="tr-TR"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7.MOBİLYA VE İÇ MEKAN TASARIM</a:t>
            </a:r>
            <a:endParaRPr lang="tr-TR" dirty="0"/>
          </a:p>
        </p:txBody>
      </p:sp>
      <p:graphicFrame>
        <p:nvGraphicFramePr>
          <p:cNvPr id="4" name="3 İçerik Yer Tutucusu"/>
          <p:cNvGraphicFramePr>
            <a:graphicFrameLocks noGrp="1"/>
          </p:cNvGraphicFramePr>
          <p:nvPr>
            <p:ph sz="quarter" idx="1"/>
          </p:nvPr>
        </p:nvGraphicFramePr>
        <p:xfrm>
          <a:off x="642909" y="1447800"/>
          <a:ext cx="8043891" cy="1554480"/>
        </p:xfrm>
        <a:graphic>
          <a:graphicData uri="http://schemas.openxmlformats.org/drawingml/2006/table">
            <a:tbl>
              <a:tblPr firstRow="1" bandRow="1">
                <a:tableStyleId>{5C22544A-7EE6-4342-B048-85BDC9FD1C3A}</a:tableStyleId>
              </a:tblPr>
              <a:tblGrid>
                <a:gridCol w="2681297"/>
                <a:gridCol w="2681297"/>
                <a:gridCol w="268129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370840">
                <a:tc>
                  <a:txBody>
                    <a:bodyPr/>
                    <a:lstStyle/>
                    <a:p>
                      <a:r>
                        <a:rPr lang="tr-TR" dirty="0" smtClean="0"/>
                        <a:t>MOBİLYA VE İÇ MEKAN TASARIM</a:t>
                      </a:r>
                      <a:endParaRPr lang="tr-TR" dirty="0"/>
                    </a:p>
                  </a:txBody>
                  <a:tcPr/>
                </a:tc>
                <a:tc>
                  <a:txBody>
                    <a:bodyPr/>
                    <a:lstStyle/>
                    <a:p>
                      <a:r>
                        <a:rPr lang="tr-TR" dirty="0" smtClean="0"/>
                        <a:t>İNŞAAT MÜH.(M.T.O.K)</a:t>
                      </a:r>
                      <a:endParaRPr lang="tr-TR" dirty="0"/>
                    </a:p>
                  </a:txBody>
                  <a:tcPr/>
                </a:tc>
                <a:tc>
                  <a:txBody>
                    <a:bodyPr/>
                    <a:lstStyle/>
                    <a:p>
                      <a:r>
                        <a:rPr lang="tr-TR" dirty="0" smtClean="0"/>
                        <a:t>5</a:t>
                      </a:r>
                      <a:endParaRPr lang="tr-TR" dirty="0"/>
                    </a:p>
                  </a:txBody>
                  <a:tcPr/>
                </a:tc>
              </a:tr>
            </a:tbl>
          </a:graphicData>
        </a:graphic>
      </p:graphicFrame>
      <p:graphicFrame>
        <p:nvGraphicFramePr>
          <p:cNvPr id="5" name="4 Tablo"/>
          <p:cNvGraphicFramePr>
            <a:graphicFrameLocks noGrp="1"/>
          </p:cNvGraphicFramePr>
          <p:nvPr/>
        </p:nvGraphicFramePr>
        <p:xfrm>
          <a:off x="571473" y="3714752"/>
          <a:ext cx="8215368" cy="1928826"/>
        </p:xfrm>
        <a:graphic>
          <a:graphicData uri="http://schemas.openxmlformats.org/drawingml/2006/table">
            <a:tbl>
              <a:tblPr firstRow="1" bandRow="1">
                <a:tableStyleId>{5C22544A-7EE6-4342-B048-85BDC9FD1C3A}</a:tableStyleId>
              </a:tblPr>
              <a:tblGrid>
                <a:gridCol w="2738456"/>
                <a:gridCol w="2738456"/>
                <a:gridCol w="2738456"/>
              </a:tblGrid>
              <a:tr h="964413">
                <a:tc>
                  <a:txBody>
                    <a:bodyPr/>
                    <a:lstStyle/>
                    <a:p>
                      <a:r>
                        <a:rPr lang="tr-TR" dirty="0" smtClean="0"/>
                        <a:t>KARADENİZ TEKNİK ÜNV.</a:t>
                      </a:r>
                      <a:endParaRPr lang="tr-TR" dirty="0"/>
                    </a:p>
                  </a:txBody>
                  <a:tcPr/>
                </a:tc>
                <a:tc>
                  <a:txBody>
                    <a:bodyPr/>
                    <a:lstStyle/>
                    <a:p>
                      <a:r>
                        <a:rPr lang="tr-TR" dirty="0" smtClean="0"/>
                        <a:t>İNŞAAT MÜH.(M.T.O.K)</a:t>
                      </a:r>
                      <a:endParaRPr lang="tr-TR" dirty="0"/>
                    </a:p>
                  </a:txBody>
                  <a:tcPr/>
                </a:tc>
                <a:tc>
                  <a:txBody>
                    <a:bodyPr/>
                    <a:lstStyle/>
                    <a:p>
                      <a:r>
                        <a:rPr lang="tr-TR" dirty="0" smtClean="0"/>
                        <a:t>245,08</a:t>
                      </a:r>
                      <a:endParaRPr lang="tr-TR" dirty="0"/>
                    </a:p>
                  </a:txBody>
                  <a:tcPr/>
                </a:tc>
              </a:tr>
              <a:tr h="964413">
                <a:tc>
                  <a:txBody>
                    <a:bodyPr/>
                    <a:lstStyle/>
                    <a:p>
                      <a:r>
                        <a:rPr lang="tr-TR" dirty="0" smtClean="0"/>
                        <a:t>DÜZCE ÜNV.</a:t>
                      </a:r>
                      <a:endParaRPr lang="tr-TR" dirty="0"/>
                    </a:p>
                  </a:txBody>
                  <a:tcPr/>
                </a:tc>
                <a:tc>
                  <a:txBody>
                    <a:bodyPr/>
                    <a:lstStyle/>
                    <a:p>
                      <a:r>
                        <a:rPr lang="tr-TR" dirty="0" smtClean="0"/>
                        <a:t>İNŞAAT MÜH.(M.T.O.K)</a:t>
                      </a:r>
                      <a:endParaRPr lang="tr-TR" dirty="0"/>
                    </a:p>
                  </a:txBody>
                  <a:tcPr/>
                </a:tc>
                <a:tc>
                  <a:txBody>
                    <a:bodyPr/>
                    <a:lstStyle/>
                    <a:p>
                      <a:r>
                        <a:rPr lang="tr-TR" dirty="0" smtClean="0"/>
                        <a:t>245,21</a:t>
                      </a:r>
                      <a:endParaRPr lang="tr-TR"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descr="C:\Users\kurt\Desktop\images.jpg"/>
          <p:cNvPicPr>
            <a:picLocks noGrp="1" noChangeAspect="1" noChangeArrowheads="1"/>
          </p:cNvPicPr>
          <p:nvPr>
            <p:ph sz="quarter" idx="1"/>
          </p:nvPr>
        </p:nvPicPr>
        <p:blipFill>
          <a:blip r:embed="rId2" cstate="print"/>
          <a:srcRect/>
          <a:stretch>
            <a:fillRect/>
          </a:stretch>
        </p:blipFill>
        <p:spPr bwMode="auto">
          <a:xfrm>
            <a:off x="0" y="0"/>
            <a:ext cx="4714876" cy="6858000"/>
          </a:xfrm>
          <a:prstGeom prst="rect">
            <a:avLst/>
          </a:prstGeom>
          <a:noFill/>
        </p:spPr>
      </p:pic>
      <p:pic>
        <p:nvPicPr>
          <p:cNvPr id="2050" name="Picture 2" descr="C:\Users\rehber 2\Desktop\kayseri-de-rayli-sistem-calismalari-yeniden_1962_o.jpg"/>
          <p:cNvPicPr>
            <a:picLocks noChangeAspect="1" noChangeArrowheads="1"/>
          </p:cNvPicPr>
          <p:nvPr/>
        </p:nvPicPr>
        <p:blipFill>
          <a:blip r:embed="rId3"/>
          <a:srcRect/>
          <a:stretch>
            <a:fillRect/>
          </a:stretch>
        </p:blipFill>
        <p:spPr bwMode="auto">
          <a:xfrm>
            <a:off x="4643438" y="0"/>
            <a:ext cx="4500562"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8194" name="Picture 2" descr="C:\Users\kurt\Desktop\temel-kolon-baglantisi.jpg"/>
          <p:cNvPicPr>
            <a:picLocks noChangeAspect="1" noChangeArrowheads="1"/>
          </p:cNvPicPr>
          <p:nvPr/>
        </p:nvPicPr>
        <p:blipFill>
          <a:blip r:embed="rId2" cstate="print"/>
          <a:srcRect/>
          <a:stretch>
            <a:fillRect/>
          </a:stretch>
        </p:blipFill>
        <p:spPr bwMode="auto">
          <a:xfrm>
            <a:off x="0" y="3356992"/>
            <a:ext cx="9144000" cy="3501008"/>
          </a:xfrm>
          <a:prstGeom prst="rect">
            <a:avLst/>
          </a:prstGeom>
          <a:noFill/>
        </p:spPr>
      </p:pic>
      <p:pic>
        <p:nvPicPr>
          <p:cNvPr id="8195" name="Picture 3" descr="C:\Users\kurt\Desktop\6.jpg"/>
          <p:cNvPicPr>
            <a:picLocks noChangeAspect="1" noChangeArrowheads="1"/>
          </p:cNvPicPr>
          <p:nvPr/>
        </p:nvPicPr>
        <p:blipFill>
          <a:blip r:embed="rId3" cstate="print"/>
          <a:srcRect/>
          <a:stretch>
            <a:fillRect/>
          </a:stretch>
        </p:blipFill>
        <p:spPr bwMode="auto">
          <a:xfrm>
            <a:off x="0" y="0"/>
            <a:ext cx="9144000" cy="33569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8.İNŞAAT  TEKNOLOJİSİ</a:t>
            </a:r>
          </a:p>
        </p:txBody>
      </p:sp>
      <p:sp>
        <p:nvSpPr>
          <p:cNvPr id="3" name="2 İçerik Yer Tutucusu"/>
          <p:cNvSpPr>
            <a:spLocks noGrp="1"/>
          </p:cNvSpPr>
          <p:nvPr>
            <p:ph sz="quarter" idx="1"/>
          </p:nvPr>
        </p:nvSpPr>
        <p:spPr>
          <a:xfrm>
            <a:off x="914400" y="1447800"/>
            <a:ext cx="7872442" cy="3338522"/>
          </a:xfrm>
        </p:spPr>
        <p:txBody>
          <a:bodyPr>
            <a:normAutofit fontScale="77500" lnSpcReduction="20000"/>
          </a:bodyPr>
          <a:lstStyle/>
          <a:p>
            <a:r>
              <a:rPr lang="tr-TR" dirty="0" smtClean="0"/>
              <a:t>Günümüzde tek katlı yapılardan gökdelenlere kadar değişik binalar, barajlardan otoyollara, fabrikalardan asma köprülere kadar değişik amaçlara hizmet eden yapılar modern yapı teknolojisi kullanılarak inşa edilmektedir. Bu yapılar;</a:t>
            </a:r>
          </a:p>
          <a:p>
            <a:r>
              <a:rPr lang="tr-TR" dirty="0" smtClean="0"/>
              <a:t>Müstakil evlerden toplu konutlara ve çok katlı yapılara kadar her tipteki evler,</a:t>
            </a:r>
          </a:p>
          <a:p>
            <a:r>
              <a:rPr lang="tr-TR" dirty="0" smtClean="0"/>
              <a:t>Kara yolları, otoyollar, demir yolları, köprüler, tüneller, metrolar vb. yapılar,</a:t>
            </a:r>
          </a:p>
          <a:p>
            <a:r>
              <a:rPr lang="tr-TR" dirty="0" smtClean="0"/>
              <a:t>Kanallar, barajlar, bentler, hidrolik santraller vb. su yapıları olarak sınıflandırılabilir.</a:t>
            </a:r>
          </a:p>
          <a:p>
            <a:r>
              <a:rPr lang="tr-TR" dirty="0" smtClean="0"/>
              <a:t>İnsanlık var olduğu sürece yaşayacak sektörlerden birisi de inşaat sektörüdür. Gelişen teknoloji ile birlikte inşaat sektörü de kalite ve hız kazanmaktadır.</a:t>
            </a:r>
            <a:endParaRPr lang="tr-TR" dirty="0"/>
          </a:p>
        </p:txBody>
      </p:sp>
      <p:graphicFrame>
        <p:nvGraphicFramePr>
          <p:cNvPr id="4" name="3 İçerik Yer Tutucusu"/>
          <p:cNvGraphicFramePr>
            <a:graphicFrameLocks/>
          </p:cNvGraphicFramePr>
          <p:nvPr/>
        </p:nvGraphicFramePr>
        <p:xfrm>
          <a:off x="142844" y="4643445"/>
          <a:ext cx="8715435" cy="2105399"/>
        </p:xfrm>
        <a:graphic>
          <a:graphicData uri="http://schemas.openxmlformats.org/drawingml/2006/table">
            <a:tbl>
              <a:tblPr firstRow="1" bandRow="1">
                <a:tableStyleId>{5C22544A-7EE6-4342-B048-85BDC9FD1C3A}</a:tableStyleId>
              </a:tblPr>
              <a:tblGrid>
                <a:gridCol w="2905145"/>
                <a:gridCol w="2905145"/>
                <a:gridCol w="2905145"/>
              </a:tblGrid>
              <a:tr h="623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ÜNİVERSİTE</a:t>
                      </a:r>
                      <a:r>
                        <a:rPr lang="tr-TR" baseline="0" dirty="0" smtClean="0"/>
                        <a:t>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FAKÜLTE ADI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TABAN PUAN</a:t>
                      </a:r>
                    </a:p>
                    <a:p>
                      <a:endParaRPr lang="tr-TR" dirty="0"/>
                    </a:p>
                  </a:txBody>
                  <a:tcPr/>
                </a:tc>
              </a:tr>
              <a:tr h="623232">
                <a:tc>
                  <a:txBody>
                    <a:bodyPr/>
                    <a:lstStyle/>
                    <a:p>
                      <a:r>
                        <a:rPr lang="tr-TR" dirty="0" smtClean="0"/>
                        <a:t>SAKARYA</a:t>
                      </a:r>
                      <a:r>
                        <a:rPr lang="tr-TR" baseline="0" dirty="0" smtClean="0"/>
                        <a:t> ÜNV.</a:t>
                      </a:r>
                      <a:endParaRPr lang="tr-TR" dirty="0"/>
                    </a:p>
                  </a:txBody>
                  <a:tcPr/>
                </a:tc>
                <a:tc>
                  <a:txBody>
                    <a:bodyPr/>
                    <a:lstStyle/>
                    <a:p>
                      <a:r>
                        <a:rPr lang="tr-TR" dirty="0" smtClean="0"/>
                        <a:t>TEKNOLOJİ ÜNV.(İNŞAAT MÜH.)</a:t>
                      </a:r>
                      <a:endParaRPr lang="tr-TR" dirty="0"/>
                    </a:p>
                  </a:txBody>
                  <a:tcPr/>
                </a:tc>
                <a:tc>
                  <a:txBody>
                    <a:bodyPr/>
                    <a:lstStyle/>
                    <a:p>
                      <a:r>
                        <a:rPr lang="tr-TR" dirty="0" smtClean="0"/>
                        <a:t>257,57</a:t>
                      </a:r>
                      <a:endParaRPr lang="tr-TR" dirty="0"/>
                    </a:p>
                  </a:txBody>
                  <a:tcPr/>
                </a:tc>
              </a:tr>
              <a:tr h="825239">
                <a:tc>
                  <a:txBody>
                    <a:bodyPr/>
                    <a:lstStyle/>
                    <a:p>
                      <a:r>
                        <a:rPr lang="tr-TR" dirty="0" smtClean="0"/>
                        <a:t>SAKARYA ÜNV.</a:t>
                      </a:r>
                      <a:endParaRPr lang="tr-TR" dirty="0"/>
                    </a:p>
                  </a:txBody>
                  <a:tcPr/>
                </a:tc>
                <a:tc>
                  <a:txBody>
                    <a:bodyPr/>
                    <a:lstStyle/>
                    <a:p>
                      <a:r>
                        <a:rPr lang="tr-TR" dirty="0" smtClean="0"/>
                        <a:t>MÜHENDİSLİK FAKÜLTESİ(İNŞAAT MÜH.)</a:t>
                      </a:r>
                      <a:endParaRPr lang="tr-TR" dirty="0"/>
                    </a:p>
                  </a:txBody>
                  <a:tcPr/>
                </a:tc>
                <a:tc>
                  <a:txBody>
                    <a:bodyPr/>
                    <a:lstStyle/>
                    <a:p>
                      <a:r>
                        <a:rPr lang="tr-TR" dirty="0" smtClean="0"/>
                        <a:t>354,94</a:t>
                      </a:r>
                      <a:endParaRPr lang="tr-TR"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8.İNŞAAT  TEKNOLOJİSİ</a:t>
            </a:r>
            <a:endParaRPr lang="tr-TR" dirty="0"/>
          </a:p>
        </p:txBody>
      </p:sp>
      <p:graphicFrame>
        <p:nvGraphicFramePr>
          <p:cNvPr id="4" name="3 İçerik Yer Tutucusu"/>
          <p:cNvGraphicFramePr>
            <a:graphicFrameLocks noGrp="1"/>
          </p:cNvGraphicFramePr>
          <p:nvPr>
            <p:ph sz="quarter" idx="1"/>
          </p:nvPr>
        </p:nvGraphicFramePr>
        <p:xfrm>
          <a:off x="914400" y="1447800"/>
          <a:ext cx="7772400" cy="12852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YÜKSEKÖĞRETİM LİSANS PROGRAMLARI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ÖĞRETİM YILI</a:t>
                      </a:r>
                    </a:p>
                    <a:p>
                      <a:endParaRPr lang="tr-TR" dirty="0"/>
                    </a:p>
                  </a:txBody>
                  <a:tcPr/>
                </a:tc>
              </a:tr>
              <a:tr h="370840">
                <a:tc>
                  <a:txBody>
                    <a:bodyPr/>
                    <a:lstStyle/>
                    <a:p>
                      <a:r>
                        <a:rPr lang="tr-TR" dirty="0" smtClean="0"/>
                        <a:t>İNŞAAT TEKNOLOJİSİ</a:t>
                      </a:r>
                      <a:endParaRPr lang="tr-TR" dirty="0"/>
                    </a:p>
                  </a:txBody>
                  <a:tcPr/>
                </a:tc>
                <a:tc>
                  <a:txBody>
                    <a:bodyPr/>
                    <a:lstStyle/>
                    <a:p>
                      <a:endParaRPr lang="tr-TR" dirty="0"/>
                    </a:p>
                  </a:txBody>
                  <a:tcPr/>
                </a:tc>
                <a:tc>
                  <a:txBody>
                    <a:bodyPr/>
                    <a:lstStyle/>
                    <a:p>
                      <a:r>
                        <a:rPr lang="tr-TR" dirty="0" smtClean="0"/>
                        <a:t>5</a:t>
                      </a:r>
                      <a:endParaRPr lang="tr-TR" dirty="0"/>
                    </a:p>
                  </a:txBody>
                  <a:tcPr/>
                </a:tc>
              </a:tr>
            </a:tbl>
          </a:graphicData>
        </a:graphic>
      </p:graphicFrame>
      <p:graphicFrame>
        <p:nvGraphicFramePr>
          <p:cNvPr id="6" name="5 Tablo"/>
          <p:cNvGraphicFramePr>
            <a:graphicFrameLocks noGrp="1"/>
          </p:cNvGraphicFramePr>
          <p:nvPr/>
        </p:nvGraphicFramePr>
        <p:xfrm>
          <a:off x="571473" y="3357562"/>
          <a:ext cx="8286807" cy="2643206"/>
        </p:xfrm>
        <a:graphic>
          <a:graphicData uri="http://schemas.openxmlformats.org/drawingml/2006/table">
            <a:tbl>
              <a:tblPr firstRow="1" bandRow="1">
                <a:tableStyleId>{5C22544A-7EE6-4342-B048-85BDC9FD1C3A}</a:tableStyleId>
              </a:tblPr>
              <a:tblGrid>
                <a:gridCol w="2762269"/>
                <a:gridCol w="2762269"/>
                <a:gridCol w="2762269"/>
              </a:tblGrid>
              <a:tr h="1321603">
                <a:tc>
                  <a:txBody>
                    <a:bodyPr/>
                    <a:lstStyle/>
                    <a:p>
                      <a:r>
                        <a:rPr lang="tr-TR" dirty="0" smtClean="0"/>
                        <a:t>KARADENİZ TEKNİK ÜNV.</a:t>
                      </a:r>
                      <a:endParaRPr lang="tr-TR" dirty="0"/>
                    </a:p>
                  </a:txBody>
                  <a:tcPr/>
                </a:tc>
                <a:tc>
                  <a:txBody>
                    <a:bodyPr/>
                    <a:lstStyle/>
                    <a:p>
                      <a:r>
                        <a:rPr lang="tr-TR" dirty="0" smtClean="0"/>
                        <a:t>İNŞAAT MÜH.(M.T.O.K)</a:t>
                      </a:r>
                      <a:endParaRPr lang="tr-TR" dirty="0"/>
                    </a:p>
                  </a:txBody>
                  <a:tcPr/>
                </a:tc>
                <a:tc>
                  <a:txBody>
                    <a:bodyPr/>
                    <a:lstStyle/>
                    <a:p>
                      <a:r>
                        <a:rPr lang="tr-TR" dirty="0" smtClean="0"/>
                        <a:t>245,08</a:t>
                      </a:r>
                      <a:endParaRPr lang="tr-TR" dirty="0"/>
                    </a:p>
                  </a:txBody>
                  <a:tcPr/>
                </a:tc>
              </a:tr>
              <a:tr h="1321603">
                <a:tc>
                  <a:txBody>
                    <a:bodyPr/>
                    <a:lstStyle/>
                    <a:p>
                      <a:r>
                        <a:rPr lang="tr-TR" dirty="0" smtClean="0"/>
                        <a:t>DÜZCE ÜNV.</a:t>
                      </a:r>
                      <a:endParaRPr lang="tr-TR" dirty="0"/>
                    </a:p>
                  </a:txBody>
                  <a:tcPr/>
                </a:tc>
                <a:tc>
                  <a:txBody>
                    <a:bodyPr/>
                    <a:lstStyle/>
                    <a:p>
                      <a:r>
                        <a:rPr lang="tr-TR" dirty="0" smtClean="0"/>
                        <a:t>İNŞAAT MÜH.(M.T.O.K)</a:t>
                      </a:r>
                      <a:endParaRPr lang="tr-TR" dirty="0"/>
                    </a:p>
                  </a:txBody>
                  <a:tcPr/>
                </a:tc>
                <a:tc>
                  <a:txBody>
                    <a:bodyPr/>
                    <a:lstStyle/>
                    <a:p>
                      <a:r>
                        <a:rPr lang="tr-TR" dirty="0" smtClean="0"/>
                        <a:t>245,21</a:t>
                      </a:r>
                      <a:endParaRPr lang="tr-TR"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İNŞAAT BÖLÜMÜ STAJ YERLERİ</a:t>
            </a:r>
            <a:endParaRPr lang="tr-TR" dirty="0"/>
          </a:p>
        </p:txBody>
      </p:sp>
      <p:sp>
        <p:nvSpPr>
          <p:cNvPr id="3" name="2 İçerik Yer Tutucusu"/>
          <p:cNvSpPr>
            <a:spLocks noGrp="1"/>
          </p:cNvSpPr>
          <p:nvPr>
            <p:ph sz="quarter" idx="1"/>
          </p:nvPr>
        </p:nvSpPr>
        <p:spPr/>
        <p:txBody>
          <a:bodyPr/>
          <a:lstStyle/>
          <a:p>
            <a:r>
              <a:rPr lang="tr-TR" dirty="0" smtClean="0"/>
              <a:t>Eflatun yapı denetimi</a:t>
            </a:r>
          </a:p>
          <a:p>
            <a:r>
              <a:rPr lang="tr-TR" dirty="0" smtClean="0"/>
              <a:t>Erdoğan inşaat</a:t>
            </a:r>
          </a:p>
          <a:p>
            <a:r>
              <a:rPr lang="tr-TR" dirty="0" smtClean="0"/>
              <a:t>Erzincan test deney</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1.RAYLI SİSTEMLER TEKNOLOJİSİ</a:t>
            </a:r>
            <a:br>
              <a:rPr lang="tr-TR" b="1" dirty="0" smtClean="0"/>
            </a:br>
            <a:endParaRPr lang="tr-TR" dirty="0"/>
          </a:p>
        </p:txBody>
      </p:sp>
      <p:sp>
        <p:nvSpPr>
          <p:cNvPr id="3" name="2 İçerik Yer Tutucusu"/>
          <p:cNvSpPr>
            <a:spLocks noGrp="1"/>
          </p:cNvSpPr>
          <p:nvPr>
            <p:ph sz="quarter" idx="1"/>
          </p:nvPr>
        </p:nvSpPr>
        <p:spPr>
          <a:xfrm>
            <a:off x="1142976" y="1285860"/>
            <a:ext cx="7543824" cy="3143272"/>
          </a:xfrm>
        </p:spPr>
        <p:txBody>
          <a:bodyPr>
            <a:normAutofit lnSpcReduction="10000"/>
          </a:bodyPr>
          <a:lstStyle/>
          <a:p>
            <a:r>
              <a:rPr lang="tr-TR" dirty="0" smtClean="0"/>
              <a:t>Ülkemizde demiryollarının nitelikli insan gücü ihtiyacına cevap verecek ortaöğretim seviyesinde bir eğitim kurumunun bulunmamasının yanı sıra son yıllarda özellikle büyük şehirlerde raylı ulaşım sistemine yönelik yatırımların ve çalışmaların artması ve demiryollarının ve diğer raylı sistemlerin hızla gelişmesi bu alana yönelik ortaöğretim düzeyinde eğitim almış nitelikli ara insan gücüne olan talebi her geçen gün artırmaktadır. </a:t>
            </a:r>
            <a:endParaRPr lang="tr-TR" dirty="0"/>
          </a:p>
        </p:txBody>
      </p:sp>
      <p:graphicFrame>
        <p:nvGraphicFramePr>
          <p:cNvPr id="4" name="3 İçerik Yer Tutucusu"/>
          <p:cNvGraphicFramePr>
            <a:graphicFrameLocks/>
          </p:cNvGraphicFramePr>
          <p:nvPr/>
        </p:nvGraphicFramePr>
        <p:xfrm>
          <a:off x="428597" y="4286255"/>
          <a:ext cx="8429682" cy="2428892"/>
        </p:xfrm>
        <a:graphic>
          <a:graphicData uri="http://schemas.openxmlformats.org/drawingml/2006/table">
            <a:tbl>
              <a:tblPr firstRow="1" bandRow="1">
                <a:tableStyleId>{5C22544A-7EE6-4342-B048-85BDC9FD1C3A}</a:tableStyleId>
              </a:tblPr>
              <a:tblGrid>
                <a:gridCol w="2809894"/>
                <a:gridCol w="2809894"/>
                <a:gridCol w="2809894"/>
              </a:tblGrid>
              <a:tr h="708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ÜNİVERSİTE</a:t>
                      </a:r>
                      <a:r>
                        <a:rPr lang="tr-TR" baseline="0" dirty="0" smtClean="0"/>
                        <a:t>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FAKÜLTE ADI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TABAN PUAN</a:t>
                      </a:r>
                    </a:p>
                    <a:p>
                      <a:endParaRPr lang="tr-TR" dirty="0"/>
                    </a:p>
                  </a:txBody>
                  <a:tcPr/>
                </a:tc>
              </a:tr>
              <a:tr h="708427">
                <a:tc>
                  <a:txBody>
                    <a:bodyPr/>
                    <a:lstStyle/>
                    <a:p>
                      <a:r>
                        <a:rPr lang="tr-TR" dirty="0" smtClean="0"/>
                        <a:t>KARABÜK ÜNV.</a:t>
                      </a:r>
                      <a:endParaRPr lang="tr-TR" dirty="0"/>
                    </a:p>
                  </a:txBody>
                  <a:tcPr/>
                </a:tc>
                <a:tc>
                  <a:txBody>
                    <a:bodyPr/>
                    <a:lstStyle/>
                    <a:p>
                      <a:r>
                        <a:rPr lang="tr-TR" dirty="0" smtClean="0"/>
                        <a:t>MÜHENDİSLİK</a:t>
                      </a:r>
                      <a:r>
                        <a:rPr lang="tr-TR" baseline="0" dirty="0" smtClean="0"/>
                        <a:t> FAKÜLTESİ(raylı sis. Müh.)</a:t>
                      </a:r>
                      <a:endParaRPr lang="tr-TR" dirty="0"/>
                    </a:p>
                  </a:txBody>
                  <a:tcPr/>
                </a:tc>
                <a:tc>
                  <a:txBody>
                    <a:bodyPr/>
                    <a:lstStyle/>
                    <a:p>
                      <a:r>
                        <a:rPr kumimoji="0" lang="tr-TR" b="0" i="0" kern="1200" dirty="0" smtClean="0">
                          <a:solidFill>
                            <a:schemeClr val="dk1"/>
                          </a:solidFill>
                          <a:latin typeface="+mn-lt"/>
                          <a:ea typeface="+mn-ea"/>
                          <a:cs typeface="+mn-cs"/>
                        </a:rPr>
                        <a:t>265,86</a:t>
                      </a:r>
                      <a:endParaRPr lang="tr-TR" dirty="0"/>
                    </a:p>
                  </a:txBody>
                  <a:tcPr/>
                </a:tc>
              </a:tr>
              <a:tr h="1012038">
                <a:tc>
                  <a:txBody>
                    <a:bodyPr/>
                    <a:lstStyle/>
                    <a:p>
                      <a:r>
                        <a:rPr lang="tr-TR" dirty="0" smtClean="0"/>
                        <a:t>KARABÜK ÜNV.</a:t>
                      </a:r>
                      <a:endParaRPr lang="tr-TR" dirty="0"/>
                    </a:p>
                  </a:txBody>
                  <a:tcPr/>
                </a:tc>
                <a:tc>
                  <a:txBody>
                    <a:bodyPr/>
                    <a:lstStyle/>
                    <a:p>
                      <a:r>
                        <a:rPr lang="tr-TR" dirty="0" smtClean="0"/>
                        <a:t>MÜHENDİSLİK FAKÜLTESİ(İ.Ö)</a:t>
                      </a:r>
                      <a:r>
                        <a:rPr lang="tr-TR" baseline="0" dirty="0" smtClean="0"/>
                        <a:t> (raylı sis. Müh.)</a:t>
                      </a:r>
                      <a:endParaRPr lang="tr-TR" dirty="0"/>
                    </a:p>
                  </a:txBody>
                  <a:tcPr/>
                </a:tc>
                <a:tc>
                  <a:txBody>
                    <a:bodyPr/>
                    <a:lstStyle/>
                    <a:p>
                      <a:r>
                        <a:rPr lang="tr-TR" dirty="0" smtClean="0"/>
                        <a:t>257,57</a:t>
                      </a:r>
                      <a:endParaRPr lang="tr-TR"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1.RAYLI SİSTEMLER TEKNOLOJİSİ</a:t>
            </a:r>
            <a:br>
              <a:rPr lang="tr-TR" b="1" dirty="0" smtClean="0"/>
            </a:br>
            <a:r>
              <a:rPr lang="tr-TR" b="1" dirty="0" smtClean="0"/>
              <a:t>M.T.O.K. PROGRAMLARI</a:t>
            </a:r>
            <a:endParaRPr lang="tr-TR" dirty="0"/>
          </a:p>
        </p:txBody>
      </p:sp>
      <p:graphicFrame>
        <p:nvGraphicFramePr>
          <p:cNvPr id="5" name="4 İçerik Yer Tutucusu"/>
          <p:cNvGraphicFramePr>
            <a:graphicFrameLocks noGrp="1"/>
          </p:cNvGraphicFramePr>
          <p:nvPr>
            <p:ph sz="quarter" idx="1"/>
          </p:nvPr>
        </p:nvGraphicFramePr>
        <p:xfrm>
          <a:off x="928662" y="1447800"/>
          <a:ext cx="7786741" cy="1577883"/>
        </p:xfrm>
        <a:graphic>
          <a:graphicData uri="http://schemas.openxmlformats.org/drawingml/2006/table">
            <a:tbl>
              <a:tblPr firstRow="1" bandRow="1">
                <a:tableStyleId>{69CF1AB2-1976-4502-BF36-3FF5EA218861}</a:tableStyleId>
              </a:tblPr>
              <a:tblGrid>
                <a:gridCol w="2304523"/>
                <a:gridCol w="3506920"/>
                <a:gridCol w="1975298"/>
              </a:tblGrid>
              <a:tr h="543331">
                <a:tc>
                  <a:txBody>
                    <a:bodyPr/>
                    <a:lstStyle/>
                    <a:p>
                      <a:r>
                        <a:rPr lang="tr-TR" dirty="0" smtClean="0"/>
                        <a:t>ORTAÖĞRETİM</a:t>
                      </a:r>
                      <a:r>
                        <a:rPr lang="tr-TR" baseline="0" dirty="0" smtClean="0"/>
                        <a:t> ALAN ADI</a:t>
                      </a:r>
                      <a:endParaRPr lang="tr-TR" dirty="0"/>
                    </a:p>
                  </a:txBody>
                  <a:tcPr/>
                </a:tc>
                <a:tc>
                  <a:txBody>
                    <a:bodyPr/>
                    <a:lstStyle/>
                    <a:p>
                      <a:r>
                        <a:rPr lang="tr-TR" dirty="0" smtClean="0"/>
                        <a:t>YÜKSEKÖĞRETİM LİSANS PROGRAMLARI</a:t>
                      </a:r>
                      <a:endParaRPr lang="tr-TR" dirty="0"/>
                    </a:p>
                  </a:txBody>
                  <a:tcPr/>
                </a:tc>
                <a:tc>
                  <a:txBody>
                    <a:bodyPr/>
                    <a:lstStyle/>
                    <a:p>
                      <a:r>
                        <a:rPr lang="tr-TR" dirty="0" smtClean="0"/>
                        <a:t>ÖĞRETİM YILI</a:t>
                      </a:r>
                      <a:endParaRPr lang="tr-TR" dirty="0"/>
                    </a:p>
                  </a:txBody>
                  <a:tcPr/>
                </a:tc>
              </a:tr>
              <a:tr h="937803">
                <a:tc>
                  <a:txBody>
                    <a:bodyPr/>
                    <a:lstStyle/>
                    <a:p>
                      <a:r>
                        <a:rPr lang="tr-TR" b="1" dirty="0" smtClean="0"/>
                        <a:t>Raylı Sistemler Teknolojisi ( İnşaat )</a:t>
                      </a:r>
                      <a:endParaRPr lang="tr-TR" b="1" dirty="0"/>
                    </a:p>
                  </a:txBody>
                  <a:tcPr/>
                </a:tc>
                <a:tc>
                  <a:txBody>
                    <a:bodyPr/>
                    <a:lstStyle/>
                    <a:p>
                      <a:r>
                        <a:rPr lang="tr-TR" sz="2000" b="1" dirty="0" smtClean="0"/>
                        <a:t>İnşaat Mühendisliği (M.T.O.K) </a:t>
                      </a:r>
                      <a:endParaRPr lang="tr-TR" sz="2000" b="1" dirty="0"/>
                    </a:p>
                  </a:txBody>
                  <a:tcPr/>
                </a:tc>
                <a:tc>
                  <a:txBody>
                    <a:bodyPr/>
                    <a:lstStyle/>
                    <a:p>
                      <a:r>
                        <a:rPr lang="tr-TR" sz="2000" dirty="0" smtClean="0"/>
                        <a:t>5</a:t>
                      </a:r>
                      <a:endParaRPr lang="tr-TR" sz="2000" dirty="0"/>
                    </a:p>
                  </a:txBody>
                  <a:tcPr/>
                </a:tc>
              </a:tr>
            </a:tbl>
          </a:graphicData>
        </a:graphic>
      </p:graphicFrame>
      <p:graphicFrame>
        <p:nvGraphicFramePr>
          <p:cNvPr id="6" name="4 İçerik Yer Tutucusu"/>
          <p:cNvGraphicFramePr>
            <a:graphicFrameLocks/>
          </p:cNvGraphicFramePr>
          <p:nvPr/>
        </p:nvGraphicFramePr>
        <p:xfrm>
          <a:off x="928662" y="3786190"/>
          <a:ext cx="7786742" cy="2000264"/>
        </p:xfrm>
        <a:graphic>
          <a:graphicData uri="http://schemas.openxmlformats.org/drawingml/2006/table">
            <a:tbl>
              <a:tblPr firstRow="1" bandRow="1">
                <a:tableStyleId>{69CF1AB2-1976-4502-BF36-3FF5EA218861}</a:tableStyleId>
              </a:tblPr>
              <a:tblGrid>
                <a:gridCol w="2304523"/>
                <a:gridCol w="3506921"/>
                <a:gridCol w="1975298"/>
              </a:tblGrid>
              <a:tr h="733765">
                <a:tc>
                  <a:txBody>
                    <a:bodyPr/>
                    <a:lstStyle/>
                    <a:p>
                      <a:r>
                        <a:rPr kumimoji="0" lang="tr-TR" b="0" i="0" kern="1200" dirty="0" smtClean="0">
                          <a:solidFill>
                            <a:schemeClr val="dk1"/>
                          </a:solidFill>
                          <a:latin typeface="+mn-lt"/>
                          <a:ea typeface="+mn-ea"/>
                          <a:cs typeface="+mn-cs"/>
                        </a:rPr>
                        <a:t>GAZİ ÜNİVERSİTESİ</a:t>
                      </a:r>
                      <a:endParaRPr lang="tr-TR" dirty="0"/>
                    </a:p>
                  </a:txBody>
                  <a:tcPr/>
                </a:tc>
                <a:tc>
                  <a:txBody>
                    <a:bodyPr/>
                    <a:lstStyle/>
                    <a:p>
                      <a:r>
                        <a:rPr lang="tr-TR" dirty="0" smtClean="0"/>
                        <a:t>MÜHENDİSLİK</a:t>
                      </a:r>
                      <a:r>
                        <a:rPr lang="tr-TR" baseline="0" dirty="0" smtClean="0"/>
                        <a:t> FAKÜLTESİ İNŞAAT MÜHENDİSLİĞİ</a:t>
                      </a:r>
                      <a:endParaRPr lang="tr-TR" dirty="0"/>
                    </a:p>
                  </a:txBody>
                  <a:tcPr/>
                </a:tc>
                <a:tc>
                  <a:txBody>
                    <a:bodyPr/>
                    <a:lstStyle/>
                    <a:p>
                      <a:pPr algn="l" fontAlgn="base"/>
                      <a:r>
                        <a:rPr lang="tr-TR" b="0" dirty="0">
                          <a:latin typeface="inherit"/>
                        </a:rPr>
                        <a:t>396,92416</a:t>
                      </a:r>
                    </a:p>
                  </a:txBody>
                  <a:tcPr marL="76200" marR="76200" anchor="ctr"/>
                </a:tc>
              </a:tr>
              <a:tr h="1266499">
                <a:tc>
                  <a:txBody>
                    <a:bodyPr/>
                    <a:lstStyle/>
                    <a:p>
                      <a:r>
                        <a:rPr kumimoji="0" lang="tr-TR" b="0" i="0" kern="1200" dirty="0" smtClean="0">
                          <a:solidFill>
                            <a:schemeClr val="dk1"/>
                          </a:solidFill>
                          <a:latin typeface="+mn-lt"/>
                          <a:ea typeface="+mn-ea"/>
                          <a:cs typeface="+mn-cs"/>
                        </a:rPr>
                        <a:t>GAZİ ÜNİVERSİTESİ</a:t>
                      </a:r>
                      <a:endParaRPr lang="tr-TR" dirty="0"/>
                    </a:p>
                  </a:txBody>
                  <a:tcPr/>
                </a:tc>
                <a:tc>
                  <a:txBody>
                    <a:bodyPr/>
                    <a:lstStyle/>
                    <a:p>
                      <a:r>
                        <a:rPr lang="tr-TR" sz="2000" baseline="0" dirty="0" smtClean="0"/>
                        <a:t>TEKNOLOJİ FAKÜLTESİ İNŞAAT MÜHENDİSLİĞİ</a:t>
                      </a:r>
                      <a:endParaRPr lang="tr-TR" sz="2000" dirty="0"/>
                    </a:p>
                  </a:txBody>
                  <a:tcPr/>
                </a:tc>
                <a:tc>
                  <a:txBody>
                    <a:bodyPr/>
                    <a:lstStyle/>
                    <a:p>
                      <a:r>
                        <a:rPr kumimoji="0" lang="tr-TR" b="0" i="0" kern="1200" dirty="0" smtClean="0">
                          <a:solidFill>
                            <a:schemeClr val="dk1"/>
                          </a:solidFill>
                          <a:latin typeface="+mn-lt"/>
                          <a:ea typeface="+mn-ea"/>
                          <a:cs typeface="+mn-cs"/>
                        </a:rPr>
                        <a:t>264,67042</a:t>
                      </a:r>
                      <a:endParaRPr lang="tr-TR"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RAYLI SİSTEMLER STAJ YERLERİ</a:t>
            </a:r>
            <a:endParaRPr lang="tr-TR" dirty="0"/>
          </a:p>
        </p:txBody>
      </p:sp>
      <p:sp>
        <p:nvSpPr>
          <p:cNvPr id="3" name="2 İçerik Yer Tutucusu"/>
          <p:cNvSpPr>
            <a:spLocks noGrp="1"/>
          </p:cNvSpPr>
          <p:nvPr>
            <p:ph sz="quarter" idx="1"/>
          </p:nvPr>
        </p:nvSpPr>
        <p:spPr/>
        <p:txBody>
          <a:bodyPr/>
          <a:lstStyle/>
          <a:p>
            <a:r>
              <a:rPr lang="tr-TR" dirty="0" smtClean="0"/>
              <a:t>TCDD</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2050" name="Picture 2" descr="C:\Users\kurt\Desktop\348487.jpg"/>
          <p:cNvPicPr>
            <a:picLocks noChangeAspect="1" noChangeArrowheads="1"/>
          </p:cNvPicPr>
          <p:nvPr/>
        </p:nvPicPr>
        <p:blipFill>
          <a:blip r:embed="rId2" cstate="print"/>
          <a:srcRect/>
          <a:stretch>
            <a:fillRect/>
          </a:stretch>
        </p:blipFill>
        <p:spPr bwMode="auto">
          <a:xfrm>
            <a:off x="0" y="3140968"/>
            <a:ext cx="9144000" cy="3717032"/>
          </a:xfrm>
          <a:prstGeom prst="rect">
            <a:avLst/>
          </a:prstGeom>
          <a:noFill/>
        </p:spPr>
      </p:pic>
      <p:pic>
        <p:nvPicPr>
          <p:cNvPr id="2051" name="Picture 3" descr="C:\Users\kurt\Desktop\59ebc9827af50746749d5bee.jpg"/>
          <p:cNvPicPr>
            <a:picLocks noChangeAspect="1" noChangeArrowheads="1"/>
          </p:cNvPicPr>
          <p:nvPr/>
        </p:nvPicPr>
        <p:blipFill>
          <a:blip r:embed="rId3" cstate="print"/>
          <a:srcRect/>
          <a:stretch>
            <a:fillRect/>
          </a:stretch>
        </p:blipFill>
        <p:spPr bwMode="auto">
          <a:xfrm>
            <a:off x="0" y="1"/>
            <a:ext cx="9144000" cy="31409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214290"/>
            <a:ext cx="7772400" cy="1143000"/>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2.ELEKTRİK-ELEKTRONİK TEKNOLOJİSİ</a:t>
            </a:r>
            <a:br>
              <a:rPr lang="tr-TR" b="1" dirty="0" smtClean="0"/>
            </a:br>
            <a:endParaRPr lang="tr-TR" dirty="0"/>
          </a:p>
        </p:txBody>
      </p:sp>
      <p:sp>
        <p:nvSpPr>
          <p:cNvPr id="3" name="2 İçerik Yer Tutucusu"/>
          <p:cNvSpPr>
            <a:spLocks noGrp="1"/>
          </p:cNvSpPr>
          <p:nvPr>
            <p:ph sz="quarter" idx="1"/>
          </p:nvPr>
        </p:nvSpPr>
        <p:spPr>
          <a:xfrm>
            <a:off x="914400" y="1447800"/>
            <a:ext cx="7772400" cy="2838456"/>
          </a:xfrm>
        </p:spPr>
        <p:txBody>
          <a:bodyPr>
            <a:normAutofit fontScale="92500" lnSpcReduction="20000"/>
          </a:bodyPr>
          <a:lstStyle/>
          <a:p>
            <a:r>
              <a:rPr lang="tr-TR" dirty="0" smtClean="0"/>
              <a:t>Elektrik-Elektronik sanayi, küresel düzeyde hızla değişen pazar ve rekabet koşulları nedeni ile sürekli ve dinamik bir gelişim içindedir. Bu özellikleri nedeni ile stratejik bir sanayi olarak ülkelerin yakın ilgisini çekmekte ve bu sektör için devletler tarafından özel planlamalar yapılmaktadır. Özellikle hızla küreselleşmekte olan bu sektörde rekabet büyük yoğunluk kazanmakta ve sanayileşmiş ülkeler bu sektörün korunması ve rekabet gücünün geliştirilmesi için özel politikalar uygulamaktadırlar.</a:t>
            </a:r>
          </a:p>
          <a:p>
            <a:endParaRPr lang="tr-TR" dirty="0" smtClean="0"/>
          </a:p>
          <a:p>
            <a:endParaRPr lang="tr-TR" dirty="0"/>
          </a:p>
        </p:txBody>
      </p:sp>
      <p:graphicFrame>
        <p:nvGraphicFramePr>
          <p:cNvPr id="4" name="3 İçerik Yer Tutucusu"/>
          <p:cNvGraphicFramePr>
            <a:graphicFrameLocks/>
          </p:cNvGraphicFramePr>
          <p:nvPr/>
        </p:nvGraphicFramePr>
        <p:xfrm>
          <a:off x="214283" y="4357693"/>
          <a:ext cx="8786874" cy="2286017"/>
        </p:xfrm>
        <a:graphic>
          <a:graphicData uri="http://schemas.openxmlformats.org/drawingml/2006/table">
            <a:tbl>
              <a:tblPr firstRow="1" bandRow="1">
                <a:tableStyleId>{5C22544A-7EE6-4342-B048-85BDC9FD1C3A}</a:tableStyleId>
              </a:tblPr>
              <a:tblGrid>
                <a:gridCol w="2928958"/>
                <a:gridCol w="2928958"/>
                <a:gridCol w="2928958"/>
              </a:tblGrid>
              <a:tr h="710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ÜNİVERSİTE</a:t>
                      </a:r>
                      <a:r>
                        <a:rPr lang="tr-TR" baseline="0" dirty="0" smtClean="0"/>
                        <a:t> ADI</a:t>
                      </a:r>
                      <a:endParaRPr lang="tr-TR" dirty="0" smtClean="0"/>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FAKÜLTE ADI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TABAN PUAN</a:t>
                      </a:r>
                    </a:p>
                  </a:txBody>
                  <a:tcPr/>
                </a:tc>
              </a:tr>
              <a:tr h="710542">
                <a:tc>
                  <a:txBody>
                    <a:bodyPr/>
                    <a:lstStyle/>
                    <a:p>
                      <a:r>
                        <a:rPr lang="tr-TR" dirty="0" smtClean="0"/>
                        <a:t>AFYON KOCATEPE ÜNV.</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TEKNOLOJİ FAKÜLTESİ</a:t>
                      </a:r>
                    </a:p>
                    <a:p>
                      <a:endParaRPr lang="tr-TR" dirty="0"/>
                    </a:p>
                  </a:txBody>
                  <a:tcPr/>
                </a:tc>
                <a:tc>
                  <a:txBody>
                    <a:bodyPr/>
                    <a:lstStyle/>
                    <a:p>
                      <a:r>
                        <a:rPr kumimoji="0" lang="tr-TR" b="0" i="0" kern="1200" dirty="0" smtClean="0">
                          <a:solidFill>
                            <a:schemeClr val="dk1"/>
                          </a:solidFill>
                          <a:latin typeface="+mn-lt"/>
                          <a:ea typeface="+mn-ea"/>
                          <a:cs typeface="+mn-cs"/>
                        </a:rPr>
                        <a:t>216,071</a:t>
                      </a:r>
                      <a:endParaRPr lang="tr-TR" dirty="0"/>
                    </a:p>
                  </a:txBody>
                  <a:tcPr/>
                </a:tc>
              </a:tr>
              <a:tr h="864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AFYON KOCATEPE ÜNV.</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MÜHENDİSLİK FAKÜLTESİ</a:t>
                      </a:r>
                    </a:p>
                    <a:p>
                      <a:endParaRPr lang="tr-TR" dirty="0"/>
                    </a:p>
                  </a:txBody>
                  <a:tcPr/>
                </a:tc>
                <a:tc>
                  <a:txBody>
                    <a:bodyPr/>
                    <a:lstStyle/>
                    <a:p>
                      <a:r>
                        <a:rPr kumimoji="0" lang="tr-TR" b="0" i="0" kern="1200" dirty="0" smtClean="0">
                          <a:solidFill>
                            <a:schemeClr val="dk1"/>
                          </a:solidFill>
                          <a:latin typeface="+mn-lt"/>
                          <a:ea typeface="+mn-ea"/>
                          <a:cs typeface="+mn-cs"/>
                        </a:rPr>
                        <a:t>278,36</a:t>
                      </a:r>
                      <a:endParaRPr lang="tr-TR"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2.ELEKTRİK-ELEKTRONİK TEKNOLOJİSİ</a:t>
            </a:r>
            <a:endParaRPr lang="tr-TR" dirty="0"/>
          </a:p>
        </p:txBody>
      </p:sp>
      <p:graphicFrame>
        <p:nvGraphicFramePr>
          <p:cNvPr id="4" name="3 İçerik Yer Tutucusu"/>
          <p:cNvGraphicFramePr>
            <a:graphicFrameLocks noGrp="1"/>
          </p:cNvGraphicFramePr>
          <p:nvPr>
            <p:ph sz="quarter" idx="1"/>
          </p:nvPr>
        </p:nvGraphicFramePr>
        <p:xfrm>
          <a:off x="914400" y="1447800"/>
          <a:ext cx="7772400" cy="101092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ORTAÖĞRETİM</a:t>
                      </a:r>
                      <a:r>
                        <a:rPr lang="tr-TR" baseline="0" dirty="0" smtClean="0"/>
                        <a:t> ALAN ADI</a:t>
                      </a:r>
                      <a:endParaRPr lang="tr-TR" dirty="0" smtClean="0"/>
                    </a:p>
                    <a:p>
                      <a:endParaRPr lang="tr-TR" dirty="0"/>
                    </a:p>
                  </a:txBody>
                  <a:tcPr/>
                </a:tc>
                <a:tc>
                  <a:txBody>
                    <a:bodyPr/>
                    <a:lstStyle/>
                    <a:p>
                      <a:r>
                        <a:rPr lang="tr-TR" dirty="0" smtClean="0"/>
                        <a:t>YÜKSEKÖĞRETİM LİSANS PROGRAMLARI</a:t>
                      </a:r>
                      <a:endParaRPr lang="tr-TR" dirty="0"/>
                    </a:p>
                  </a:txBody>
                  <a:tcPr/>
                </a:tc>
              </a:tr>
              <a:tr h="370840">
                <a:tc>
                  <a:txBody>
                    <a:bodyPr/>
                    <a:lstStyle/>
                    <a:p>
                      <a:endParaRPr lang="tr-TR"/>
                    </a:p>
                  </a:txBody>
                  <a:tcPr/>
                </a:tc>
                <a:tc>
                  <a:txBody>
                    <a:bodyPr/>
                    <a:lstStyle/>
                    <a:p>
                      <a:endParaRPr lang="tr-TR" dirty="0"/>
                    </a:p>
                  </a:txBody>
                  <a:tcPr/>
                </a:tc>
              </a:tr>
            </a:tbl>
          </a:graphicData>
        </a:graphic>
      </p:graphicFrame>
      <p:graphicFrame>
        <p:nvGraphicFramePr>
          <p:cNvPr id="5" name="4 İçerik Yer Tutucusu"/>
          <p:cNvGraphicFramePr>
            <a:graphicFrameLocks/>
          </p:cNvGraphicFramePr>
          <p:nvPr/>
        </p:nvGraphicFramePr>
        <p:xfrm>
          <a:off x="928662" y="1447800"/>
          <a:ext cx="7786741" cy="2361170"/>
        </p:xfrm>
        <a:graphic>
          <a:graphicData uri="http://schemas.openxmlformats.org/drawingml/2006/table">
            <a:tbl>
              <a:tblPr firstRow="1" bandRow="1">
                <a:tableStyleId>{69CF1AB2-1976-4502-BF36-3FF5EA218861}</a:tableStyleId>
              </a:tblPr>
              <a:tblGrid>
                <a:gridCol w="2304523"/>
                <a:gridCol w="3506920"/>
                <a:gridCol w="1975298"/>
              </a:tblGrid>
              <a:tr h="745730">
                <a:tc>
                  <a:txBody>
                    <a:bodyPr/>
                    <a:lstStyle/>
                    <a:p>
                      <a:r>
                        <a:rPr lang="tr-TR" dirty="0" smtClean="0"/>
                        <a:t>ORTAÖĞRETİM</a:t>
                      </a:r>
                      <a:r>
                        <a:rPr lang="tr-TR" baseline="0" dirty="0" smtClean="0"/>
                        <a:t> ALAN ADI</a:t>
                      </a:r>
                      <a:endParaRPr lang="tr-TR" dirty="0"/>
                    </a:p>
                  </a:txBody>
                  <a:tcPr/>
                </a:tc>
                <a:tc>
                  <a:txBody>
                    <a:bodyPr/>
                    <a:lstStyle/>
                    <a:p>
                      <a:r>
                        <a:rPr lang="tr-TR" dirty="0" smtClean="0"/>
                        <a:t>YÜKSEKÖĞRETİM LİSANS PROGRAMLARI</a:t>
                      </a:r>
                      <a:endParaRPr lang="tr-TR" dirty="0"/>
                    </a:p>
                  </a:txBody>
                  <a:tcPr/>
                </a:tc>
                <a:tc>
                  <a:txBody>
                    <a:bodyPr/>
                    <a:lstStyle/>
                    <a:p>
                      <a:r>
                        <a:rPr lang="tr-TR" dirty="0" smtClean="0"/>
                        <a:t>ÖĞRETİM YILI</a:t>
                      </a:r>
                      <a:endParaRPr lang="tr-TR" dirty="0"/>
                    </a:p>
                  </a:txBody>
                  <a:tcPr/>
                </a:tc>
              </a:tr>
              <a:tr h="1092594">
                <a:tc>
                  <a:txBody>
                    <a:bodyPr/>
                    <a:lstStyle/>
                    <a:p>
                      <a:r>
                        <a:rPr lang="tr-TR" dirty="0" smtClean="0"/>
                        <a:t>Elektrik –Elektronik</a:t>
                      </a:r>
                      <a:r>
                        <a:rPr lang="tr-TR" baseline="0" dirty="0" smtClean="0"/>
                        <a:t> Teknolojisi</a:t>
                      </a:r>
                      <a:endParaRPr lang="tr-TR" dirty="0" smtClean="0"/>
                    </a:p>
                  </a:txBody>
                  <a:tcPr/>
                </a:tc>
                <a:tc>
                  <a:txBody>
                    <a:bodyPr/>
                    <a:lstStyle/>
                    <a:p>
                      <a:r>
                        <a:rPr lang="tr-TR" sz="2000" dirty="0" smtClean="0"/>
                        <a:t>Bilgisayar Mühendisliği (M.T.O.K) </a:t>
                      </a:r>
                    </a:p>
                    <a:p>
                      <a:r>
                        <a:rPr lang="tr-TR" sz="2000" dirty="0" smtClean="0"/>
                        <a:t>Elektrik-Elektronik Mühendisliği (M.T.O.K) </a:t>
                      </a:r>
                    </a:p>
                    <a:p>
                      <a:r>
                        <a:rPr lang="tr-TR" sz="2000" dirty="0" err="1" smtClean="0"/>
                        <a:t>Mekatronik</a:t>
                      </a:r>
                      <a:r>
                        <a:rPr lang="tr-TR" sz="2000" dirty="0" smtClean="0"/>
                        <a:t> Mühendisliği (M.T.O.K) </a:t>
                      </a:r>
                      <a:endParaRPr lang="tr-TR" sz="2000" b="1" dirty="0"/>
                    </a:p>
                  </a:txBody>
                  <a:tcPr/>
                </a:tc>
                <a:tc>
                  <a:txBody>
                    <a:bodyPr/>
                    <a:lstStyle/>
                    <a:p>
                      <a:r>
                        <a:rPr lang="tr-TR" sz="2000" dirty="0" smtClean="0"/>
                        <a:t>5</a:t>
                      </a:r>
                      <a:endParaRPr lang="tr-TR" sz="2000" dirty="0"/>
                    </a:p>
                  </a:txBody>
                  <a:tcPr/>
                </a:tc>
              </a:tr>
            </a:tbl>
          </a:graphicData>
        </a:graphic>
      </p:graphicFrame>
      <p:graphicFrame>
        <p:nvGraphicFramePr>
          <p:cNvPr id="8" name="7 Tablo"/>
          <p:cNvGraphicFramePr>
            <a:graphicFrameLocks noGrp="1"/>
          </p:cNvGraphicFramePr>
          <p:nvPr/>
        </p:nvGraphicFramePr>
        <p:xfrm>
          <a:off x="1000101" y="4071942"/>
          <a:ext cx="7786740" cy="1857388"/>
        </p:xfrm>
        <a:graphic>
          <a:graphicData uri="http://schemas.openxmlformats.org/drawingml/2006/table">
            <a:tbl>
              <a:tblPr firstRow="1" bandRow="1">
                <a:tableStyleId>{5C22544A-7EE6-4342-B048-85BDC9FD1C3A}</a:tableStyleId>
              </a:tblPr>
              <a:tblGrid>
                <a:gridCol w="2595580"/>
                <a:gridCol w="2595580"/>
                <a:gridCol w="2595580"/>
              </a:tblGrid>
              <a:tr h="928694">
                <a:tc>
                  <a:txBody>
                    <a:bodyPr/>
                    <a:lstStyle/>
                    <a:p>
                      <a:r>
                        <a:rPr lang="tr-TR" dirty="0" smtClean="0"/>
                        <a:t>GAZİ ÜNV.</a:t>
                      </a:r>
                      <a:endParaRPr lang="tr-TR" dirty="0"/>
                    </a:p>
                  </a:txBody>
                  <a:tcPr/>
                </a:tc>
                <a:tc>
                  <a:txBody>
                    <a:bodyPr/>
                    <a:lstStyle/>
                    <a:p>
                      <a:r>
                        <a:rPr lang="tr-TR" dirty="0" smtClean="0"/>
                        <a:t>BİLGİSAYAR MÜH.</a:t>
                      </a:r>
                    </a:p>
                    <a:p>
                      <a:r>
                        <a:rPr lang="tr-TR" dirty="0" smtClean="0"/>
                        <a:t>TEKNOLOJİ FAKÜLTESİ</a:t>
                      </a:r>
                      <a:endParaRPr lang="tr-TR" dirty="0"/>
                    </a:p>
                  </a:txBody>
                  <a:tcPr/>
                </a:tc>
                <a:tc>
                  <a:txBody>
                    <a:bodyPr/>
                    <a:lstStyle/>
                    <a:p>
                      <a:r>
                        <a:rPr lang="tr-TR" dirty="0" smtClean="0"/>
                        <a:t>306,537</a:t>
                      </a:r>
                      <a:endParaRPr lang="tr-TR" dirty="0"/>
                    </a:p>
                  </a:txBody>
                  <a:tcPr/>
                </a:tc>
              </a:tr>
              <a:tr h="928694">
                <a:tc>
                  <a:txBody>
                    <a:bodyPr/>
                    <a:lstStyle/>
                    <a:p>
                      <a:r>
                        <a:rPr lang="tr-TR" dirty="0" smtClean="0"/>
                        <a:t>MARMARA ÜNV.</a:t>
                      </a:r>
                      <a:endParaRPr lang="tr-TR" dirty="0"/>
                    </a:p>
                  </a:txBody>
                  <a:tcPr/>
                </a:tc>
                <a:tc>
                  <a:txBody>
                    <a:bodyPr/>
                    <a:lstStyle/>
                    <a:p>
                      <a:r>
                        <a:rPr lang="tr-TR" dirty="0" smtClean="0"/>
                        <a:t>MEKATRONİK MÜH.</a:t>
                      </a:r>
                    </a:p>
                    <a:p>
                      <a:r>
                        <a:rPr lang="tr-TR" dirty="0" smtClean="0"/>
                        <a:t>TEKNOLOJİ FAKÜLTESİ</a:t>
                      </a:r>
                      <a:endParaRPr lang="tr-TR" dirty="0"/>
                    </a:p>
                  </a:txBody>
                  <a:tcPr/>
                </a:tc>
                <a:tc>
                  <a:txBody>
                    <a:bodyPr/>
                    <a:lstStyle/>
                    <a:p>
                      <a:r>
                        <a:rPr lang="tr-TR" dirty="0" smtClean="0"/>
                        <a:t>307,531</a:t>
                      </a:r>
                      <a:endParaRPr lang="tr-TR"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1193</TotalTime>
  <Words>1159</Words>
  <Application>Microsoft Office PowerPoint</Application>
  <PresentationFormat>Ekran Gösterisi (4:3)</PresentationFormat>
  <Paragraphs>276</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Hisse Senedi</vt:lpstr>
      <vt:lpstr>ERZİNCAN MESLEKİ VE TEKNİK ANADOLU LİSESİ</vt:lpstr>
      <vt:lpstr>ALANLARIMIZ VE DALLARIMIZ</vt:lpstr>
      <vt:lpstr>PowerPoint Sunusu</vt:lpstr>
      <vt:lpstr>1.RAYLI SİSTEMLER TEKNOLOJİSİ </vt:lpstr>
      <vt:lpstr>1.RAYLI SİSTEMLER TEKNOLOJİSİ M.T.O.K. PROGRAMLARI</vt:lpstr>
      <vt:lpstr>RAYLI SİSTEMLER STAJ YERLERİ</vt:lpstr>
      <vt:lpstr>PowerPoint Sunusu</vt:lpstr>
      <vt:lpstr>  2.ELEKTRİK-ELEKTRONİK TEKNOLOJİSİ </vt:lpstr>
      <vt:lpstr>2.ELEKTRİK-ELEKTRONİK TEKNOLOJİSİ</vt:lpstr>
      <vt:lpstr>ELEKTRİK-ELEKTRONİK ALANI STAJ YERLERİ</vt:lpstr>
      <vt:lpstr>PowerPoint Sunusu</vt:lpstr>
      <vt:lpstr>3.MOTORLU ARAÇLAR TEKNOLOJİSİ </vt:lpstr>
      <vt:lpstr>3.MOTORLU ARAÇLAR TEKNOLOJİSİ</vt:lpstr>
      <vt:lpstr>MOTORLU ARAÇLAR BÖLÜMÜ STAJ YERLERİ</vt:lpstr>
      <vt:lpstr>PowerPoint Sunusu</vt:lpstr>
      <vt:lpstr>4.METAL TEKNOLOJİSİ </vt:lpstr>
      <vt:lpstr>4.METAL TEKNOLOJİSİ</vt:lpstr>
      <vt:lpstr>METAL BÖLÜMÜ STAJ YERLERİ</vt:lpstr>
      <vt:lpstr>PowerPoint Sunusu</vt:lpstr>
      <vt:lpstr>5.HARİTA-TAPU-KADASTRO TEKNOLOJİSİ </vt:lpstr>
      <vt:lpstr>5.HARİTA-KADASTRO TEKNOLOJİSİ</vt:lpstr>
      <vt:lpstr>HARİTA BÖLÜMÜ STAJ YERLERİ</vt:lpstr>
      <vt:lpstr>PowerPoint Sunusu</vt:lpstr>
      <vt:lpstr>6.MAKİNE  TEKNOLOJİSİ</vt:lpstr>
      <vt:lpstr>6.MAKİNE  TEKNOLOJİSİ</vt:lpstr>
      <vt:lpstr>MAKİNE BÖLÜMÜ STAJ YERLERİ</vt:lpstr>
      <vt:lpstr>PowerPoint Sunusu</vt:lpstr>
      <vt:lpstr>7.MOBİLYA VE İÇ MEKAN TASARIM</vt:lpstr>
      <vt:lpstr>7.MOBİLYA VE İÇ MEKAN TASARIM</vt:lpstr>
      <vt:lpstr>PowerPoint Sunusu</vt:lpstr>
      <vt:lpstr>8.İNŞAAT  TEKNOLOJİSİ</vt:lpstr>
      <vt:lpstr>8.İNŞAAT  TEKNOLOJİSİ</vt:lpstr>
      <vt:lpstr>İNŞAAT BÖLÜMÜ STAJ YERLERİ</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ERZİNCAN MESLEKİ VE TEKNİK ANADOLU LİSESİ</dc:title>
  <dc:creator>rehber 2</dc:creator>
  <cp:lastModifiedBy>LENOVO</cp:lastModifiedBy>
  <cp:revision>90</cp:revision>
  <dcterms:created xsi:type="dcterms:W3CDTF">2018-04-30T07:47:27Z</dcterms:created>
  <dcterms:modified xsi:type="dcterms:W3CDTF">2018-06-06T09:58:49Z</dcterms:modified>
</cp:coreProperties>
</file>