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2" r:id="rId5"/>
    <p:sldId id="257" r:id="rId6"/>
    <p:sldId id="267" r:id="rId7"/>
    <p:sldId id="268" r:id="rId8"/>
    <p:sldId id="264" r:id="rId9"/>
    <p:sldId id="258" r:id="rId10"/>
    <p:sldId id="259" r:id="rId11"/>
    <p:sldId id="269" r:id="rId12"/>
    <p:sldId id="270" r:id="rId13"/>
    <p:sldId id="263" r:id="rId14"/>
    <p:sldId id="260" r:id="rId15"/>
    <p:sldId id="26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5.6.2018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1_YIYECEK_ICECEK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YIYECEK_ICECEK_HIZMETLERI_ALANI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1_COCUK_GELISIMI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COCUK_GELISIMI_VE_EGITIMI_ALANI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1_GIYIM_URETIM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amze\Desktop\hac&#305;%20ali%20ak&#305;n%20m.t.a.l\GIYIM_URETIM_TEKNOLOJISI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HACI ALİ AKIN M.T.A.L.</a:t>
            </a:r>
            <a:endParaRPr lang="tr-TR" sz="36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6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56574158"/>
              </p:ext>
            </p:extLst>
          </p:nvPr>
        </p:nvGraphicFramePr>
        <p:xfrm>
          <a:off x="467544" y="1340768"/>
          <a:ext cx="7920880" cy="1823863"/>
        </p:xfrm>
        <a:graphic>
          <a:graphicData uri="http://schemas.openxmlformats.org/drawingml/2006/table">
            <a:tbl>
              <a:tblPr firstRow="1" bandRow="1"/>
              <a:tblGrid>
                <a:gridCol w="5832648"/>
                <a:gridCol w="2088232"/>
              </a:tblGrid>
              <a:tr h="538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M.T.O.K.</a:t>
                      </a:r>
                    </a:p>
                  </a:txBody>
                  <a:tcPr marL="64095" marR="640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3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5461" marR="85461" marT="42730" marB="427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Görsel Sanatlar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85461" marR="85461" marT="42730" marB="4273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</a:tr>
              <a:tr h="26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Moda Tasarımı 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85461" marR="85461" marT="42730" marB="4273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</a:tr>
              <a:tr h="26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Tekstil Tasarımı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85461" marR="85461" marT="42730" marB="4273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</a:tr>
              <a:tr h="445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Kuyumculuk ve Mücevher Tasarımı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85461" marR="85461" marT="42730" marB="4273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595584"/>
              </p:ext>
            </p:extLst>
          </p:nvPr>
        </p:nvGraphicFramePr>
        <p:xfrm>
          <a:off x="467544" y="4293096"/>
          <a:ext cx="7848872" cy="639130"/>
        </p:xfrm>
        <a:graphic>
          <a:graphicData uri="http://schemas.openxmlformats.org/drawingml/2006/table">
            <a:tbl>
              <a:tblPr firstRow="1" bandRow="1"/>
              <a:tblGrid>
                <a:gridCol w="5741771"/>
                <a:gridCol w="2107101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İLGİLİ LİSANS BÖLÜMLERİ</a:t>
                      </a:r>
                    </a:p>
                  </a:txBody>
                  <a:tcPr marL="58724" marR="58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3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8298" marR="78298" marT="39149" marB="391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Moda Tasarımı  </a:t>
                      </a:r>
                    </a:p>
                  </a:txBody>
                  <a:tcPr marL="78298" marR="78298" marT="39149" marB="3914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b="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03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_YIYECEK_ICECEK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8280920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IYECEK_ICECEK_HIZMETLERI_ALANI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8280920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859548"/>
              </p:ext>
            </p:extLst>
          </p:nvPr>
        </p:nvGraphicFramePr>
        <p:xfrm>
          <a:off x="251520" y="2564904"/>
          <a:ext cx="82809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080"/>
                <a:gridCol w="2792536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10.sınıf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11. 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chemeClr val="bg1"/>
                          </a:solidFill>
                        </a:rPr>
                        <a:t>12.sınıf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Temel yiyecek üretimi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Tatlı yapım teknikleri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İşletmelerde beceri eğitimi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Servis hazırlıkları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Temel hamur teknikleri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Mesleki yabancı dil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Pasta yapım teknikleri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93610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YİYECEK İÇECEK HİZMETLERİ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3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66824936"/>
              </p:ext>
            </p:extLst>
          </p:nvPr>
        </p:nvGraphicFramePr>
        <p:xfrm>
          <a:off x="107504" y="332656"/>
          <a:ext cx="8640960" cy="5374908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326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 PUAN İLE YERLEŞİLECEK ÖNLİSANS BÖLÜMLERİ</a:t>
                      </a:r>
                    </a:p>
                  </a:txBody>
                  <a:tcPr marL="14221" marR="1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DGS İLE GEÇİLEBİLECEK LİSANS BÖLÜMLERİ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21" marR="14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93">
                <a:tc>
                  <a:txBody>
                    <a:bodyPr/>
                    <a:lstStyle/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tr-TR" sz="11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Aşçılık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Aile ve Tüketici Bilimleri</a:t>
                      </a:r>
                    </a:p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Beslenme ve Diyetetik</a:t>
                      </a:r>
                    </a:p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Gastronomi </a:t>
                      </a:r>
                    </a:p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Gastronomi ve Mutfak Sanatları</a:t>
                      </a:r>
                    </a:p>
                    <a:p>
                      <a:pPr fontAlgn="base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tr-T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Yiyecek ve İçecek İşletmeciliği </a:t>
                      </a:r>
                      <a:endParaRPr lang="tr-T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3196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Gıda Teknolojisi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Beslenme ve Diyetetik</a:t>
                      </a:r>
                      <a:endParaRPr kumimoji="0" lang="tr-T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Bitki Koruma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Gıda Mühendisliği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Gıda Teknolojisi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Kimya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Tarımsal Genetik Mühendisliği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Tarımsal </a:t>
                      </a: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Biyoteknoloji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25973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1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Gemi Aşçılığı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925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21953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1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İkram Hizmetleri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Aile ve Tüketici Bilimleri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Beslenme ve Diyetetik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Gastronomi ve Mutfak Sanatları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Yiyecek ve İçecek İşletmeciliği İşletme</a:t>
                      </a: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Kültürel  Miras ve Turizm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İşletme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İşletme Enformatiği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İşletme Yönetimi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Konaklama İşletmeciliği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Konaklama ve Turizm İşletmeciliği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Lojistik Yönetimi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Turizm İşletmeciliği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Turizm İşletmeciliği ve Otelcilik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Turizm ve Otel İşletmeciliği </a:t>
                      </a: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Turizm ve Seyahat Hizmetleri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endParaRPr lang="tr-TR" sz="11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214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Turizm ve Otel İşletmeciliği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73280">
                <a:tc>
                  <a:txBody>
                    <a:bodyPr/>
                    <a:lstStyle/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tr-TR" sz="11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Turizm  </a:t>
                      </a:r>
                      <a:r>
                        <a:rPr lang="tr-TR" sz="11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Animasyonu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Oyunculuk</a:t>
                      </a:r>
                    </a:p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Rekreasyon</a:t>
                      </a:r>
                    </a:p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Sahne Sanatları</a:t>
                      </a:r>
                    </a:p>
                    <a:p>
                      <a:pPr fontAlgn="base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Tiyatro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9361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Turist Rehberliği</a:t>
                      </a:r>
                      <a:endParaRPr lang="tr-T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Seyahat İşletmeciliği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Seyahat İşletmeciliği ve Turizm Rehberliği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Turizm İşletmeciliği</a:t>
                      </a: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5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Otobüs Kaptanlığı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48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Sağlık Turizmi İşletmeciliği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962" marR="18962" marT="9481" marB="9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72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29673465"/>
              </p:ext>
            </p:extLst>
          </p:nvPr>
        </p:nvGraphicFramePr>
        <p:xfrm>
          <a:off x="683568" y="476672"/>
          <a:ext cx="7632848" cy="1589256"/>
        </p:xfrm>
        <a:graphic>
          <a:graphicData uri="http://schemas.openxmlformats.org/drawingml/2006/table">
            <a:tbl>
              <a:tblPr firstRow="1" bandRow="1"/>
              <a:tblGrid>
                <a:gridCol w="6633507"/>
                <a:gridCol w="999341"/>
              </a:tblGrid>
              <a:tr h="1871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M.T.O.K.</a:t>
                      </a:r>
                    </a:p>
                  </a:txBody>
                  <a:tcPr marL="35096" marR="35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6794" marR="46794" marT="23397" marB="233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Gastronomi ve Mutfak Sanatları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6794" marR="46794" marT="23397" marB="23397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</a:tr>
              <a:tr h="14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Rekreasyon Yönetimi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6794" marR="46794" marT="23397" marB="23397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</a:tr>
              <a:tr h="145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İşletmeciliği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6794" marR="46794" marT="23397" marB="23397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8"/>
                    </a:solidFill>
                  </a:tcPr>
                </a:tc>
              </a:tr>
              <a:tr h="244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Seyahat İşletmeciliği ve Turizm Rehberliği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6794" marR="46794" marT="23397" marB="23397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98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D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6682876"/>
              </p:ext>
            </p:extLst>
          </p:nvPr>
        </p:nvGraphicFramePr>
        <p:xfrm>
          <a:off x="683568" y="2492896"/>
          <a:ext cx="7632848" cy="3763918"/>
        </p:xfrm>
        <a:graphic>
          <a:graphicData uri="http://schemas.openxmlformats.org/drawingml/2006/table">
            <a:tbl>
              <a:tblPr firstRow="1" bandRow="1"/>
              <a:tblGrid>
                <a:gridCol w="5583740"/>
                <a:gridCol w="2049108"/>
              </a:tblGrid>
              <a:tr h="145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İLGİLİ LİSANS BÖLÜMLERİ</a:t>
                      </a:r>
                    </a:p>
                  </a:txBody>
                  <a:tcPr marL="27200" marR="27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700"/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Gastronomi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7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Gastronomi ve Mutfak Sanatları 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0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Konaklama İşletmeciliği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7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Konaklama ve Turizm İşletmeciliği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17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Seyahat İşletmeciliği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0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İşletmeciliği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7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İşletmeciliği ve Otelcilik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0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Rehberliği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7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ve Otel İşletmeciliği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05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Turizm ve Otelcilik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0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Yiyecek-İçecek İşletmeciliği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36267" marR="36267" marT="18133" marB="181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34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_COCUK_GELISIMI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8424936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CUK_GELISIMI_VE_EGITIMI_ALANI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8424936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565232"/>
          </a:xfrm>
        </p:spPr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tr-TR" sz="2000" b="1" dirty="0">
                <a:solidFill>
                  <a:srgbClr val="FE8637">
                    <a:lumMod val="50000"/>
                  </a:srgbClr>
                </a:solidFill>
              </a:rPr>
              <a:t>Erken Çocukluk Eğitimi </a:t>
            </a:r>
          </a:p>
          <a:p>
            <a:pPr lvl="0">
              <a:buClr>
                <a:srgbClr val="FE8637"/>
              </a:buClr>
            </a:pPr>
            <a:r>
              <a:rPr lang="tr-TR" sz="2000" b="1" dirty="0">
                <a:solidFill>
                  <a:srgbClr val="FE8637">
                    <a:lumMod val="50000"/>
                  </a:srgbClr>
                </a:solidFill>
              </a:rPr>
              <a:t>Özel Eğitim </a:t>
            </a:r>
          </a:p>
          <a:p>
            <a:pPr lvl="0">
              <a:buClr>
                <a:srgbClr val="FE8637"/>
              </a:buClr>
            </a:pPr>
            <a:endParaRPr lang="tr-TR" sz="12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tr-TR" sz="12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tr-TR" sz="1200" b="1" dirty="0">
              <a:solidFill>
                <a:prstClr val="black"/>
              </a:solidFill>
            </a:endParaRPr>
          </a:p>
          <a:p>
            <a:endParaRPr lang="tr-TR" b="1" dirty="0" smtClean="0"/>
          </a:p>
          <a:p>
            <a:endParaRPr lang="tr-TR" b="1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043608" y="-387424"/>
            <a:ext cx="7467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ÇOCUK GELİŞİMİ VE EĞİTİMİ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7368036"/>
              </p:ext>
            </p:extLst>
          </p:nvPr>
        </p:nvGraphicFramePr>
        <p:xfrm>
          <a:off x="395536" y="2132856"/>
          <a:ext cx="828092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080"/>
                <a:gridCol w="2792536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10.sınıf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11. 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chemeClr val="bg1"/>
                          </a:solidFill>
                        </a:rPr>
                        <a:t>12.sınıf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Çocuk gelişimi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sng" dirty="0" smtClean="0"/>
                        <a:t>Erken çocuklukta program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sng" dirty="0" smtClean="0">
                          <a:solidFill>
                            <a:prstClr val="black"/>
                          </a:solidFill>
                        </a:rPr>
                        <a:t>Erken çocuklukta öz bakım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Anne çocuk sağlığı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sng" dirty="0" smtClean="0"/>
                        <a:t>Özel eğitimde program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sng" dirty="0" smtClean="0">
                          <a:solidFill>
                            <a:prstClr val="black"/>
                          </a:solidFill>
                        </a:rPr>
                        <a:t>Özel eğitimde öz bakım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Erken çocukluk ve özel eğitim kurumları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prstClr val="black"/>
                          </a:solidFill>
                        </a:rPr>
                        <a:t>Yetersizlik türleri ve eğitim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prstClr val="black"/>
                          </a:solidFill>
                        </a:rPr>
                        <a:t>Çocukla iletişim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Çocuk ruh sağlığı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prstClr val="black"/>
                          </a:solidFill>
                        </a:rPr>
                        <a:t>Oyun ve oyuncak yapımı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prstClr val="black"/>
                          </a:solidFill>
                        </a:rPr>
                        <a:t>İşletmelerde beceri eğitimi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Dramatik etkinlikler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9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850593"/>
              </p:ext>
            </p:extLst>
          </p:nvPr>
        </p:nvGraphicFramePr>
        <p:xfrm>
          <a:off x="539552" y="260648"/>
          <a:ext cx="7560840" cy="2145792"/>
        </p:xfrm>
        <a:graphic>
          <a:graphicData uri="http://schemas.openxmlformats.org/drawingml/2006/table">
            <a:tbl>
              <a:tblPr/>
              <a:tblGrid>
                <a:gridCol w="3780420"/>
                <a:gridCol w="3780420"/>
              </a:tblGrid>
              <a:tr h="31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 PUAN İLE YERLEŞİLECEK ÖNLİSANS BÖLÜMLERİ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2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Çocuk Gelişimi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Gelişimi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Okul Öncesi Öğretmenliği</a:t>
                      </a: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6522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Çocuk Koruma ve Bakım Hizmetleri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6522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Sosyal Hizmetler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Sosyal Hizmet</a:t>
                      </a: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Sosyoloji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640709"/>
              </p:ext>
            </p:extLst>
          </p:nvPr>
        </p:nvGraphicFramePr>
        <p:xfrm>
          <a:off x="539552" y="2492896"/>
          <a:ext cx="7560840" cy="1919472"/>
        </p:xfrm>
        <a:graphic>
          <a:graphicData uri="http://schemas.openxmlformats.org/drawingml/2006/table">
            <a:tbl>
              <a:tblPr firstRow="1" bandRow="1"/>
              <a:tblGrid>
                <a:gridCol w="5531064"/>
                <a:gridCol w="2029776"/>
              </a:tblGrid>
              <a:tr h="432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İLGİLİ LİSANS BÖLÜMLERİ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Çocuk Gelişimi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b="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Okul Öncesi Öğretmenliği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Özel Eğitim Öğretmenliği</a:t>
                      </a:r>
                      <a:endParaRPr lang="tr-TR" sz="16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SÖZ</a:t>
                      </a:r>
                      <a:endParaRPr lang="tr-TR" sz="16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Sosyal Hizmet</a:t>
                      </a:r>
                      <a:endParaRPr lang="tr-TR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EA</a:t>
                      </a:r>
                      <a:endParaRPr lang="tr-TR" sz="16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90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_GIYIM_URETIM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8352928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IYIM_URETIM_TEKNOLOJISI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8424936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E8637">
                    <a:lumMod val="75000"/>
                  </a:srgbClr>
                </a:solidFill>
              </a:rPr>
              <a:t>GİYİM ÜRETİM TEKNOLOJİSİ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095656"/>
              </p:ext>
            </p:extLst>
          </p:nvPr>
        </p:nvGraphicFramePr>
        <p:xfrm>
          <a:off x="395536" y="2132856"/>
          <a:ext cx="82809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080"/>
                <a:gridCol w="2792536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10.sınıf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11. 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chemeClr val="bg1"/>
                          </a:solidFill>
                        </a:rPr>
                        <a:t>12.sınıf alan dersleri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Uygulama teknikleri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Kadın giysi üretimi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İşletmelerde beceri eğitimi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Tekstil teknolojisi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Kadın giysi kalıpları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Drapaj</a:t>
                      </a:r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Giysi teknik çizimleri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Kalıp hazırlama teknikleri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8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90250257"/>
              </p:ext>
            </p:extLst>
          </p:nvPr>
        </p:nvGraphicFramePr>
        <p:xfrm>
          <a:off x="107504" y="-27384"/>
          <a:ext cx="8640960" cy="6647890"/>
        </p:xfrm>
        <a:graphic>
          <a:graphicData uri="http://schemas.openxmlformats.org/drawingml/2006/table">
            <a:tbl>
              <a:tblPr/>
              <a:tblGrid>
                <a:gridCol w="4392488"/>
                <a:gridCol w="424847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EK PUAN İLE YERLEŞİLECEK ÖNLİSANS BÖLÜMLERİ</a:t>
                      </a:r>
                    </a:p>
                  </a:txBody>
                  <a:tcPr marL="41856" marR="41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DGS İLE GEÇİLEBİLECEK LİSANS BÖLÜMLERİ</a:t>
                      </a:r>
                    </a:p>
                  </a:txBody>
                  <a:tcPr marL="41856" marR="41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Ayakkabı Tasarımı ve Üretimi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Deri Mühendisliği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Moda Tasarımı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Moda ve Tekstil Tasarımı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Tekstil</a:t>
                      </a: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Moda Tasarımı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Deri Konfeksiyon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ve Giyim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ve Tekstil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ve Moda Tasarımı</a:t>
                      </a: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26198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Deri Teknolojisi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Deri Mühendisliği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60439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Giyim Üretim Teknolojisi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ve Tekstil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ve Moda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Mühendisliği</a:t>
                      </a: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Geleneksel El Sanatları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Sanatları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Geleneksel Türk El Sanatları</a:t>
                      </a: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Geleneksel Tekstillerin </a:t>
                      </a:r>
                      <a:r>
                        <a:rPr lang="tr-TR" sz="105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Konservasyonu</a:t>
                      </a: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ve Restorasyonu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El Sanatları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Geleneksel Türk El Sanatları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Kültür Varlıklarını Koruma</a:t>
                      </a: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Onarım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Moda ve Tekstil Tasarımı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Tekstil Mühendisliği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Tekstil Tasarımı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689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Halıcılık ve Kilimcilik</a:t>
                      </a:r>
                      <a:endParaRPr lang="tr-T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tr-TR" sz="1600" dirty="0"/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El Sanatları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Geleneksel Türk El Sanatları</a:t>
                      </a: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Moda Yönetimi</a:t>
                      </a: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ve Giyim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Moda ve Tekstil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ve Moda Tasarımı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Mühendisliği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Tekstil Tasarımı</a:t>
                      </a: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0673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Moda Tasarımı</a:t>
                      </a:r>
                      <a:endParaRPr lang="tr-T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9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Tekstil Teknolojisi</a:t>
                      </a:r>
                      <a:endParaRPr kumimoji="0" lang="tr-TR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19553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Kuyumculuk ve Takı Tasarımı</a:t>
                      </a:r>
                      <a:endParaRPr lang="tr-TR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Kuyumculuk ve Mücevher Tasarımı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Takı Tasarımı</a:t>
                      </a:r>
                      <a:endParaRPr lang="tr-TR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5808" marR="55808" marT="27904" marB="279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56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523</Words>
  <Application>Microsoft Office PowerPoint</Application>
  <PresentationFormat>Ekran Gösterisi (4:3)</PresentationFormat>
  <Paragraphs>199</Paragraphs>
  <Slides>15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Cumba</vt:lpstr>
      <vt:lpstr>HACI ALİ AKIN M.T.A.L.</vt:lpstr>
      <vt:lpstr>Slayt 2</vt:lpstr>
      <vt:lpstr>Slayt 3</vt:lpstr>
      <vt:lpstr>ÇOCUK GELİŞİMİ VE EĞİTİMİ</vt:lpstr>
      <vt:lpstr>Slayt 5</vt:lpstr>
      <vt:lpstr>Slayt 6</vt:lpstr>
      <vt:lpstr>Slayt 7</vt:lpstr>
      <vt:lpstr>GİYİM ÜRETİM TEKNOLOJİSİ</vt:lpstr>
      <vt:lpstr>Slayt 9</vt:lpstr>
      <vt:lpstr>Slayt 10</vt:lpstr>
      <vt:lpstr>Slayt 11</vt:lpstr>
      <vt:lpstr>Slayt 12</vt:lpstr>
      <vt:lpstr>YİYECEK İÇECEK HİZMETLERİ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 ALİ AKIN M.T.A.L.</dc:title>
  <cp:lastModifiedBy>gamze turan</cp:lastModifiedBy>
  <cp:revision>18</cp:revision>
  <dcterms:modified xsi:type="dcterms:W3CDTF">2018-06-05T20:08:39Z</dcterms:modified>
</cp:coreProperties>
</file>