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6" r:id="rId4"/>
    <p:sldId id="275" r:id="rId5"/>
    <p:sldId id="261" r:id="rId6"/>
    <p:sldId id="262" r:id="rId7"/>
    <p:sldId id="263" r:id="rId8"/>
    <p:sldId id="288" r:id="rId9"/>
    <p:sldId id="282" r:id="rId10"/>
    <p:sldId id="284" r:id="rId11"/>
    <p:sldId id="285" r:id="rId12"/>
    <p:sldId id="290" r:id="rId13"/>
    <p:sldId id="286" r:id="rId14"/>
    <p:sldId id="287" r:id="rId15"/>
    <p:sldId id="291" r:id="rId16"/>
    <p:sldId id="292" r:id="rId17"/>
    <p:sldId id="293" r:id="rId18"/>
    <p:sldId id="268" r:id="rId19"/>
    <p:sldId id="270" r:id="rId20"/>
    <p:sldId id="294"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9" name="8 Dikdörtgen"/>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tr-TR" smtClean="0"/>
              <a:t>Asıl başlık stili için tıklatın</a:t>
            </a:r>
            <a:endParaRPr kumimoji="0" lang="en-US"/>
          </a:p>
        </p:txBody>
      </p:sp>
      <p:sp>
        <p:nvSpPr>
          <p:cNvPr id="3" name="2 Alt Başlık"/>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tr-TR" smtClean="0"/>
              <a:t>Asıl alt başlık stilini düzenlemek için tıklatın</a:t>
            </a:r>
            <a:endParaRPr kumimoji="0" lang="en-US"/>
          </a:p>
        </p:txBody>
      </p:sp>
      <p:sp>
        <p:nvSpPr>
          <p:cNvPr id="4" name="3 Veri Yer Tutucusu"/>
          <p:cNvSpPr>
            <a:spLocks noGrp="1"/>
          </p:cNvSpPr>
          <p:nvPr>
            <p:ph type="dt" sz="half" idx="10"/>
          </p:nvPr>
        </p:nvSpPr>
        <p:spPr/>
        <p:txBody>
          <a:bodyPr/>
          <a:lstStyle/>
          <a:p>
            <a:fld id="{ECB7DA3E-2F71-483A-A360-709A2C570452}" type="datetimeFigureOut">
              <a:rPr lang="tr-TR" smtClean="0"/>
              <a:pPr/>
              <a:t>07.06.2018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DDEC1E-DB89-48BA-AAAC-EFD41A26352D}" type="slidenum">
              <a:rPr lang="tr-TR" smtClean="0"/>
              <a:pPr/>
              <a:t>‹#›</a:t>
            </a:fld>
            <a:endParaRPr lang="tr-TR"/>
          </a:p>
        </p:txBody>
      </p:sp>
      <p:sp>
        <p:nvSpPr>
          <p:cNvPr id="10" name="9 Dikdörtgen"/>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B7DA3E-2F71-483A-A360-709A2C570452}" type="datetimeFigureOut">
              <a:rPr lang="tr-TR" smtClean="0"/>
              <a:pPr/>
              <a:t>07.06.2018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DDEC1E-DB89-48BA-AAAC-EFD41A26352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9" name="8 Dikdörtgen"/>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Dikdörtgen"/>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Dikey Başlık"/>
          <p:cNvSpPr>
            <a:spLocks noGrp="1"/>
          </p:cNvSpPr>
          <p:nvPr>
            <p:ph type="title" orient="vert"/>
          </p:nvPr>
        </p:nvSpPr>
        <p:spPr>
          <a:xfrm>
            <a:off x="6781800" y="274640"/>
            <a:ext cx="19050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04800"/>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B7DA3E-2F71-483A-A360-709A2C570452}" type="datetimeFigureOut">
              <a:rPr lang="tr-TR" smtClean="0"/>
              <a:pPr/>
              <a:t>07.06.2018</a:t>
            </a:fld>
            <a:endParaRPr lang="tr-TR"/>
          </a:p>
        </p:txBody>
      </p:sp>
      <p:sp>
        <p:nvSpPr>
          <p:cNvPr id="5" name="4 Altbilgi Yer Tutucusu"/>
          <p:cNvSpPr>
            <a:spLocks noGrp="1"/>
          </p:cNvSpPr>
          <p:nvPr>
            <p:ph type="ftr" sz="quarter" idx="11"/>
          </p:nvPr>
        </p:nvSpPr>
        <p:spPr>
          <a:xfrm>
            <a:off x="2640597" y="6377459"/>
            <a:ext cx="3836404" cy="365125"/>
          </a:xfrm>
        </p:spPr>
        <p:txBody>
          <a:bodyPr/>
          <a:lstStyle/>
          <a:p>
            <a:endParaRPr lang="tr-TR"/>
          </a:p>
        </p:txBody>
      </p:sp>
      <p:sp>
        <p:nvSpPr>
          <p:cNvPr id="6" name="5 Slayt Numarası Yer Tutucusu"/>
          <p:cNvSpPr>
            <a:spLocks noGrp="1"/>
          </p:cNvSpPr>
          <p:nvPr>
            <p:ph type="sldNum" sz="quarter" idx="12"/>
          </p:nvPr>
        </p:nvSpPr>
        <p:spPr/>
        <p:txBody>
          <a:bodyPr/>
          <a:lstStyle/>
          <a:p>
            <a:fld id="{FADDEC1E-DB89-48BA-AAAC-EFD41A26352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5448"/>
            <a:ext cx="8229600" cy="1252728"/>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B7DA3E-2F71-483A-A360-709A2C570452}" type="datetimeFigureOut">
              <a:rPr lang="tr-TR" smtClean="0"/>
              <a:pPr/>
              <a:t>07.06.2018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DDEC1E-DB89-48BA-AAAC-EFD41A26352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9" name="8 Dikdörtgen"/>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Dikdörtgen"/>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CB7DA3E-2F71-483A-A360-709A2C570452}" type="datetimeFigureOut">
              <a:rPr lang="tr-TR" smtClean="0"/>
              <a:pPr/>
              <a:t>07.06.2018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DDEC1E-DB89-48BA-AAAC-EFD41A26352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CB7DA3E-2F71-483A-A360-709A2C570452}" type="datetimeFigureOut">
              <a:rPr lang="tr-TR" smtClean="0"/>
              <a:pPr/>
              <a:t>07.06.2018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ADDEC1E-DB89-48BA-AAAC-EFD41A26352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Metin Yer Tutucusu"/>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tr-TR" smtClean="0"/>
              <a:t>Asıl metin stillerini düzenlemek için tıklatın</a:t>
            </a:r>
          </a:p>
        </p:txBody>
      </p:sp>
      <p:sp>
        <p:nvSpPr>
          <p:cNvPr id="6" name="5 İçerik Yer Tutucusu"/>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ECB7DA3E-2F71-483A-A360-709A2C570452}" type="datetimeFigureOut">
              <a:rPr lang="tr-TR" smtClean="0"/>
              <a:pPr/>
              <a:t>07.06.2018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ADDEC1E-DB89-48BA-AAAC-EFD41A26352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CB7DA3E-2F71-483A-A360-709A2C570452}" type="datetimeFigureOut">
              <a:rPr lang="tr-TR" smtClean="0"/>
              <a:pPr/>
              <a:t>07.06.2018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ADDEC1E-DB89-48BA-AAAC-EFD41A26352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CB7DA3E-2F71-483A-A360-709A2C570452}" type="datetimeFigureOut">
              <a:rPr lang="tr-TR" smtClean="0"/>
              <a:pPr/>
              <a:t>07.06.2018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ADDEC1E-DB89-48BA-AAAC-EFD41A26352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Metin Yer Tutucusu"/>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CB7DA3E-2F71-483A-A360-709A2C570452}" type="datetimeFigureOut">
              <a:rPr lang="tr-TR" smtClean="0"/>
              <a:pPr/>
              <a:t>07.06.2018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ADDEC1E-DB89-48BA-AAAC-EFD41A26352D}" type="slidenum">
              <a:rPr lang="tr-TR" smtClean="0"/>
              <a:pPr/>
              <a:t>‹#›</a:t>
            </a:fld>
            <a:endParaRPr lang="tr-TR"/>
          </a:p>
        </p:txBody>
      </p:sp>
      <p:sp>
        <p:nvSpPr>
          <p:cNvPr id="12" name="11 Dikdörtgen"/>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tr-TR" smtClean="0"/>
              <a:t>Asıl başlık stili için tıklatın</a:t>
            </a:r>
            <a:endParaRPr kumimoji="0" lang="en-US"/>
          </a:p>
        </p:txBody>
      </p:sp>
      <p:sp>
        <p:nvSpPr>
          <p:cNvPr id="3" name="2 Resim Yer Tutucusu"/>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164592" y="1170432"/>
            <a:ext cx="2523744" cy="201168"/>
          </a:xfrm>
        </p:spPr>
        <p:txBody>
          <a:bodyPr/>
          <a:lstStyle/>
          <a:p>
            <a:fld id="{ECB7DA3E-2F71-483A-A360-709A2C570452}" type="datetimeFigureOut">
              <a:rPr lang="tr-TR" smtClean="0"/>
              <a:pPr/>
              <a:t>07.06.2018</a:t>
            </a:fld>
            <a:endParaRPr lang="tr-TR"/>
          </a:p>
        </p:txBody>
      </p:sp>
      <p:sp>
        <p:nvSpPr>
          <p:cNvPr id="11" name="10 Dikdörtgen"/>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Altbilgi Yer Tutucusu"/>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tr-TR"/>
          </a:p>
        </p:txBody>
      </p:sp>
      <p:sp>
        <p:nvSpPr>
          <p:cNvPr id="7" name="6 Slayt Numarası Yer Tutucusu"/>
          <p:cNvSpPr>
            <a:spLocks noGrp="1"/>
          </p:cNvSpPr>
          <p:nvPr>
            <p:ph type="sldNum" sz="quarter" idx="12"/>
          </p:nvPr>
        </p:nvSpPr>
        <p:spPr>
          <a:xfrm>
            <a:off x="8339328" y="1170432"/>
            <a:ext cx="733864" cy="201168"/>
          </a:xfrm>
        </p:spPr>
        <p:txBody>
          <a:bodyPr/>
          <a:lstStyle/>
          <a:p>
            <a:fld id="{FADDEC1E-DB89-48BA-AAAC-EFD41A26352D}"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Dikdörtgen"/>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Dikdörtgen"/>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Yer Tutucusu"/>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4" name="3 Veri Yer Tutucusu"/>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CB7DA3E-2F71-483A-A360-709A2C570452}" type="datetimeFigureOut">
              <a:rPr lang="tr-TR" smtClean="0"/>
              <a:pPr/>
              <a:t>07.06.2018</a:t>
            </a:fld>
            <a:endParaRPr lang="tr-TR"/>
          </a:p>
        </p:txBody>
      </p:sp>
      <p:sp>
        <p:nvSpPr>
          <p:cNvPr id="5" name="4 Altbilgi Yer Tutucusu"/>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tr-TR"/>
          </a:p>
        </p:txBody>
      </p:sp>
      <p:sp>
        <p:nvSpPr>
          <p:cNvPr id="6" name="5 Slayt Numarası Yer Tutucusu"/>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ADDEC1E-DB89-48BA-AAAC-EFD41A26352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00034" y="4929198"/>
            <a:ext cx="8077200" cy="2214578"/>
          </a:xfrm>
        </p:spPr>
        <p:txBody>
          <a:bodyPr>
            <a:noAutofit/>
          </a:bodyPr>
          <a:lstStyle/>
          <a:p>
            <a:pPr algn="ctr"/>
            <a:r>
              <a:rPr lang="tr-TR" sz="3600" dirty="0" smtClean="0">
                <a:solidFill>
                  <a:srgbClr val="C00000"/>
                </a:solidFill>
                <a:latin typeface="Comic Sans MS" pitchFamily="66" charset="0"/>
              </a:rPr>
              <a:t/>
            </a:r>
            <a:br>
              <a:rPr lang="tr-TR" sz="3600" dirty="0" smtClean="0">
                <a:solidFill>
                  <a:srgbClr val="C00000"/>
                </a:solidFill>
                <a:latin typeface="Comic Sans MS" pitchFamily="66" charset="0"/>
              </a:rPr>
            </a:br>
            <a:r>
              <a:rPr lang="tr-TR" sz="3200" u="sng" dirty="0" smtClean="0">
                <a:solidFill>
                  <a:srgbClr val="C00000"/>
                </a:solidFill>
                <a:latin typeface="Comic Sans MS" pitchFamily="66" charset="0"/>
              </a:rPr>
              <a:t>HEZARFEN AHMET ÇELEBİ MESLEKİ VE TEKNİK ANADOLU LİSESİ</a:t>
            </a:r>
            <a:br>
              <a:rPr lang="tr-TR" sz="3200" u="sng" dirty="0" smtClean="0">
                <a:solidFill>
                  <a:srgbClr val="C00000"/>
                </a:solidFill>
                <a:latin typeface="Comic Sans MS" pitchFamily="66" charset="0"/>
              </a:rPr>
            </a:br>
            <a:r>
              <a:rPr lang="tr-TR" sz="3600" dirty="0" smtClean="0">
                <a:latin typeface="Comic Sans MS" pitchFamily="66" charset="0"/>
              </a:rPr>
              <a:t/>
            </a:r>
            <a:br>
              <a:rPr lang="tr-TR" sz="3600" dirty="0" smtClean="0">
                <a:latin typeface="Comic Sans MS" pitchFamily="66" charset="0"/>
              </a:rPr>
            </a:br>
            <a:r>
              <a:rPr lang="tr-TR" sz="3600" dirty="0" smtClean="0">
                <a:latin typeface="Comic Sans MS" pitchFamily="66" charset="0"/>
              </a:rPr>
              <a:t/>
            </a:r>
            <a:br>
              <a:rPr lang="tr-TR" sz="3600" dirty="0" smtClean="0">
                <a:latin typeface="Comic Sans MS" pitchFamily="66" charset="0"/>
              </a:rPr>
            </a:br>
            <a:r>
              <a:rPr lang="tr-TR" sz="3600" dirty="0" smtClean="0">
                <a:latin typeface="Comic Sans MS" pitchFamily="66" charset="0"/>
              </a:rPr>
              <a:t/>
            </a:r>
            <a:br>
              <a:rPr lang="tr-TR" sz="3600" dirty="0" smtClean="0">
                <a:latin typeface="Comic Sans MS" pitchFamily="66" charset="0"/>
              </a:rPr>
            </a:br>
            <a:r>
              <a:rPr lang="tr-TR" sz="3600" dirty="0" smtClean="0">
                <a:latin typeface="Comic Sans MS" pitchFamily="66" charset="0"/>
              </a:rPr>
              <a:t/>
            </a:r>
            <a:br>
              <a:rPr lang="tr-TR" sz="3600" dirty="0" smtClean="0">
                <a:latin typeface="Comic Sans MS" pitchFamily="66" charset="0"/>
              </a:rPr>
            </a:br>
            <a:r>
              <a:rPr lang="tr-TR" sz="3600" dirty="0" smtClean="0">
                <a:latin typeface="Comic Sans MS" pitchFamily="66" charset="0"/>
              </a:rPr>
              <a:t/>
            </a:r>
            <a:br>
              <a:rPr lang="tr-TR" sz="3600" dirty="0" smtClean="0">
                <a:latin typeface="Comic Sans MS" pitchFamily="66" charset="0"/>
              </a:rPr>
            </a:br>
            <a:r>
              <a:rPr lang="tr-TR" sz="3600" dirty="0" smtClean="0">
                <a:latin typeface="Comic Sans MS" pitchFamily="66" charset="0"/>
              </a:rPr>
              <a:t/>
            </a:r>
            <a:br>
              <a:rPr lang="tr-TR" sz="3600" dirty="0" smtClean="0">
                <a:latin typeface="Comic Sans MS" pitchFamily="66" charset="0"/>
              </a:rPr>
            </a:br>
            <a:endParaRPr lang="tr-TR" sz="3600" dirty="0">
              <a:latin typeface="Comic Sans MS" pitchFamily="66" charset="0"/>
            </a:endParaRPr>
          </a:p>
        </p:txBody>
      </p:sp>
      <p:pic>
        <p:nvPicPr>
          <p:cNvPr id="1026" name="Picture 2" descr="C:\Users\DELL\Desktop\1854.jpg"/>
          <p:cNvPicPr>
            <a:picLocks noChangeAspect="1" noChangeArrowheads="1"/>
          </p:cNvPicPr>
          <p:nvPr/>
        </p:nvPicPr>
        <p:blipFill>
          <a:blip r:embed="rId2"/>
          <a:srcRect/>
          <a:stretch>
            <a:fillRect/>
          </a:stretch>
        </p:blipFill>
        <p:spPr bwMode="auto">
          <a:xfrm>
            <a:off x="357158" y="285728"/>
            <a:ext cx="8429684" cy="457203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b="1" dirty="0" smtClean="0">
                <a:solidFill>
                  <a:schemeClr val="accent1">
                    <a:lumMod val="60000"/>
                    <a:lumOff val="40000"/>
                  </a:schemeClr>
                </a:solidFill>
                <a:latin typeface="Comic Sans MS" pitchFamily="66" charset="0"/>
              </a:rPr>
              <a:t>OKULUMUZDAKİ ALAN VE DALLAR</a:t>
            </a:r>
            <a:endParaRPr lang="tr-TR" sz="3600" b="1" dirty="0">
              <a:solidFill>
                <a:schemeClr val="accent1">
                  <a:lumMod val="60000"/>
                  <a:lumOff val="40000"/>
                </a:schemeClr>
              </a:solidFill>
              <a:latin typeface="Comic Sans MS" pitchFamily="66" charset="0"/>
            </a:endParaRPr>
          </a:p>
        </p:txBody>
      </p:sp>
      <p:graphicFrame>
        <p:nvGraphicFramePr>
          <p:cNvPr id="5" name="4 Tablo"/>
          <p:cNvGraphicFramePr>
            <a:graphicFrameLocks noGrp="1"/>
          </p:cNvGraphicFramePr>
          <p:nvPr/>
        </p:nvGraphicFramePr>
        <p:xfrm>
          <a:off x="500034" y="2214554"/>
          <a:ext cx="8215371" cy="3481410"/>
        </p:xfrm>
        <a:graphic>
          <a:graphicData uri="http://schemas.openxmlformats.org/drawingml/2006/table">
            <a:tbl>
              <a:tblPr firstRow="1" bandRow="1">
                <a:tableStyleId>{5C22544A-7EE6-4342-B048-85BDC9FD1C3A}</a:tableStyleId>
              </a:tblPr>
              <a:tblGrid>
                <a:gridCol w="2738457"/>
                <a:gridCol w="2738457"/>
                <a:gridCol w="2738457"/>
              </a:tblGrid>
              <a:tr h="1123957">
                <a:tc>
                  <a:txBody>
                    <a:bodyPr/>
                    <a:lstStyle/>
                    <a:p>
                      <a:endParaRPr lang="tr-TR" dirty="0"/>
                    </a:p>
                  </a:txBody>
                  <a:tcPr/>
                </a:tc>
                <a:tc>
                  <a:txBody>
                    <a:bodyPr/>
                    <a:lstStyle/>
                    <a:p>
                      <a:pPr algn="ctr"/>
                      <a:endParaRPr lang="tr-TR" sz="2000" b="1" dirty="0" smtClean="0"/>
                    </a:p>
                    <a:p>
                      <a:pPr algn="ctr"/>
                      <a:r>
                        <a:rPr lang="tr-TR" sz="2000" b="1" dirty="0" smtClean="0"/>
                        <a:t>ATP DALLARI </a:t>
                      </a:r>
                      <a:endParaRPr lang="tr-TR" sz="2000" b="1" dirty="0"/>
                    </a:p>
                  </a:txBody>
                  <a:tcPr/>
                </a:tc>
                <a:tc>
                  <a:txBody>
                    <a:bodyPr/>
                    <a:lstStyle/>
                    <a:p>
                      <a:pPr algn="ctr"/>
                      <a:endParaRPr lang="tr-TR" sz="2000" b="1" dirty="0" smtClean="0"/>
                    </a:p>
                    <a:p>
                      <a:pPr algn="ctr"/>
                      <a:r>
                        <a:rPr lang="tr-TR" sz="2000" b="1" dirty="0" smtClean="0"/>
                        <a:t>AMP DALLARI</a:t>
                      </a:r>
                      <a:endParaRPr lang="tr-TR" sz="2000" b="1" dirty="0"/>
                    </a:p>
                  </a:txBody>
                  <a:tcPr/>
                </a:tc>
              </a:tr>
              <a:tr h="1233496">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3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tr-TR" sz="3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sz="3200" b="1" dirty="0" smtClean="0"/>
                        <a:t>UÇAK BAKIM</a:t>
                      </a:r>
                    </a:p>
                    <a:p>
                      <a:endParaRPr lang="tr-TR" sz="2000" dirty="0"/>
                    </a:p>
                  </a:txBody>
                  <a:tcPr>
                    <a:solidFill>
                      <a:schemeClr val="accent1">
                        <a:lumMod val="60000"/>
                        <a:lumOff val="40000"/>
                      </a:schemeClr>
                    </a:solidFill>
                  </a:tcPr>
                </a:tc>
                <a:tc>
                  <a:txBody>
                    <a:bodyPr/>
                    <a:lstStyle/>
                    <a:p>
                      <a:pPr algn="ctr"/>
                      <a:endParaRPr lang="tr-TR" sz="2000" b="1" dirty="0" smtClean="0"/>
                    </a:p>
                    <a:p>
                      <a:pPr algn="ctr"/>
                      <a:r>
                        <a:rPr lang="tr-TR" sz="2000" b="1" dirty="0" smtClean="0"/>
                        <a:t>GÖVDE</a:t>
                      </a:r>
                      <a:r>
                        <a:rPr lang="tr-TR" sz="2000" b="1" baseline="0" dirty="0" smtClean="0"/>
                        <a:t>- MOTOR</a:t>
                      </a:r>
                      <a:endParaRPr lang="tr-TR" sz="2000" b="1" dirty="0"/>
                    </a:p>
                  </a:txBody>
                  <a:tcPr>
                    <a:solidFill>
                      <a:schemeClr val="accent1">
                        <a:lumMod val="20000"/>
                        <a:lumOff val="80000"/>
                      </a:schemeClr>
                    </a:solidFill>
                  </a:tcPr>
                </a:tc>
                <a:tc>
                  <a:txBody>
                    <a:bodyPr/>
                    <a:lstStyle/>
                    <a:p>
                      <a:pPr algn="ctr"/>
                      <a:endParaRPr lang="tr-TR" sz="2000" b="1" dirty="0" smtClean="0"/>
                    </a:p>
                    <a:p>
                      <a:pPr algn="ctr"/>
                      <a:r>
                        <a:rPr lang="tr-TR" sz="2000" b="1" dirty="0" smtClean="0"/>
                        <a:t>UÇAK ELEKTRONİĞİ</a:t>
                      </a:r>
                      <a:endParaRPr lang="tr-TR" sz="2000" b="1" dirty="0"/>
                    </a:p>
                  </a:txBody>
                  <a:tcPr>
                    <a:solidFill>
                      <a:schemeClr val="accent1">
                        <a:lumMod val="20000"/>
                        <a:lumOff val="80000"/>
                      </a:schemeClr>
                    </a:solidFill>
                  </a:tcPr>
                </a:tc>
              </a:tr>
              <a:tr h="1123957">
                <a:tc vMerge="1">
                  <a:txBody>
                    <a:bodyPr/>
                    <a:lstStyle/>
                    <a:p>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20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smtClean="0"/>
                        <a:t>UÇAK ELEKTRONİĞİ</a:t>
                      </a:r>
                    </a:p>
                    <a:p>
                      <a:pPr algn="ctr"/>
                      <a:endParaRPr lang="tr-TR" sz="2000" b="1" dirty="0"/>
                    </a:p>
                  </a:txBody>
                  <a:tcP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20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smtClean="0"/>
                        <a:t>GÖVDE</a:t>
                      </a:r>
                      <a:r>
                        <a:rPr lang="tr-TR" sz="2000" b="1" baseline="0" dirty="0" smtClean="0"/>
                        <a:t>- MOTOR</a:t>
                      </a:r>
                      <a:endParaRPr lang="tr-TR" sz="2000" b="1" dirty="0" smtClean="0"/>
                    </a:p>
                    <a:p>
                      <a:pPr algn="ctr"/>
                      <a:endParaRPr lang="tr-TR" sz="2000" b="1" dirty="0"/>
                    </a:p>
                  </a:txBody>
                  <a:tcPr>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latin typeface="Comic Sans MS" pitchFamily="66" charset="0"/>
              </a:rPr>
              <a:t>ATP VE AMP DERS YÜKÜ</a:t>
            </a:r>
            <a:endParaRPr lang="tr-TR" sz="2800" dirty="0">
              <a:latin typeface="Comic Sans MS" pitchFamily="66" charset="0"/>
            </a:endParaRPr>
          </a:p>
        </p:txBody>
      </p:sp>
      <p:sp>
        <p:nvSpPr>
          <p:cNvPr id="3" name="2 İçerik Yer Tutucusu"/>
          <p:cNvSpPr>
            <a:spLocks noGrp="1"/>
          </p:cNvSpPr>
          <p:nvPr>
            <p:ph idx="1"/>
          </p:nvPr>
        </p:nvSpPr>
        <p:spPr/>
        <p:txBody>
          <a:bodyPr/>
          <a:lstStyle/>
          <a:p>
            <a:endParaRPr lang="tr-TR" dirty="0" smtClean="0"/>
          </a:p>
          <a:p>
            <a:endParaRPr lang="tr-TR" dirty="0"/>
          </a:p>
        </p:txBody>
      </p:sp>
      <p:graphicFrame>
        <p:nvGraphicFramePr>
          <p:cNvPr id="5" name="4 Tablo"/>
          <p:cNvGraphicFramePr>
            <a:graphicFrameLocks noGrp="1"/>
          </p:cNvGraphicFramePr>
          <p:nvPr/>
        </p:nvGraphicFramePr>
        <p:xfrm>
          <a:off x="3286116" y="2071678"/>
          <a:ext cx="5143536" cy="4054999"/>
        </p:xfrm>
        <a:graphic>
          <a:graphicData uri="http://schemas.openxmlformats.org/drawingml/2006/table">
            <a:tbl>
              <a:tblPr firstRow="1" bandRow="1">
                <a:tableStyleId>{5C22544A-7EE6-4342-B048-85BDC9FD1C3A}</a:tableStyleId>
              </a:tblPr>
              <a:tblGrid>
                <a:gridCol w="831321"/>
                <a:gridCol w="740315"/>
                <a:gridCol w="714380"/>
                <a:gridCol w="714380"/>
                <a:gridCol w="714380"/>
                <a:gridCol w="714380"/>
                <a:gridCol w="714380"/>
              </a:tblGrid>
              <a:tr h="1084965">
                <a:tc>
                  <a:txBody>
                    <a:bodyPr/>
                    <a:lstStyle/>
                    <a:p>
                      <a:r>
                        <a:rPr lang="tr-TR" sz="1600" dirty="0" smtClean="0">
                          <a:solidFill>
                            <a:schemeClr val="tx1"/>
                          </a:solidFill>
                          <a:latin typeface="Comic Sans MS" pitchFamily="66" charset="0"/>
                        </a:rPr>
                        <a:t>9</a:t>
                      </a:r>
                    </a:p>
                    <a:p>
                      <a:r>
                        <a:rPr lang="tr-TR" sz="1600" dirty="0" smtClean="0">
                          <a:solidFill>
                            <a:schemeClr val="tx1"/>
                          </a:solidFill>
                          <a:latin typeface="Comic Sans MS" pitchFamily="66" charset="0"/>
                        </a:rPr>
                        <a:t>ATP/</a:t>
                      </a:r>
                    </a:p>
                    <a:p>
                      <a:r>
                        <a:rPr lang="tr-TR" sz="1600" dirty="0" smtClean="0">
                          <a:solidFill>
                            <a:schemeClr val="tx1"/>
                          </a:solidFill>
                          <a:latin typeface="Comic Sans MS" pitchFamily="66" charset="0"/>
                        </a:rPr>
                        <a:t>AMP   </a:t>
                      </a:r>
                    </a:p>
                  </a:txBody>
                  <a:tcPr/>
                </a:tc>
                <a:tc>
                  <a:txBody>
                    <a:bodyPr/>
                    <a:lstStyle/>
                    <a:p>
                      <a:r>
                        <a:rPr lang="tr-TR" sz="1600" dirty="0" smtClean="0">
                          <a:solidFill>
                            <a:schemeClr val="tx1"/>
                          </a:solidFill>
                          <a:latin typeface="Comic Sans MS" pitchFamily="66" charset="0"/>
                        </a:rPr>
                        <a:t>10</a:t>
                      </a:r>
                    </a:p>
                    <a:p>
                      <a:r>
                        <a:rPr lang="tr-TR" sz="1600" dirty="0" smtClean="0">
                          <a:solidFill>
                            <a:schemeClr val="tx1"/>
                          </a:solidFill>
                          <a:latin typeface="Comic Sans MS" pitchFamily="66" charset="0"/>
                        </a:rPr>
                        <a:t>AMP</a:t>
                      </a:r>
                    </a:p>
                  </a:txBody>
                  <a:tcPr/>
                </a:tc>
                <a:tc>
                  <a:txBody>
                    <a:bodyPr/>
                    <a:lstStyle/>
                    <a:p>
                      <a:r>
                        <a:rPr lang="tr-TR" sz="1600" dirty="0" smtClean="0">
                          <a:solidFill>
                            <a:schemeClr val="tx1"/>
                          </a:solidFill>
                          <a:latin typeface="Comic Sans MS" pitchFamily="66" charset="0"/>
                        </a:rPr>
                        <a:t>10</a:t>
                      </a:r>
                    </a:p>
                    <a:p>
                      <a:r>
                        <a:rPr lang="tr-TR" sz="1600" dirty="0" smtClean="0">
                          <a:solidFill>
                            <a:schemeClr val="tx1"/>
                          </a:solidFill>
                          <a:latin typeface="Comic Sans MS" pitchFamily="66" charset="0"/>
                        </a:rPr>
                        <a:t>ATP</a:t>
                      </a:r>
                    </a:p>
                  </a:txBody>
                  <a:tcPr/>
                </a:tc>
                <a:tc>
                  <a:txBody>
                    <a:bodyPr/>
                    <a:lstStyle/>
                    <a:p>
                      <a:r>
                        <a:rPr lang="tr-TR" sz="1600" dirty="0" smtClean="0">
                          <a:solidFill>
                            <a:schemeClr val="tx1"/>
                          </a:solidFill>
                          <a:latin typeface="Comic Sans MS" pitchFamily="66" charset="0"/>
                        </a:rPr>
                        <a:t>11</a:t>
                      </a:r>
                    </a:p>
                    <a:p>
                      <a:r>
                        <a:rPr lang="tr-TR" sz="1600" dirty="0" smtClean="0">
                          <a:solidFill>
                            <a:schemeClr val="tx1"/>
                          </a:solidFill>
                          <a:latin typeface="Comic Sans MS" pitchFamily="66" charset="0"/>
                        </a:rPr>
                        <a:t>AMP</a:t>
                      </a:r>
                    </a:p>
                  </a:txBody>
                  <a:tcPr/>
                </a:tc>
                <a:tc>
                  <a:txBody>
                    <a:bodyPr/>
                    <a:lstStyle/>
                    <a:p>
                      <a:r>
                        <a:rPr lang="tr-TR" sz="1600" dirty="0" smtClean="0">
                          <a:solidFill>
                            <a:schemeClr val="tx1"/>
                          </a:solidFill>
                          <a:latin typeface="Comic Sans MS" pitchFamily="66" charset="0"/>
                        </a:rPr>
                        <a:t>11</a:t>
                      </a:r>
                    </a:p>
                    <a:p>
                      <a:r>
                        <a:rPr lang="tr-TR" sz="1600" dirty="0" smtClean="0">
                          <a:solidFill>
                            <a:schemeClr val="tx1"/>
                          </a:solidFill>
                          <a:latin typeface="Comic Sans MS" pitchFamily="66" charset="0"/>
                        </a:rPr>
                        <a:t>ATP</a:t>
                      </a:r>
                    </a:p>
                  </a:txBody>
                  <a:tcPr/>
                </a:tc>
                <a:tc>
                  <a:txBody>
                    <a:bodyPr/>
                    <a:lstStyle/>
                    <a:p>
                      <a:r>
                        <a:rPr lang="tr-TR" sz="1600" dirty="0" smtClean="0">
                          <a:solidFill>
                            <a:schemeClr val="tx1"/>
                          </a:solidFill>
                          <a:latin typeface="Comic Sans MS" pitchFamily="66" charset="0"/>
                        </a:rPr>
                        <a:t>12</a:t>
                      </a:r>
                    </a:p>
                    <a:p>
                      <a:r>
                        <a:rPr lang="tr-TR" sz="1600" dirty="0" smtClean="0">
                          <a:solidFill>
                            <a:schemeClr val="tx1"/>
                          </a:solidFill>
                          <a:latin typeface="Comic Sans MS" pitchFamily="66" charset="0"/>
                        </a:rPr>
                        <a:t>AMP</a:t>
                      </a:r>
                    </a:p>
                  </a:txBody>
                  <a:tcPr/>
                </a:tc>
                <a:tc>
                  <a:txBody>
                    <a:bodyPr/>
                    <a:lstStyle/>
                    <a:p>
                      <a:r>
                        <a:rPr lang="tr-TR" sz="1600" dirty="0" smtClean="0">
                          <a:solidFill>
                            <a:schemeClr val="tx1"/>
                          </a:solidFill>
                          <a:latin typeface="Comic Sans MS" pitchFamily="66" charset="0"/>
                        </a:rPr>
                        <a:t>12</a:t>
                      </a:r>
                    </a:p>
                    <a:p>
                      <a:r>
                        <a:rPr lang="tr-TR" sz="1600" dirty="0" smtClean="0">
                          <a:solidFill>
                            <a:schemeClr val="tx1"/>
                          </a:solidFill>
                          <a:latin typeface="Comic Sans MS" pitchFamily="66" charset="0"/>
                        </a:rPr>
                        <a:t>ATP</a:t>
                      </a:r>
                    </a:p>
                  </a:txBody>
                  <a:tcPr/>
                </a:tc>
              </a:tr>
              <a:tr h="629547">
                <a:tc>
                  <a:txBody>
                    <a:bodyPr/>
                    <a:lstStyle/>
                    <a:p>
                      <a:pPr algn="ctr"/>
                      <a:r>
                        <a:rPr lang="tr-TR" sz="2400" dirty="0" smtClean="0"/>
                        <a:t>33</a:t>
                      </a:r>
                    </a:p>
                  </a:txBody>
                  <a:tcPr/>
                </a:tc>
                <a:tc>
                  <a:txBody>
                    <a:bodyPr/>
                    <a:lstStyle/>
                    <a:p>
                      <a:r>
                        <a:rPr lang="tr-TR" sz="2400" dirty="0" smtClean="0"/>
                        <a:t>29</a:t>
                      </a:r>
                      <a:endParaRPr lang="tr-TR" sz="2400" dirty="0"/>
                    </a:p>
                  </a:txBody>
                  <a:tcPr/>
                </a:tc>
                <a:tc>
                  <a:txBody>
                    <a:bodyPr/>
                    <a:lstStyle/>
                    <a:p>
                      <a:r>
                        <a:rPr lang="tr-TR" sz="2400" dirty="0" smtClean="0"/>
                        <a:t>29</a:t>
                      </a:r>
                      <a:endParaRPr lang="tr-TR" sz="2400" dirty="0"/>
                    </a:p>
                  </a:txBody>
                  <a:tcPr/>
                </a:tc>
                <a:tc>
                  <a:txBody>
                    <a:bodyPr/>
                    <a:lstStyle/>
                    <a:p>
                      <a:r>
                        <a:rPr lang="tr-TR" sz="2400" dirty="0" smtClean="0"/>
                        <a:t>16</a:t>
                      </a:r>
                      <a:endParaRPr lang="tr-TR" sz="2400" dirty="0"/>
                    </a:p>
                  </a:txBody>
                  <a:tcPr/>
                </a:tc>
                <a:tc>
                  <a:txBody>
                    <a:bodyPr/>
                    <a:lstStyle/>
                    <a:p>
                      <a:r>
                        <a:rPr lang="tr-TR" sz="2400" dirty="0" smtClean="0"/>
                        <a:t>30</a:t>
                      </a:r>
                    </a:p>
                  </a:txBody>
                  <a:tcPr/>
                </a:tc>
                <a:tc>
                  <a:txBody>
                    <a:bodyPr/>
                    <a:lstStyle/>
                    <a:p>
                      <a:r>
                        <a:rPr lang="tr-TR" sz="2400" dirty="0" smtClean="0"/>
                        <a:t>11</a:t>
                      </a:r>
                      <a:endParaRPr lang="tr-TR" sz="2400" dirty="0"/>
                    </a:p>
                  </a:txBody>
                  <a:tcPr/>
                </a:tc>
                <a:tc>
                  <a:txBody>
                    <a:bodyPr/>
                    <a:lstStyle/>
                    <a:p>
                      <a:pPr algn="ctr"/>
                      <a:r>
                        <a:rPr lang="tr-TR" sz="2400" dirty="0" smtClean="0"/>
                        <a:t>25</a:t>
                      </a:r>
                      <a:endParaRPr lang="tr-TR" sz="2400" dirty="0"/>
                    </a:p>
                  </a:txBody>
                  <a:tcPr/>
                </a:tc>
              </a:tr>
              <a:tr h="554537">
                <a:tc>
                  <a:txBody>
                    <a:bodyPr/>
                    <a:lstStyle/>
                    <a:p>
                      <a:pPr algn="ctr"/>
                      <a:r>
                        <a:rPr lang="tr-TR" sz="2400" dirty="0" smtClean="0"/>
                        <a:t>2</a:t>
                      </a:r>
                      <a:endParaRPr lang="tr-TR" sz="2400" dirty="0"/>
                    </a:p>
                  </a:txBody>
                  <a:tcPr/>
                </a:tc>
                <a:tc>
                  <a:txBody>
                    <a:bodyPr/>
                    <a:lstStyle/>
                    <a:p>
                      <a:r>
                        <a:rPr lang="tr-TR" sz="2400" dirty="0" smtClean="0"/>
                        <a:t>13</a:t>
                      </a:r>
                      <a:endParaRPr lang="tr-TR" sz="2400" dirty="0"/>
                    </a:p>
                  </a:txBody>
                  <a:tcPr/>
                </a:tc>
                <a:tc>
                  <a:txBody>
                    <a:bodyPr/>
                    <a:lstStyle/>
                    <a:p>
                      <a:r>
                        <a:rPr lang="tr-TR" sz="2400" dirty="0" smtClean="0"/>
                        <a:t>13</a:t>
                      </a:r>
                      <a:endParaRPr lang="tr-TR" sz="2400" dirty="0"/>
                    </a:p>
                  </a:txBody>
                  <a:tcPr/>
                </a:tc>
                <a:tc>
                  <a:txBody>
                    <a:bodyPr/>
                    <a:lstStyle/>
                    <a:p>
                      <a:r>
                        <a:rPr lang="tr-TR" sz="2400" dirty="0" smtClean="0"/>
                        <a:t>22</a:t>
                      </a:r>
                      <a:endParaRPr lang="tr-TR" sz="2400" dirty="0"/>
                    </a:p>
                  </a:txBody>
                  <a:tcPr/>
                </a:tc>
                <a:tc>
                  <a:txBody>
                    <a:bodyPr/>
                    <a:lstStyle/>
                    <a:p>
                      <a:r>
                        <a:rPr lang="tr-TR" sz="2400" dirty="0" smtClean="0"/>
                        <a:t>15</a:t>
                      </a:r>
                      <a:endParaRPr lang="tr-TR" sz="2400" dirty="0"/>
                    </a:p>
                  </a:txBody>
                  <a:tcPr/>
                </a:tc>
                <a:tc>
                  <a:txBody>
                    <a:bodyPr/>
                    <a:lstStyle/>
                    <a:p>
                      <a:r>
                        <a:rPr lang="tr-TR" sz="2400" dirty="0" smtClean="0"/>
                        <a:t>28</a:t>
                      </a:r>
                      <a:endParaRPr lang="tr-TR" sz="2400" dirty="0"/>
                    </a:p>
                  </a:txBody>
                  <a:tcPr/>
                </a:tc>
                <a:tc>
                  <a:txBody>
                    <a:bodyPr/>
                    <a:lstStyle/>
                    <a:p>
                      <a:pPr algn="ctr"/>
                      <a:r>
                        <a:rPr lang="tr-TR" sz="2400" dirty="0" smtClean="0"/>
                        <a:t>19</a:t>
                      </a:r>
                      <a:endParaRPr lang="tr-TR" sz="2400" dirty="0"/>
                    </a:p>
                  </a:txBody>
                  <a:tcPr/>
                </a:tc>
              </a:tr>
              <a:tr h="554537">
                <a:tc>
                  <a:txBody>
                    <a:bodyPr/>
                    <a:lstStyle/>
                    <a:p>
                      <a:pPr algn="ctr"/>
                      <a:r>
                        <a:rPr lang="tr-TR" sz="2400" dirty="0" smtClean="0"/>
                        <a:t>3</a:t>
                      </a:r>
                      <a:endParaRPr lang="tr-TR" sz="2400" dirty="0"/>
                    </a:p>
                  </a:txBody>
                  <a:tcPr/>
                </a:tc>
                <a:tc>
                  <a:txBody>
                    <a:bodyPr/>
                    <a:lstStyle/>
                    <a:p>
                      <a:r>
                        <a:rPr lang="tr-TR" sz="2400" dirty="0" smtClean="0"/>
                        <a:t>1</a:t>
                      </a:r>
                      <a:endParaRPr lang="tr-TR" sz="2400" dirty="0"/>
                    </a:p>
                  </a:txBody>
                  <a:tcPr/>
                </a:tc>
                <a:tc>
                  <a:txBody>
                    <a:bodyPr/>
                    <a:lstStyle/>
                    <a:p>
                      <a:r>
                        <a:rPr lang="tr-TR" sz="2400" dirty="0" smtClean="0"/>
                        <a:t>3</a:t>
                      </a:r>
                      <a:endParaRPr lang="tr-TR" sz="2400" dirty="0"/>
                    </a:p>
                  </a:txBody>
                  <a:tcPr/>
                </a:tc>
                <a:tc>
                  <a:txBody>
                    <a:bodyPr/>
                    <a:lstStyle/>
                    <a:p>
                      <a:r>
                        <a:rPr lang="tr-TR" sz="2400" dirty="0" smtClean="0"/>
                        <a:t>5</a:t>
                      </a:r>
                      <a:endParaRPr lang="tr-TR" sz="2400" dirty="0"/>
                    </a:p>
                  </a:txBody>
                  <a:tcPr/>
                </a:tc>
                <a:tc>
                  <a:txBody>
                    <a:bodyPr/>
                    <a:lstStyle/>
                    <a:p>
                      <a:r>
                        <a:rPr lang="tr-TR" sz="2400" dirty="0" smtClean="0"/>
                        <a:t>-</a:t>
                      </a:r>
                      <a:endParaRPr lang="tr-TR" sz="2400" dirty="0"/>
                    </a:p>
                  </a:txBody>
                  <a:tcPr/>
                </a:tc>
                <a:tc>
                  <a:txBody>
                    <a:bodyPr/>
                    <a:lstStyle/>
                    <a:p>
                      <a:r>
                        <a:rPr lang="tr-TR" sz="2400" dirty="0" smtClean="0"/>
                        <a:t>4</a:t>
                      </a:r>
                      <a:endParaRPr lang="tr-TR" sz="2400" dirty="0"/>
                    </a:p>
                  </a:txBody>
                  <a:tcPr/>
                </a:tc>
                <a:tc>
                  <a:txBody>
                    <a:bodyPr/>
                    <a:lstStyle/>
                    <a:p>
                      <a:pPr algn="ctr"/>
                      <a:r>
                        <a:rPr lang="tr-TR" sz="2400" dirty="0" smtClean="0"/>
                        <a:t>1</a:t>
                      </a:r>
                      <a:endParaRPr lang="tr-TR" sz="2400" dirty="0"/>
                    </a:p>
                  </a:txBody>
                  <a:tcPr/>
                </a:tc>
              </a:tr>
              <a:tr h="676876">
                <a:tc>
                  <a:txBody>
                    <a:bodyPr/>
                    <a:lstStyle/>
                    <a:p>
                      <a:pPr algn="ctr"/>
                      <a:r>
                        <a:rPr lang="tr-TR" sz="2400" dirty="0" smtClean="0"/>
                        <a:t>1</a:t>
                      </a:r>
                      <a:endParaRPr lang="tr-TR" sz="2400" dirty="0"/>
                    </a:p>
                  </a:txBody>
                  <a:tcPr/>
                </a:tc>
                <a:tc>
                  <a:txBody>
                    <a:bodyPr/>
                    <a:lstStyle/>
                    <a:p>
                      <a:r>
                        <a:rPr lang="tr-TR" sz="2400" dirty="0" smtClean="0"/>
                        <a:t>1</a:t>
                      </a:r>
                      <a:endParaRPr lang="tr-TR" sz="2400" dirty="0"/>
                    </a:p>
                  </a:txBody>
                  <a:tcPr/>
                </a:tc>
                <a:tc>
                  <a:txBody>
                    <a:bodyPr/>
                    <a:lstStyle/>
                    <a:p>
                      <a:r>
                        <a:rPr lang="tr-TR" sz="2400" dirty="0" smtClean="0"/>
                        <a:t>1</a:t>
                      </a:r>
                      <a:endParaRPr lang="tr-TR" sz="2400" dirty="0"/>
                    </a:p>
                  </a:txBody>
                  <a:tcPr/>
                </a:tc>
                <a:tc>
                  <a:txBody>
                    <a:bodyPr/>
                    <a:lstStyle/>
                    <a:p>
                      <a:r>
                        <a:rPr lang="tr-TR" sz="2400" dirty="0" smtClean="0"/>
                        <a:t>1</a:t>
                      </a:r>
                      <a:endParaRPr lang="tr-TR" sz="2400" dirty="0"/>
                    </a:p>
                  </a:txBody>
                  <a:tcPr/>
                </a:tc>
                <a:tc>
                  <a:txBody>
                    <a:bodyPr/>
                    <a:lstStyle/>
                    <a:p>
                      <a:r>
                        <a:rPr lang="tr-TR" sz="2400" dirty="0" smtClean="0"/>
                        <a:t>1</a:t>
                      </a:r>
                      <a:endParaRPr lang="tr-TR" sz="2400" dirty="0"/>
                    </a:p>
                  </a:txBody>
                  <a:tcPr/>
                </a:tc>
                <a:tc>
                  <a:txBody>
                    <a:bodyPr/>
                    <a:lstStyle/>
                    <a:p>
                      <a:r>
                        <a:rPr lang="tr-TR" sz="2400" dirty="0" smtClean="0"/>
                        <a:t>1</a:t>
                      </a:r>
                      <a:endParaRPr lang="tr-TR" sz="2400" dirty="0"/>
                    </a:p>
                  </a:txBody>
                  <a:tcPr/>
                </a:tc>
                <a:tc>
                  <a:txBody>
                    <a:bodyPr/>
                    <a:lstStyle/>
                    <a:p>
                      <a:pPr algn="ctr"/>
                      <a:r>
                        <a:rPr lang="tr-TR" sz="2400" dirty="0" smtClean="0"/>
                        <a:t>1</a:t>
                      </a:r>
                      <a:endParaRPr lang="tr-TR" sz="2400" dirty="0"/>
                    </a:p>
                  </a:txBody>
                  <a:tcPr/>
                </a:tc>
              </a:tr>
              <a:tr h="554537">
                <a:tc>
                  <a:txBody>
                    <a:bodyPr/>
                    <a:lstStyle/>
                    <a:p>
                      <a:pPr algn="ctr"/>
                      <a:r>
                        <a:rPr lang="tr-TR" sz="2400" dirty="0" smtClean="0"/>
                        <a:t>39</a:t>
                      </a:r>
                      <a:endParaRPr lang="tr-TR" sz="2400" dirty="0"/>
                    </a:p>
                  </a:txBody>
                  <a:tcPr/>
                </a:tc>
                <a:tc>
                  <a:txBody>
                    <a:bodyPr/>
                    <a:lstStyle/>
                    <a:p>
                      <a:r>
                        <a:rPr lang="tr-TR" sz="2400" dirty="0" smtClean="0"/>
                        <a:t>44</a:t>
                      </a:r>
                      <a:endParaRPr lang="tr-TR" sz="2400" dirty="0"/>
                    </a:p>
                  </a:txBody>
                  <a:tcPr/>
                </a:tc>
                <a:tc>
                  <a:txBody>
                    <a:bodyPr/>
                    <a:lstStyle/>
                    <a:p>
                      <a:r>
                        <a:rPr lang="tr-TR" sz="2400" dirty="0" smtClean="0"/>
                        <a:t>46</a:t>
                      </a:r>
                      <a:endParaRPr lang="tr-TR" sz="2400" dirty="0"/>
                    </a:p>
                  </a:txBody>
                  <a:tcPr/>
                </a:tc>
                <a:tc>
                  <a:txBody>
                    <a:bodyPr/>
                    <a:lstStyle/>
                    <a:p>
                      <a:r>
                        <a:rPr lang="tr-TR" sz="2400" dirty="0" smtClean="0"/>
                        <a:t>44</a:t>
                      </a:r>
                      <a:endParaRPr lang="tr-TR" sz="2400" dirty="0"/>
                    </a:p>
                  </a:txBody>
                  <a:tcPr/>
                </a:tc>
                <a:tc>
                  <a:txBody>
                    <a:bodyPr/>
                    <a:lstStyle/>
                    <a:p>
                      <a:r>
                        <a:rPr lang="tr-TR" sz="2400" dirty="0" smtClean="0"/>
                        <a:t>46</a:t>
                      </a:r>
                      <a:endParaRPr lang="tr-TR" sz="2400" dirty="0"/>
                    </a:p>
                  </a:txBody>
                  <a:tcPr/>
                </a:tc>
                <a:tc>
                  <a:txBody>
                    <a:bodyPr/>
                    <a:lstStyle/>
                    <a:p>
                      <a:r>
                        <a:rPr lang="tr-TR" sz="2400" dirty="0" smtClean="0"/>
                        <a:t>44</a:t>
                      </a:r>
                      <a:endParaRPr lang="tr-TR" sz="2400" dirty="0"/>
                    </a:p>
                  </a:txBody>
                  <a:tcPr/>
                </a:tc>
                <a:tc>
                  <a:txBody>
                    <a:bodyPr/>
                    <a:lstStyle/>
                    <a:p>
                      <a:pPr algn="ctr"/>
                      <a:r>
                        <a:rPr lang="tr-TR" sz="2400" dirty="0" smtClean="0"/>
                        <a:t>46</a:t>
                      </a:r>
                      <a:endParaRPr lang="tr-TR" sz="2400" dirty="0"/>
                    </a:p>
                  </a:txBody>
                  <a:tcPr/>
                </a:tc>
              </a:tr>
            </a:tbl>
          </a:graphicData>
        </a:graphic>
      </p:graphicFrame>
      <p:graphicFrame>
        <p:nvGraphicFramePr>
          <p:cNvPr id="6" name="5 Tablo"/>
          <p:cNvGraphicFramePr>
            <a:graphicFrameLocks noGrp="1"/>
          </p:cNvGraphicFramePr>
          <p:nvPr/>
        </p:nvGraphicFramePr>
        <p:xfrm>
          <a:off x="714348" y="3143248"/>
          <a:ext cx="2428892" cy="2910021"/>
        </p:xfrm>
        <a:graphic>
          <a:graphicData uri="http://schemas.openxmlformats.org/drawingml/2006/table">
            <a:tbl>
              <a:tblPr firstRow="1" bandRow="1">
                <a:tableStyleId>{5C22544A-7EE6-4342-B048-85BDC9FD1C3A}</a:tableStyleId>
              </a:tblPr>
              <a:tblGrid>
                <a:gridCol w="2428892"/>
              </a:tblGrid>
              <a:tr h="657049">
                <a:tc>
                  <a:txBody>
                    <a:bodyPr/>
                    <a:lstStyle/>
                    <a:p>
                      <a:r>
                        <a:rPr lang="tr-TR" b="1" dirty="0" smtClean="0">
                          <a:solidFill>
                            <a:schemeClr val="tx1"/>
                          </a:solidFill>
                        </a:rPr>
                        <a:t>ORTAK KÜLTÜR DERSLERİ</a:t>
                      </a:r>
                      <a:endParaRPr lang="tr-TR" b="1" dirty="0">
                        <a:solidFill>
                          <a:schemeClr val="tx1"/>
                        </a:solidFill>
                      </a:endParaRPr>
                    </a:p>
                  </a:txBody>
                  <a:tcPr>
                    <a:solidFill>
                      <a:schemeClr val="accent1">
                        <a:lumMod val="40000"/>
                        <a:lumOff val="60000"/>
                      </a:schemeClr>
                    </a:solidFill>
                  </a:tcPr>
                </a:tc>
              </a:tr>
              <a:tr h="557397">
                <a:tc>
                  <a:txBody>
                    <a:bodyPr/>
                    <a:lstStyle/>
                    <a:p>
                      <a:r>
                        <a:rPr lang="tr-TR" b="1" dirty="0" smtClean="0"/>
                        <a:t>ALAN/ DAL DERSLERİ</a:t>
                      </a:r>
                      <a:endParaRPr lang="tr-TR" b="1" dirty="0"/>
                    </a:p>
                  </a:txBody>
                  <a:tcPr>
                    <a:solidFill>
                      <a:schemeClr val="accent1">
                        <a:lumMod val="40000"/>
                        <a:lumOff val="60000"/>
                      </a:schemeClr>
                    </a:solidFill>
                  </a:tcPr>
                </a:tc>
              </a:tr>
              <a:tr h="571504">
                <a:tc>
                  <a:txBody>
                    <a:bodyPr/>
                    <a:lstStyle/>
                    <a:p>
                      <a:r>
                        <a:rPr lang="tr-TR" b="1" dirty="0" smtClean="0"/>
                        <a:t>SEÇMELİ DERS SAATİ</a:t>
                      </a:r>
                      <a:endParaRPr lang="tr-TR" b="1" dirty="0"/>
                    </a:p>
                  </a:txBody>
                  <a:tcPr>
                    <a:solidFill>
                      <a:schemeClr val="accent1">
                        <a:lumMod val="40000"/>
                        <a:lumOff val="60000"/>
                      </a:schemeClr>
                    </a:solidFill>
                  </a:tcPr>
                </a:tc>
              </a:tr>
              <a:tr h="571504">
                <a:tc>
                  <a:txBody>
                    <a:bodyPr/>
                    <a:lstStyle/>
                    <a:p>
                      <a:r>
                        <a:rPr lang="tr-TR" b="1" dirty="0" smtClean="0"/>
                        <a:t>REHBERLİK  VE</a:t>
                      </a:r>
                      <a:r>
                        <a:rPr lang="tr-TR" b="1" baseline="0" dirty="0" smtClean="0"/>
                        <a:t> YÖNLENDİRME</a:t>
                      </a:r>
                      <a:endParaRPr lang="tr-TR" b="1" dirty="0"/>
                    </a:p>
                  </a:txBody>
                  <a:tcPr>
                    <a:solidFill>
                      <a:schemeClr val="accent1">
                        <a:lumMod val="40000"/>
                        <a:lumOff val="60000"/>
                      </a:schemeClr>
                    </a:solidFill>
                  </a:tcPr>
                </a:tc>
              </a:tr>
              <a:tr h="483991">
                <a:tc>
                  <a:txBody>
                    <a:bodyPr/>
                    <a:lstStyle/>
                    <a:p>
                      <a:r>
                        <a:rPr lang="tr-TR" b="1" dirty="0" smtClean="0"/>
                        <a:t>TOPLAM</a:t>
                      </a:r>
                      <a:endParaRPr lang="tr-TR" b="1" dirty="0"/>
                    </a:p>
                  </a:txBody>
                  <a:tcPr>
                    <a:solidFill>
                      <a:schemeClr val="accent1">
                        <a:lumMod val="40000"/>
                        <a:lumOff val="60000"/>
                      </a:schemeClr>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latin typeface="Comic Sans MS" pitchFamily="66" charset="0"/>
              </a:rPr>
              <a:t>ATP VE AMP STAJ</a:t>
            </a:r>
            <a:endParaRPr lang="tr-TR" sz="3600" dirty="0"/>
          </a:p>
        </p:txBody>
      </p:sp>
      <p:sp>
        <p:nvSpPr>
          <p:cNvPr id="3" name="2 İçerik Yer Tutucusu"/>
          <p:cNvSpPr>
            <a:spLocks noGrp="1"/>
          </p:cNvSpPr>
          <p:nvPr>
            <p:ph idx="1"/>
          </p:nvPr>
        </p:nvSpPr>
        <p:spPr/>
        <p:txBody>
          <a:bodyPr/>
          <a:lstStyle/>
          <a:p>
            <a:r>
              <a:rPr lang="tr-TR" dirty="0" smtClean="0"/>
              <a:t>ATP programlarında 10. ve 11. Sınıfın yaz tatilinde sırasıyla 15 ve 25 gün olmak üzere toplamda 40 günlük bir staj uygulaması yapılırken</a:t>
            </a:r>
          </a:p>
          <a:p>
            <a:r>
              <a:rPr lang="tr-TR" dirty="0" smtClean="0"/>
              <a:t>AMP programlarında 12. Sınıf öğrencileri eğitim- öğretim yılı içerisinde haftanın 3 günü işletme eğitimi kapsamında staj uygulaması yapmaktadır.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latin typeface="Comic Sans MS" panose="030F0702030302020204" pitchFamily="66" charset="0"/>
              </a:rPr>
              <a:t>MTOK</a:t>
            </a:r>
            <a:endParaRPr lang="tr-TR" sz="3600" dirty="0">
              <a:latin typeface="Comic Sans MS" panose="030F0702030302020204" pitchFamily="66" charset="0"/>
            </a:endParaRPr>
          </a:p>
        </p:txBody>
      </p:sp>
      <p:sp>
        <p:nvSpPr>
          <p:cNvPr id="3" name="2 İçerik Yer Tutucusu"/>
          <p:cNvSpPr>
            <a:spLocks noGrp="1"/>
          </p:cNvSpPr>
          <p:nvPr>
            <p:ph idx="1"/>
          </p:nvPr>
        </p:nvSpPr>
        <p:spPr/>
        <p:txBody>
          <a:bodyPr/>
          <a:lstStyle/>
          <a:p>
            <a:r>
              <a:rPr lang="tr-TR" dirty="0" smtClean="0"/>
              <a:t>Mesleki ve Teknik Ortaöğretim Kurumlarının kısaltılmasıdır. Üniversite kılavuzunda bir bölümün yanında eğer M.T.O.K. yazıyorsa; bu, o bölüme </a:t>
            </a:r>
            <a:r>
              <a:rPr lang="tr-TR" b="1" dirty="0" smtClean="0"/>
              <a:t>öncelikli</a:t>
            </a:r>
            <a:r>
              <a:rPr lang="tr-TR" dirty="0" smtClean="0"/>
              <a:t> olarak ilgili mesleki ve teknik liselerden mezun olan öğrencilerin yerleşebileceği anlamına gelir.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latin typeface="Comic Sans MS" panose="030F0702030302020204" pitchFamily="66" charset="0"/>
              </a:rPr>
              <a:t>MTOK</a:t>
            </a:r>
            <a:endParaRPr lang="tr-TR" sz="3600" dirty="0">
              <a:latin typeface="Comic Sans MS" panose="030F0702030302020204" pitchFamily="66" charset="0"/>
            </a:endParaRPr>
          </a:p>
        </p:txBody>
      </p:sp>
      <p:sp>
        <p:nvSpPr>
          <p:cNvPr id="3" name="2 İçerik Yer Tutucusu"/>
          <p:cNvSpPr>
            <a:spLocks noGrp="1"/>
          </p:cNvSpPr>
          <p:nvPr>
            <p:ph idx="1"/>
          </p:nvPr>
        </p:nvSpPr>
        <p:spPr/>
        <p:txBody>
          <a:bodyPr>
            <a:normAutofit fontScale="85000" lnSpcReduction="10000"/>
          </a:bodyPr>
          <a:lstStyle/>
          <a:p>
            <a:r>
              <a:rPr lang="tr-TR" dirty="0" smtClean="0"/>
              <a:t>M.T.O.K. uygulamasından önce AYT puan türüyle öğrenci alan özellikle mühendislik gibi bölümlerde meslek ve teknik lise öğrencilerinin girmesi bir hayli zordu. Meslek lisesi ve teknik liselerde okuyan öğrencilerin 9. sınıftan sonra daha çok meslek dersi alması bunun </a:t>
            </a:r>
            <a:r>
              <a:rPr lang="tr-TR" smtClean="0"/>
              <a:t>yanında AYT </a:t>
            </a:r>
            <a:r>
              <a:rPr lang="tr-TR" dirty="0" smtClean="0"/>
              <a:t>sınavının içeriğini oluşturan ders ve konuların büyük çoğunluğunu görmemesi, bu öğrencileri yarışta geride bırakıyordu. M.T.O.K. uygulamasıyla getirilen yenilik bu okullara sadece ilgili mesleki ve teknik ortaöğretim kurumlarından mezun öğrencilerin yerleşebilmesidir.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dirty="0" smtClean="0">
                <a:latin typeface="Comic Sans MS" pitchFamily="66" charset="0"/>
              </a:rPr>
              <a:t/>
            </a:r>
            <a:br>
              <a:rPr lang="tr-TR" sz="2800" dirty="0" smtClean="0">
                <a:latin typeface="Comic Sans MS" pitchFamily="66" charset="0"/>
              </a:rPr>
            </a:br>
            <a:r>
              <a:rPr lang="tr-TR" sz="2800" dirty="0" smtClean="0">
                <a:latin typeface="Comic Sans MS" pitchFamily="66" charset="0"/>
              </a:rPr>
              <a:t>Uçak Bakım UÇAK ELEKTRONİĞİ İçin Gidebileceği MTOK Bölümleri</a:t>
            </a:r>
            <a:br>
              <a:rPr lang="tr-TR" sz="2800" dirty="0" smtClean="0">
                <a:latin typeface="Comic Sans MS" pitchFamily="66" charset="0"/>
              </a:rPr>
            </a:br>
            <a:r>
              <a:rPr lang="tr-TR" sz="2800" dirty="0" smtClean="0">
                <a:latin typeface="Comic Sans MS" pitchFamily="66" charset="0"/>
              </a:rPr>
              <a:t>(4 yıllık)</a:t>
            </a:r>
            <a:br>
              <a:rPr lang="tr-TR" sz="2800" dirty="0" smtClean="0">
                <a:latin typeface="Comic Sans MS" pitchFamily="66" charset="0"/>
              </a:rPr>
            </a:br>
            <a:endParaRPr lang="tr-TR" sz="2800" dirty="0"/>
          </a:p>
        </p:txBody>
      </p:sp>
      <p:sp>
        <p:nvSpPr>
          <p:cNvPr id="3" name="2 İçerik Yer Tutucusu"/>
          <p:cNvSpPr>
            <a:spLocks noGrp="1"/>
          </p:cNvSpPr>
          <p:nvPr>
            <p:ph idx="1"/>
          </p:nvPr>
        </p:nvSpPr>
        <p:spPr/>
        <p:txBody>
          <a:bodyPr/>
          <a:lstStyle/>
          <a:p>
            <a:pPr>
              <a:buNone/>
            </a:pPr>
            <a:endParaRPr lang="tr-TR" dirty="0" smtClean="0"/>
          </a:p>
          <a:p>
            <a:r>
              <a:rPr lang="tr-TR" dirty="0" smtClean="0"/>
              <a:t>Adli Bilişim Mühendisliği (M.T.O.K.)</a:t>
            </a:r>
          </a:p>
          <a:p>
            <a:r>
              <a:rPr lang="tr-TR" dirty="0" smtClean="0"/>
              <a:t> Bilgisayar Mühendisliği (M.T.O.K.)</a:t>
            </a:r>
          </a:p>
          <a:p>
            <a:r>
              <a:rPr lang="tr-TR" dirty="0" smtClean="0"/>
              <a:t> Bilişim Sistemleri Mühendisliği (M.T.O.K.)</a:t>
            </a:r>
          </a:p>
          <a:p>
            <a:r>
              <a:rPr lang="tr-TR" dirty="0" smtClean="0"/>
              <a:t>Elektrik-Elektronik Mühendisliği (M.T.O.K.)</a:t>
            </a:r>
          </a:p>
          <a:p>
            <a:r>
              <a:rPr lang="tr-TR" dirty="0" err="1" smtClean="0"/>
              <a:t>Mekatronik</a:t>
            </a:r>
            <a:r>
              <a:rPr lang="tr-TR" dirty="0" smtClean="0"/>
              <a:t> Mühendisliği (M.T.O.K.)</a:t>
            </a:r>
          </a:p>
          <a:p>
            <a:endParaRPr lang="tr-TR" dirty="0" smtClean="0"/>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b="0" dirty="0" smtClean="0">
                <a:latin typeface="Comic Sans MS" pitchFamily="66" charset="0"/>
              </a:rPr>
              <a:t/>
            </a:r>
            <a:br>
              <a:rPr lang="tr-TR" sz="2800" b="0" dirty="0" smtClean="0">
                <a:latin typeface="Comic Sans MS" pitchFamily="66" charset="0"/>
              </a:rPr>
            </a:br>
            <a:r>
              <a:rPr lang="tr-TR" sz="2800" dirty="0" smtClean="0">
                <a:latin typeface="Comic Sans MS" pitchFamily="66" charset="0"/>
              </a:rPr>
              <a:t>Uçak Bakım UÇAK GÖVDE-MOTOR İçin Gidebileceği MTOK Bölümleri</a:t>
            </a:r>
            <a:br>
              <a:rPr lang="tr-TR" sz="2800" dirty="0" smtClean="0">
                <a:latin typeface="Comic Sans MS" pitchFamily="66" charset="0"/>
              </a:rPr>
            </a:br>
            <a:r>
              <a:rPr lang="tr-TR" sz="2800" dirty="0" smtClean="0">
                <a:latin typeface="Comic Sans MS" pitchFamily="66" charset="0"/>
              </a:rPr>
              <a:t>(4 yıllık)</a:t>
            </a:r>
            <a:r>
              <a:rPr lang="tr-TR" sz="2800" b="0" dirty="0" smtClean="0">
                <a:latin typeface="Comic Sans MS" pitchFamily="66" charset="0"/>
              </a:rPr>
              <a:t/>
            </a:r>
            <a:br>
              <a:rPr lang="tr-TR" sz="2800" b="0" dirty="0" smtClean="0">
                <a:latin typeface="Comic Sans MS" pitchFamily="66" charset="0"/>
              </a:rPr>
            </a:br>
            <a:endParaRPr lang="tr-TR" sz="2800" dirty="0"/>
          </a:p>
        </p:txBody>
      </p:sp>
      <p:sp>
        <p:nvSpPr>
          <p:cNvPr id="3" name="2 İçerik Yer Tutucusu"/>
          <p:cNvSpPr>
            <a:spLocks noGrp="1"/>
          </p:cNvSpPr>
          <p:nvPr>
            <p:ph idx="1"/>
          </p:nvPr>
        </p:nvSpPr>
        <p:spPr/>
        <p:txBody>
          <a:bodyPr/>
          <a:lstStyle/>
          <a:p>
            <a:endParaRPr lang="tr-TR" dirty="0" smtClean="0"/>
          </a:p>
          <a:p>
            <a:r>
              <a:rPr lang="tr-TR" dirty="0" smtClean="0"/>
              <a:t>Enerji Sistemleri Mühendisliği (M.T.O.K.)</a:t>
            </a:r>
          </a:p>
          <a:p>
            <a:r>
              <a:rPr lang="tr-TR" dirty="0" smtClean="0"/>
              <a:t>Makine Mühendisliği (M.T.O.K.)</a:t>
            </a:r>
          </a:p>
          <a:p>
            <a:r>
              <a:rPr lang="tr-TR" dirty="0" smtClean="0"/>
              <a:t>Makine ve imalat Mühendisliği (M.T.O.K.)</a:t>
            </a:r>
          </a:p>
          <a:p>
            <a:r>
              <a:rPr lang="tr-TR" dirty="0" err="1" smtClean="0"/>
              <a:t>Mekatronik</a:t>
            </a:r>
            <a:r>
              <a:rPr lang="tr-TR" dirty="0" smtClean="0"/>
              <a:t> Mühendisliği (M.T.O.K.)</a:t>
            </a:r>
          </a:p>
          <a:p>
            <a:r>
              <a:rPr lang="tr-TR" dirty="0" smtClean="0"/>
              <a:t>Otomotiv Mühendisliği (M.T.O.K.)</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0" dirty="0" smtClean="0"/>
              <a:t>PUAN FARKLARI; </a:t>
            </a:r>
            <a:endParaRPr lang="tr-TR" b="0" dirty="0"/>
          </a:p>
        </p:txBody>
      </p:sp>
      <p:pic>
        <p:nvPicPr>
          <p:cNvPr id="3" name="Picture 2"/>
          <p:cNvPicPr>
            <a:picLocks noGrp="1" noChangeAspect="1" noChangeArrowheads="1"/>
          </p:cNvPicPr>
          <p:nvPr>
            <p:ph idx="1"/>
          </p:nvPr>
        </p:nvPicPr>
        <p:blipFill>
          <a:blip r:embed="rId2"/>
          <a:srcRect/>
          <a:stretch>
            <a:fillRect/>
          </a:stretch>
        </p:blipFill>
        <p:spPr bwMode="auto">
          <a:xfrm>
            <a:off x="142844" y="1643050"/>
            <a:ext cx="8786874" cy="4857784"/>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357166"/>
            <a:ext cx="8229600" cy="1252728"/>
          </a:xfrm>
        </p:spPr>
        <p:txBody>
          <a:bodyPr>
            <a:noAutofit/>
          </a:bodyPr>
          <a:lstStyle/>
          <a:p>
            <a:r>
              <a:rPr lang="tr-TR" sz="2800" dirty="0" smtClean="0">
                <a:latin typeface="Comic Sans MS" pitchFamily="66" charset="0"/>
              </a:rPr>
              <a:t>Uçak Bakım UÇAK ELEKTRONİĞİ İçin Gidebileceği Meslek Yüksekokulu Bölümleri</a:t>
            </a:r>
            <a:br>
              <a:rPr lang="tr-TR" sz="2800" dirty="0" smtClean="0">
                <a:latin typeface="Comic Sans MS" pitchFamily="66" charset="0"/>
              </a:rPr>
            </a:br>
            <a:r>
              <a:rPr lang="tr-TR" sz="2800" dirty="0" smtClean="0">
                <a:latin typeface="Comic Sans MS" pitchFamily="66" charset="0"/>
              </a:rPr>
              <a:t>(2 yıllık)</a:t>
            </a:r>
            <a:r>
              <a:rPr lang="tr-TR" sz="2800" b="0" dirty="0" smtClean="0">
                <a:latin typeface="Comic Sans MS" pitchFamily="66" charset="0"/>
              </a:rPr>
              <a:t/>
            </a:r>
            <a:br>
              <a:rPr lang="tr-TR" sz="2800" b="0" dirty="0" smtClean="0">
                <a:latin typeface="Comic Sans MS" pitchFamily="66" charset="0"/>
              </a:rPr>
            </a:br>
            <a:endParaRPr lang="tr-TR" sz="2800" b="0" dirty="0">
              <a:latin typeface="Comic Sans MS" pitchFamily="66" charset="0"/>
            </a:endParaRPr>
          </a:p>
        </p:txBody>
      </p:sp>
      <p:sp>
        <p:nvSpPr>
          <p:cNvPr id="3" name="2 İçerik Yer Tutucusu"/>
          <p:cNvSpPr>
            <a:spLocks noGrp="1"/>
          </p:cNvSpPr>
          <p:nvPr>
            <p:ph idx="1"/>
          </p:nvPr>
        </p:nvSpPr>
        <p:spPr/>
        <p:txBody>
          <a:bodyPr>
            <a:normAutofit fontScale="62500" lnSpcReduction="20000"/>
          </a:bodyPr>
          <a:lstStyle/>
          <a:p>
            <a:r>
              <a:rPr lang="tr-TR" dirty="0" smtClean="0">
                <a:latin typeface="Comic Sans MS" pitchFamily="66" charset="0"/>
              </a:rPr>
              <a:t>Alternatif Enerji Kaynakları Teknolojisi</a:t>
            </a:r>
          </a:p>
          <a:p>
            <a:r>
              <a:rPr lang="tr-TR" dirty="0" smtClean="0">
                <a:latin typeface="Comic Sans MS" pitchFamily="66" charset="0"/>
              </a:rPr>
              <a:t>Biyomedikal Cihaz Teknolojisi</a:t>
            </a:r>
          </a:p>
          <a:p>
            <a:r>
              <a:rPr lang="tr-TR" dirty="0" smtClean="0">
                <a:latin typeface="Comic Sans MS" pitchFamily="66" charset="0"/>
              </a:rPr>
              <a:t>Elektrik ve Elektrik Enerjisi Üretim, iletim ve Dağıtımı</a:t>
            </a:r>
          </a:p>
          <a:p>
            <a:r>
              <a:rPr lang="tr-TR" dirty="0" smtClean="0">
                <a:latin typeface="Comic Sans MS" pitchFamily="66" charset="0"/>
              </a:rPr>
              <a:t>Elektrikli Cihaz Teknolojisi</a:t>
            </a:r>
          </a:p>
          <a:p>
            <a:r>
              <a:rPr lang="tr-TR" dirty="0" smtClean="0">
                <a:latin typeface="Comic Sans MS" pitchFamily="66" charset="0"/>
              </a:rPr>
              <a:t>Elektromekanik Taşıyıcılar</a:t>
            </a:r>
          </a:p>
          <a:p>
            <a:r>
              <a:rPr lang="tr-TR" dirty="0" smtClean="0">
                <a:latin typeface="Comic Sans MS" pitchFamily="66" charset="0"/>
              </a:rPr>
              <a:t>Elektronik Haberleşme Teknolojisi</a:t>
            </a:r>
          </a:p>
          <a:p>
            <a:r>
              <a:rPr lang="tr-TR" dirty="0" smtClean="0">
                <a:latin typeface="Comic Sans MS" pitchFamily="66" charset="0"/>
              </a:rPr>
              <a:t>Elektronik Teknolojisi</a:t>
            </a:r>
          </a:p>
          <a:p>
            <a:r>
              <a:rPr lang="tr-TR" dirty="0" smtClean="0">
                <a:latin typeface="Comic Sans MS" pitchFamily="66" charset="0"/>
              </a:rPr>
              <a:t>Enerji Tesisleri işletmeciliği</a:t>
            </a:r>
          </a:p>
          <a:p>
            <a:r>
              <a:rPr lang="tr-TR" dirty="0" smtClean="0">
                <a:latin typeface="Comic Sans MS" pitchFamily="66" charset="0"/>
              </a:rPr>
              <a:t>Grafik Tasarımı</a:t>
            </a:r>
          </a:p>
          <a:p>
            <a:r>
              <a:rPr lang="tr-TR" dirty="0" smtClean="0">
                <a:latin typeface="Comic Sans MS" pitchFamily="66" charset="0"/>
              </a:rPr>
              <a:t>Kontrol ve Otomasyon Teknolojisi</a:t>
            </a:r>
          </a:p>
          <a:p>
            <a:r>
              <a:rPr lang="tr-TR" dirty="0" err="1" smtClean="0">
                <a:latin typeface="Comic Sans MS" pitchFamily="66" charset="0"/>
              </a:rPr>
              <a:t>Mekatronik</a:t>
            </a:r>
            <a:endParaRPr lang="tr-TR" dirty="0" smtClean="0">
              <a:latin typeface="Comic Sans MS" pitchFamily="66" charset="0"/>
            </a:endParaRPr>
          </a:p>
          <a:p>
            <a:r>
              <a:rPr lang="tr-TR" dirty="0" smtClean="0">
                <a:latin typeface="Comic Sans MS" pitchFamily="66" charset="0"/>
              </a:rPr>
              <a:t>Mobil Teknolojileri</a:t>
            </a:r>
          </a:p>
          <a:p>
            <a:r>
              <a:rPr lang="tr-TR" dirty="0" smtClean="0">
                <a:latin typeface="Comic Sans MS" pitchFamily="66" charset="0"/>
              </a:rPr>
              <a:t>Otomotiv Teknolojisi</a:t>
            </a:r>
          </a:p>
          <a:p>
            <a:r>
              <a:rPr lang="tr-TR" dirty="0" smtClean="0">
                <a:latin typeface="Comic Sans MS" pitchFamily="66" charset="0"/>
              </a:rPr>
              <a:t>Radyo ve Televizyon Teknolojisi</a:t>
            </a:r>
          </a:p>
          <a:p>
            <a:r>
              <a:rPr lang="tr-TR" dirty="0" smtClean="0">
                <a:latin typeface="Comic Sans MS" pitchFamily="66" charset="0"/>
              </a:rPr>
              <a:t>Raylı Sistemler Elektrik ve Elektronik Teknolojisi</a:t>
            </a:r>
          </a:p>
          <a:p>
            <a:r>
              <a:rPr lang="tr-TR" dirty="0" smtClean="0">
                <a:latin typeface="Comic Sans MS" pitchFamily="66" charset="0"/>
              </a:rPr>
              <a:t>Sahne ve Gösteri Sanatları Teknolojisi</a:t>
            </a:r>
          </a:p>
          <a:p>
            <a:r>
              <a:rPr lang="tr-TR" dirty="0" smtClean="0">
                <a:latin typeface="Comic Sans MS" pitchFamily="66" charset="0"/>
              </a:rPr>
              <a:t>Uçak Teknolojisi</a:t>
            </a:r>
            <a:endParaRPr lang="tr-TR" dirty="0">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b="0" dirty="0" smtClean="0">
                <a:latin typeface="Comic Sans MS" pitchFamily="66" charset="0"/>
              </a:rPr>
              <a:t/>
            </a:r>
            <a:br>
              <a:rPr lang="tr-TR" sz="2800" b="0" dirty="0" smtClean="0">
                <a:latin typeface="Comic Sans MS" pitchFamily="66" charset="0"/>
              </a:rPr>
            </a:br>
            <a:r>
              <a:rPr lang="tr-TR" sz="2800" dirty="0" smtClean="0">
                <a:latin typeface="Comic Sans MS" pitchFamily="66" charset="0"/>
              </a:rPr>
              <a:t>Uçak Bakım UÇAK GÖVDE-MOTOR İçin Gidebileceği Meslek Yüksekokulu Bölümleri</a:t>
            </a:r>
            <a:br>
              <a:rPr lang="tr-TR" sz="2800" dirty="0" smtClean="0">
                <a:latin typeface="Comic Sans MS" pitchFamily="66" charset="0"/>
              </a:rPr>
            </a:br>
            <a:r>
              <a:rPr lang="tr-TR" sz="2800" dirty="0" smtClean="0">
                <a:latin typeface="Comic Sans MS" pitchFamily="66" charset="0"/>
              </a:rPr>
              <a:t>(2 yıllık)</a:t>
            </a:r>
            <a:r>
              <a:rPr lang="tr-TR" sz="2800" b="0" dirty="0" smtClean="0">
                <a:latin typeface="Comic Sans MS" pitchFamily="66" charset="0"/>
              </a:rPr>
              <a:t/>
            </a:r>
            <a:br>
              <a:rPr lang="tr-TR" sz="2800" b="0" dirty="0" smtClean="0">
                <a:latin typeface="Comic Sans MS" pitchFamily="66" charset="0"/>
              </a:rPr>
            </a:br>
            <a:endParaRPr lang="tr-TR" sz="2800" dirty="0"/>
          </a:p>
        </p:txBody>
      </p:sp>
      <p:sp>
        <p:nvSpPr>
          <p:cNvPr id="3" name="2 İçerik Yer Tutucusu"/>
          <p:cNvSpPr>
            <a:spLocks noGrp="1"/>
          </p:cNvSpPr>
          <p:nvPr>
            <p:ph idx="1"/>
          </p:nvPr>
        </p:nvSpPr>
        <p:spPr/>
        <p:txBody>
          <a:bodyPr/>
          <a:lstStyle/>
          <a:p>
            <a:r>
              <a:rPr lang="tr-TR" dirty="0" smtClean="0"/>
              <a:t>Makine</a:t>
            </a:r>
          </a:p>
          <a:p>
            <a:r>
              <a:rPr lang="tr-TR" dirty="0" smtClean="0"/>
              <a:t>Otomotiv Teknolojisi</a:t>
            </a:r>
          </a:p>
          <a:p>
            <a:r>
              <a:rPr lang="tr-TR" dirty="0" smtClean="0"/>
              <a:t>Tarım Makineleri</a:t>
            </a:r>
          </a:p>
          <a:p>
            <a:r>
              <a:rPr lang="tr-TR" dirty="0" smtClean="0"/>
              <a:t>Uçak Teknolojisi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cap="all" dirty="0" err="1" smtClean="0">
                <a:solidFill>
                  <a:schemeClr val="accent1">
                    <a:lumMod val="60000"/>
                    <a:lumOff val="40000"/>
                  </a:schemeClr>
                </a:solidFill>
                <a:latin typeface="Comic Sans MS" pitchFamily="66" charset="0"/>
              </a:rPr>
              <a:t>Hezarfen</a:t>
            </a:r>
            <a:r>
              <a:rPr lang="tr-TR" sz="4000" cap="all" dirty="0" smtClean="0">
                <a:solidFill>
                  <a:schemeClr val="accent1">
                    <a:lumMod val="60000"/>
                    <a:lumOff val="40000"/>
                  </a:schemeClr>
                </a:solidFill>
                <a:latin typeface="Comic Sans MS" pitchFamily="66" charset="0"/>
              </a:rPr>
              <a:t> </a:t>
            </a:r>
            <a:r>
              <a:rPr lang="tr-TR" sz="4000" cap="all" dirty="0" err="1" smtClean="0">
                <a:solidFill>
                  <a:schemeClr val="accent1">
                    <a:lumMod val="60000"/>
                    <a:lumOff val="40000"/>
                  </a:schemeClr>
                </a:solidFill>
                <a:latin typeface="Comic Sans MS" pitchFamily="66" charset="0"/>
              </a:rPr>
              <a:t>ahmet</a:t>
            </a:r>
            <a:r>
              <a:rPr lang="tr-TR" sz="4000" cap="all" dirty="0" smtClean="0">
                <a:solidFill>
                  <a:schemeClr val="accent1">
                    <a:lumMod val="60000"/>
                    <a:lumOff val="40000"/>
                  </a:schemeClr>
                </a:solidFill>
                <a:latin typeface="Comic Sans MS" pitchFamily="66" charset="0"/>
              </a:rPr>
              <a:t> çelebi MTAL (UÇAK BAKIM lisesi)</a:t>
            </a:r>
            <a:endParaRPr lang="tr-TR" sz="4000" dirty="0">
              <a:solidFill>
                <a:schemeClr val="accent1">
                  <a:lumMod val="60000"/>
                  <a:lumOff val="40000"/>
                </a:schemeClr>
              </a:solidFill>
              <a:latin typeface="Comic Sans MS" pitchFamily="66" charset="0"/>
            </a:endParaRPr>
          </a:p>
        </p:txBody>
      </p:sp>
      <p:sp>
        <p:nvSpPr>
          <p:cNvPr id="3" name="2 İçerik Yer Tutucusu"/>
          <p:cNvSpPr>
            <a:spLocks noGrp="1"/>
          </p:cNvSpPr>
          <p:nvPr>
            <p:ph idx="1"/>
          </p:nvPr>
        </p:nvSpPr>
        <p:spPr/>
        <p:txBody>
          <a:bodyPr>
            <a:normAutofit fontScale="92500" lnSpcReduction="20000"/>
          </a:bodyPr>
          <a:lstStyle/>
          <a:p>
            <a:pPr>
              <a:buNone/>
            </a:pPr>
            <a:r>
              <a:rPr lang="tr-TR" dirty="0" smtClean="0">
                <a:latin typeface="Comic Sans MS" pitchFamily="66" charset="0"/>
              </a:rPr>
              <a:t>   Dünya’da ve ülkemizde sayıları giderek artan hava araçlarının faaliyetlerine emniyetli bir şekilde devam etmesinde en önemli pay bakım kuruluşlarınındır. İnsansız hava araçları giderek yaygınlaşırken bir gün pilotluk mesleğinin dahi ortadan kalkabilme riski varken </a:t>
            </a:r>
            <a:r>
              <a:rPr lang="tr-TR" b="1" dirty="0" smtClean="0">
                <a:latin typeface="Comic Sans MS" pitchFamily="66" charset="0"/>
              </a:rPr>
              <a:t>uçak teknisyenliği ve bu alanla ilgili teknik bölümler </a:t>
            </a:r>
            <a:r>
              <a:rPr lang="tr-TR" dirty="0" smtClean="0">
                <a:latin typeface="Comic Sans MS" pitchFamily="66" charset="0"/>
              </a:rPr>
              <a:t>teknoloji ne kadar ilerlese de </a:t>
            </a:r>
            <a:r>
              <a:rPr lang="tr-TR" b="1" dirty="0" smtClean="0">
                <a:latin typeface="Comic Sans MS" pitchFamily="66" charset="0"/>
              </a:rPr>
              <a:t>sektörün en önemli insan kaynağı olmaya devam edecektir.</a:t>
            </a:r>
            <a:endParaRPr lang="tr-TR" b="1" dirty="0">
              <a:latin typeface="Comic Sans MS"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AVANTAJLARIMIZ;</a:t>
            </a:r>
            <a:endParaRPr lang="tr-TR"/>
          </a:p>
        </p:txBody>
      </p:sp>
      <p:sp>
        <p:nvSpPr>
          <p:cNvPr id="3" name="2 İçerik Yer Tutucusu"/>
          <p:cNvSpPr>
            <a:spLocks noGrp="1"/>
          </p:cNvSpPr>
          <p:nvPr>
            <p:ph idx="1"/>
          </p:nvPr>
        </p:nvSpPr>
        <p:spPr/>
        <p:txBody>
          <a:bodyPr/>
          <a:lstStyle/>
          <a:p>
            <a:r>
              <a:rPr lang="tr-TR" dirty="0" smtClean="0"/>
              <a:t>TYP</a:t>
            </a:r>
          </a:p>
          <a:p>
            <a:pPr marL="118872" indent="0">
              <a:buNone/>
            </a:pPr>
            <a:endParaRPr lang="tr-TR" dirty="0" smtClean="0"/>
          </a:p>
          <a:p>
            <a:r>
              <a:rPr lang="tr-TR" dirty="0" smtClean="0"/>
              <a:t>MÜHENDİSLİK</a:t>
            </a:r>
          </a:p>
          <a:p>
            <a:pPr marL="118872" indent="0">
              <a:buNone/>
            </a:pPr>
            <a:endParaRPr lang="tr-TR" dirty="0" smtClean="0"/>
          </a:p>
          <a:p>
            <a:r>
              <a:rPr lang="tr-TR" dirty="0" smtClean="0"/>
              <a:t>PİLOTLUK</a:t>
            </a:r>
          </a:p>
          <a:p>
            <a:endParaRPr lang="tr-TR" dirty="0" smtClean="0"/>
          </a:p>
          <a:p>
            <a:r>
              <a:rPr lang="tr-TR" dirty="0" smtClean="0"/>
              <a:t>HARP OKULU (MSÜ)</a:t>
            </a:r>
          </a:p>
          <a:p>
            <a:endParaRPr lang="tr-TR" dirty="0" smtClean="0"/>
          </a:p>
          <a:p>
            <a:r>
              <a:rPr lang="tr-TR" dirty="0" smtClean="0"/>
              <a:t>ASTSUBAY MESLEK YÜKSEK OKULU (MSÜ)</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cap="all" dirty="0" err="1" smtClean="0">
                <a:solidFill>
                  <a:schemeClr val="accent1">
                    <a:lumMod val="60000"/>
                    <a:lumOff val="40000"/>
                  </a:schemeClr>
                </a:solidFill>
                <a:latin typeface="Comic Sans MS" pitchFamily="66" charset="0"/>
              </a:rPr>
              <a:t>Hezarfen</a:t>
            </a:r>
            <a:r>
              <a:rPr lang="tr-TR" sz="3600" cap="all" dirty="0" smtClean="0">
                <a:solidFill>
                  <a:schemeClr val="accent1">
                    <a:lumMod val="60000"/>
                    <a:lumOff val="40000"/>
                  </a:schemeClr>
                </a:solidFill>
                <a:latin typeface="Comic Sans MS" pitchFamily="66" charset="0"/>
              </a:rPr>
              <a:t> </a:t>
            </a:r>
            <a:r>
              <a:rPr lang="tr-TR" sz="3600" cap="all" dirty="0" err="1" smtClean="0">
                <a:solidFill>
                  <a:schemeClr val="accent1">
                    <a:lumMod val="60000"/>
                    <a:lumOff val="40000"/>
                  </a:schemeClr>
                </a:solidFill>
                <a:latin typeface="Comic Sans MS" pitchFamily="66" charset="0"/>
              </a:rPr>
              <a:t>ahmet</a:t>
            </a:r>
            <a:r>
              <a:rPr lang="tr-TR" sz="3600" cap="all" dirty="0" smtClean="0">
                <a:solidFill>
                  <a:schemeClr val="accent1">
                    <a:lumMod val="60000"/>
                    <a:lumOff val="40000"/>
                  </a:schemeClr>
                </a:solidFill>
                <a:latin typeface="Comic Sans MS" pitchFamily="66" charset="0"/>
              </a:rPr>
              <a:t> çelebi MTAL (UÇAK BAKIM lisesi)</a:t>
            </a:r>
            <a:endParaRPr lang="tr-TR" sz="3600" dirty="0"/>
          </a:p>
        </p:txBody>
      </p:sp>
      <p:sp>
        <p:nvSpPr>
          <p:cNvPr id="3" name="2 İçerik Yer Tutucusu"/>
          <p:cNvSpPr>
            <a:spLocks noGrp="1"/>
          </p:cNvSpPr>
          <p:nvPr>
            <p:ph idx="1"/>
          </p:nvPr>
        </p:nvSpPr>
        <p:spPr/>
        <p:txBody>
          <a:bodyPr>
            <a:normAutofit fontScale="92500" lnSpcReduction="10000"/>
          </a:bodyPr>
          <a:lstStyle/>
          <a:p>
            <a:r>
              <a:rPr lang="tr-TR" dirty="0" smtClean="0">
                <a:latin typeface="Comic Sans MS" pitchFamily="66" charset="0"/>
              </a:rPr>
              <a:t>Okulumuzun sağlayacağı teorik ve pratik eğitimle beraber hem bilgi hem de tecrübe ile donanacak olan öğrencilerimiz sektörde;  </a:t>
            </a:r>
            <a:r>
              <a:rPr lang="tr-TR" b="1" dirty="0" smtClean="0">
                <a:latin typeface="Comic Sans MS" pitchFamily="66" charset="0"/>
              </a:rPr>
              <a:t>uçak teknisyeni </a:t>
            </a:r>
            <a:r>
              <a:rPr lang="tr-TR" dirty="0" smtClean="0">
                <a:latin typeface="Comic Sans MS" pitchFamily="66" charset="0"/>
              </a:rPr>
              <a:t>olarak görev yapma şansına sahip olmakla birlikte, üniversitelerin </a:t>
            </a:r>
            <a:r>
              <a:rPr lang="tr-TR" b="1" dirty="0" smtClean="0">
                <a:latin typeface="Comic Sans MS" pitchFamily="66" charset="0"/>
              </a:rPr>
              <a:t>mühendislik bölümlerini </a:t>
            </a:r>
            <a:r>
              <a:rPr lang="tr-TR" dirty="0" smtClean="0">
                <a:latin typeface="Comic Sans MS" pitchFamily="66" charset="0"/>
              </a:rPr>
              <a:t>tercih etmeleri halinde </a:t>
            </a:r>
            <a:r>
              <a:rPr lang="tr-TR" b="1" dirty="0" err="1" smtClean="0">
                <a:latin typeface="Comic Sans MS" pitchFamily="66" charset="0"/>
              </a:rPr>
              <a:t>mtok</a:t>
            </a:r>
            <a:r>
              <a:rPr lang="tr-TR" dirty="0" smtClean="0">
                <a:latin typeface="Comic Sans MS" pitchFamily="66" charset="0"/>
              </a:rPr>
              <a:t> kapsamında sadece meslek liseleri ile yarışacak ve sonrasında da sahip oldukları teknik eğitim ve tecrübe ile de öne çıkacaklardır.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cap="all" dirty="0" err="1" smtClean="0">
                <a:solidFill>
                  <a:schemeClr val="accent1">
                    <a:lumMod val="60000"/>
                    <a:lumOff val="40000"/>
                  </a:schemeClr>
                </a:solidFill>
                <a:latin typeface="Comic Sans MS" pitchFamily="66" charset="0"/>
              </a:rPr>
              <a:t>Hezarfen</a:t>
            </a:r>
            <a:r>
              <a:rPr lang="tr-TR" sz="3600" cap="all" dirty="0" smtClean="0">
                <a:solidFill>
                  <a:schemeClr val="accent1">
                    <a:lumMod val="60000"/>
                    <a:lumOff val="40000"/>
                  </a:schemeClr>
                </a:solidFill>
                <a:latin typeface="Comic Sans MS" pitchFamily="66" charset="0"/>
              </a:rPr>
              <a:t> </a:t>
            </a:r>
            <a:r>
              <a:rPr lang="tr-TR" sz="3600" cap="all" dirty="0" err="1" smtClean="0">
                <a:solidFill>
                  <a:schemeClr val="accent1">
                    <a:lumMod val="60000"/>
                    <a:lumOff val="40000"/>
                  </a:schemeClr>
                </a:solidFill>
                <a:latin typeface="Comic Sans MS" pitchFamily="66" charset="0"/>
              </a:rPr>
              <a:t>ahmet</a:t>
            </a:r>
            <a:r>
              <a:rPr lang="tr-TR" sz="3600" cap="all" dirty="0" smtClean="0">
                <a:solidFill>
                  <a:schemeClr val="accent1">
                    <a:lumMod val="60000"/>
                    <a:lumOff val="40000"/>
                  </a:schemeClr>
                </a:solidFill>
                <a:latin typeface="Comic Sans MS" pitchFamily="66" charset="0"/>
              </a:rPr>
              <a:t> çelebi MTAL (UÇAK BAKIM lisesi)</a:t>
            </a:r>
            <a:endParaRPr lang="tr-TR" sz="3600" dirty="0">
              <a:solidFill>
                <a:schemeClr val="accent1">
                  <a:lumMod val="60000"/>
                  <a:lumOff val="40000"/>
                </a:schemeClr>
              </a:solidFill>
            </a:endParaRPr>
          </a:p>
        </p:txBody>
      </p:sp>
      <p:sp>
        <p:nvSpPr>
          <p:cNvPr id="3" name="2 Metin Yer Tutucusu"/>
          <p:cNvSpPr>
            <a:spLocks noGrp="1"/>
          </p:cNvSpPr>
          <p:nvPr>
            <p:ph type="body" idx="1"/>
          </p:nvPr>
        </p:nvSpPr>
        <p:spPr/>
        <p:txBody>
          <a:bodyPr>
            <a:normAutofit fontScale="92500" lnSpcReduction="20000"/>
          </a:bodyPr>
          <a:lstStyle/>
          <a:p>
            <a:r>
              <a:rPr lang="tr-TR" sz="2400" dirty="0" smtClean="0">
                <a:latin typeface="Comic Sans MS" pitchFamily="66" charset="0"/>
              </a:rPr>
              <a:t>UÇAK BAKIM </a:t>
            </a:r>
            <a:r>
              <a:rPr lang="tr-TR" sz="2400" dirty="0" err="1" smtClean="0">
                <a:latin typeface="Comic Sans MS" pitchFamily="66" charset="0"/>
              </a:rPr>
              <a:t>TEkNİSYENİ</a:t>
            </a:r>
            <a:r>
              <a:rPr lang="tr-TR" sz="2400" dirty="0" smtClean="0">
                <a:latin typeface="Comic Sans MS" pitchFamily="66" charset="0"/>
              </a:rPr>
              <a:t> </a:t>
            </a:r>
          </a:p>
          <a:p>
            <a:r>
              <a:rPr lang="tr-TR" sz="2400" dirty="0" err="1" smtClean="0">
                <a:latin typeface="Comic Sans MS" pitchFamily="66" charset="0"/>
              </a:rPr>
              <a:t>KİMDiR</a:t>
            </a:r>
            <a:r>
              <a:rPr lang="tr-TR" sz="2400" dirty="0" smtClean="0">
                <a:latin typeface="Comic Sans MS" pitchFamily="66" charset="0"/>
              </a:rPr>
              <a:t>?</a:t>
            </a:r>
            <a:endParaRPr lang="tr-TR" sz="2400" dirty="0"/>
          </a:p>
        </p:txBody>
      </p:sp>
      <p:sp>
        <p:nvSpPr>
          <p:cNvPr id="4" name="3 İçerik Yer Tutucusu"/>
          <p:cNvSpPr>
            <a:spLocks noGrp="1"/>
          </p:cNvSpPr>
          <p:nvPr>
            <p:ph sz="half" idx="2"/>
          </p:nvPr>
        </p:nvSpPr>
        <p:spPr/>
        <p:txBody>
          <a:bodyPr>
            <a:normAutofit/>
          </a:bodyPr>
          <a:lstStyle/>
          <a:p>
            <a:r>
              <a:rPr lang="tr-TR" sz="2200" dirty="0" smtClean="0">
                <a:latin typeface="Comic Sans MS" pitchFamily="66" charset="0"/>
              </a:rPr>
              <a:t>Uçak veya uçak parçaları üzerinde planlı veya plansız bakımları yapan, arızaların tespitlerini ve düzeltici eylemleri gerçekleştiren kişiye denir.</a:t>
            </a:r>
            <a:endParaRPr lang="tr-TR" sz="2200" dirty="0"/>
          </a:p>
        </p:txBody>
      </p:sp>
      <p:sp>
        <p:nvSpPr>
          <p:cNvPr id="5" name="4 Metin Yer Tutucusu"/>
          <p:cNvSpPr>
            <a:spLocks noGrp="1"/>
          </p:cNvSpPr>
          <p:nvPr>
            <p:ph type="body" sz="quarter" idx="3"/>
          </p:nvPr>
        </p:nvSpPr>
        <p:spPr/>
        <p:txBody>
          <a:bodyPr>
            <a:normAutofit/>
          </a:bodyPr>
          <a:lstStyle/>
          <a:p>
            <a:r>
              <a:rPr lang="tr-TR" sz="2400" dirty="0" smtClean="0">
                <a:latin typeface="Comic Sans MS" pitchFamily="66" charset="0"/>
              </a:rPr>
              <a:t>Mühendis kimdir?</a:t>
            </a:r>
            <a:endParaRPr lang="tr-TR" sz="2400" dirty="0">
              <a:latin typeface="Comic Sans MS" pitchFamily="66" charset="0"/>
            </a:endParaRPr>
          </a:p>
        </p:txBody>
      </p:sp>
      <p:sp>
        <p:nvSpPr>
          <p:cNvPr id="6" name="5 İçerik Yer Tutucusu"/>
          <p:cNvSpPr>
            <a:spLocks noGrp="1"/>
          </p:cNvSpPr>
          <p:nvPr>
            <p:ph sz="quarter" idx="4"/>
          </p:nvPr>
        </p:nvSpPr>
        <p:spPr/>
        <p:txBody>
          <a:bodyPr>
            <a:normAutofit fontScale="92500"/>
          </a:bodyPr>
          <a:lstStyle/>
          <a:p>
            <a:r>
              <a:rPr lang="tr-TR" dirty="0" smtClean="0">
                <a:latin typeface="Comic Sans MS" pitchFamily="66" charset="0"/>
              </a:rPr>
              <a:t>Mühendislik; bilim ve matematiksel prensipleri, tecrübe, karar ve ortak fikirleri kullanarak insana faydalı ürünler ortaya koyma sanatıdır. </a:t>
            </a:r>
          </a:p>
          <a:p>
            <a:r>
              <a:rPr lang="tr-TR" dirty="0" smtClean="0">
                <a:latin typeface="Comic Sans MS" pitchFamily="66" charset="0"/>
              </a:rPr>
              <a:t>Bir başka deyişle mühendislik, belirli bir ihtiyacı karşılamak için gerekli teknik ürün ve sistemi üretme sürecidir.</a:t>
            </a:r>
            <a:endParaRPr lang="tr-TR"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dirty="0" smtClean="0">
                <a:solidFill>
                  <a:schemeClr val="accent1">
                    <a:lumMod val="60000"/>
                    <a:lumOff val="40000"/>
                  </a:schemeClr>
                </a:solidFill>
                <a:latin typeface="Comic Sans MS" pitchFamily="66" charset="0"/>
              </a:rPr>
              <a:t>UÇAK BAKIM TEKNİSYENİNİN GÖREVLERİ</a:t>
            </a:r>
            <a:endParaRPr lang="tr-TR" sz="3600" dirty="0">
              <a:solidFill>
                <a:schemeClr val="accent1">
                  <a:lumMod val="60000"/>
                  <a:lumOff val="40000"/>
                </a:schemeClr>
              </a:solidFill>
              <a:latin typeface="Comic Sans MS" pitchFamily="66" charset="0"/>
            </a:endParaRPr>
          </a:p>
        </p:txBody>
      </p:sp>
      <p:sp>
        <p:nvSpPr>
          <p:cNvPr id="3" name="2 İçerik Yer Tutucusu"/>
          <p:cNvSpPr>
            <a:spLocks noGrp="1"/>
          </p:cNvSpPr>
          <p:nvPr>
            <p:ph idx="1"/>
          </p:nvPr>
        </p:nvSpPr>
        <p:spPr/>
        <p:txBody>
          <a:bodyPr>
            <a:normAutofit fontScale="92500" lnSpcReduction="10000"/>
          </a:bodyPr>
          <a:lstStyle/>
          <a:p>
            <a:pPr algn="just"/>
            <a:r>
              <a:rPr lang="tr-TR" sz="2800" dirty="0" smtClean="0">
                <a:latin typeface="Comic Sans MS" pitchFamily="66" charset="0"/>
              </a:rPr>
              <a:t>Uçakların motor kısmını kontrol etmek. </a:t>
            </a:r>
          </a:p>
          <a:p>
            <a:pPr algn="just"/>
            <a:r>
              <a:rPr lang="tr-TR" sz="2800" dirty="0" smtClean="0">
                <a:latin typeface="Comic Sans MS" pitchFamily="66" charset="0"/>
              </a:rPr>
              <a:t>Uçakların gövde onarım ve bakımını yapmak. </a:t>
            </a:r>
          </a:p>
          <a:p>
            <a:pPr algn="just"/>
            <a:r>
              <a:rPr lang="tr-TR" sz="2800" dirty="0" smtClean="0">
                <a:latin typeface="Comic Sans MS" pitchFamily="66" charset="0"/>
              </a:rPr>
              <a:t>Uçakların motor onarım ve bakımını yapmak.</a:t>
            </a:r>
          </a:p>
          <a:p>
            <a:pPr algn="just"/>
            <a:r>
              <a:rPr lang="tr-TR" sz="2800" dirty="0" smtClean="0">
                <a:latin typeface="Comic Sans MS" pitchFamily="66" charset="0"/>
              </a:rPr>
              <a:t>Arızalı parçaları tamir ederek tekrar kullanıma sunmak.</a:t>
            </a:r>
          </a:p>
          <a:p>
            <a:pPr algn="just"/>
            <a:r>
              <a:rPr lang="tr-TR" sz="2800" dirty="0" smtClean="0">
                <a:latin typeface="Comic Sans MS" pitchFamily="66" charset="0"/>
              </a:rPr>
              <a:t>Arızalı parçaların servis dışı edilmesi işlemlerini yapmak. </a:t>
            </a:r>
          </a:p>
          <a:p>
            <a:pPr algn="just"/>
            <a:r>
              <a:rPr lang="tr-TR" sz="2800" dirty="0" smtClean="0">
                <a:latin typeface="Comic Sans MS" pitchFamily="66" charset="0"/>
              </a:rPr>
              <a:t>Hat bakımı esnasında basit testler gerektiren </a:t>
            </a:r>
            <a:r>
              <a:rPr lang="tr-TR" sz="2800" dirty="0" err="1" smtClean="0">
                <a:latin typeface="Comic Sans MS" pitchFamily="66" charset="0"/>
              </a:rPr>
              <a:t>aviyonik</a:t>
            </a:r>
            <a:r>
              <a:rPr lang="tr-TR" sz="2800" dirty="0" smtClean="0">
                <a:latin typeface="Comic Sans MS" pitchFamily="66" charset="0"/>
              </a:rPr>
              <a:t> birimleri sökmek ve takmak. </a:t>
            </a:r>
          </a:p>
          <a:p>
            <a:pPr algn="just"/>
            <a:r>
              <a:rPr lang="tr-TR" sz="2800" dirty="0" smtClean="0">
                <a:latin typeface="Comic Sans MS" pitchFamily="66" charset="0"/>
              </a:rPr>
              <a:t>Bakım çıkış sertifikasını düzenlemek. </a:t>
            </a:r>
          </a:p>
          <a:p>
            <a:pPr algn="just"/>
            <a:r>
              <a:rPr lang="tr-TR" sz="2800" dirty="0" smtClean="0">
                <a:latin typeface="Comic Sans MS" pitchFamily="66" charset="0"/>
              </a:rPr>
              <a:t>Bakım ve onarım kataloglarını okumak. </a:t>
            </a:r>
          </a:p>
          <a:p>
            <a:pPr algn="just"/>
            <a:r>
              <a:rPr lang="tr-TR" sz="2800" dirty="0" smtClean="0">
                <a:latin typeface="Comic Sans MS" pitchFamily="66" charset="0"/>
              </a:rPr>
              <a:t>Bakım onarım testlerini yapmak.</a:t>
            </a:r>
            <a:endParaRPr lang="tr-TR" sz="2800"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accent1">
                    <a:lumMod val="60000"/>
                    <a:lumOff val="40000"/>
                  </a:schemeClr>
                </a:solidFill>
                <a:latin typeface="Comic Sans MS" pitchFamily="66" charset="0"/>
              </a:rPr>
              <a:t>ÇALIŞMA ORTAMI</a:t>
            </a:r>
            <a:r>
              <a:rPr lang="tr-TR" sz="3600" b="0" dirty="0" smtClean="0">
                <a:solidFill>
                  <a:schemeClr val="accent1">
                    <a:lumMod val="60000"/>
                    <a:lumOff val="40000"/>
                  </a:schemeClr>
                </a:solidFill>
                <a:latin typeface="Comic Sans MS" pitchFamily="66" charset="0"/>
              </a:rPr>
              <a:t> </a:t>
            </a:r>
            <a:endParaRPr lang="tr-TR" sz="3600" b="0" dirty="0">
              <a:solidFill>
                <a:schemeClr val="accent1">
                  <a:lumMod val="60000"/>
                  <a:lumOff val="40000"/>
                </a:schemeClr>
              </a:solidFill>
              <a:latin typeface="Comic Sans MS" pitchFamily="66" charset="0"/>
            </a:endParaRPr>
          </a:p>
        </p:txBody>
      </p:sp>
      <p:sp>
        <p:nvSpPr>
          <p:cNvPr id="3" name="2 İçerik Yer Tutucusu"/>
          <p:cNvSpPr>
            <a:spLocks noGrp="1"/>
          </p:cNvSpPr>
          <p:nvPr>
            <p:ph idx="1"/>
          </p:nvPr>
        </p:nvSpPr>
        <p:spPr/>
        <p:txBody>
          <a:bodyPr>
            <a:normAutofit/>
          </a:bodyPr>
          <a:lstStyle/>
          <a:p>
            <a:pPr>
              <a:buNone/>
            </a:pPr>
            <a:r>
              <a:rPr lang="tr-TR" dirty="0" smtClean="0">
                <a:latin typeface="Comic Sans MS" pitchFamily="66" charset="0"/>
              </a:rPr>
              <a:t>	Uçak bakım ve onarım teknisyenleri uçak hangarlarında, uçak bakım ve onarım ünitelerinde çalışırlar. Yürüttükleri tüm işler birinci derecede alet, makine ve teknik dokümanlarla ilgilidir.</a:t>
            </a:r>
          </a:p>
          <a:p>
            <a:endParaRPr lang="tr-TR"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cap="all" dirty="0" err="1" smtClean="0">
                <a:solidFill>
                  <a:schemeClr val="accent1">
                    <a:lumMod val="60000"/>
                    <a:lumOff val="40000"/>
                  </a:schemeClr>
                </a:solidFill>
                <a:latin typeface="Comic Sans MS" pitchFamily="66" charset="0"/>
              </a:rPr>
              <a:t>Hezarfen</a:t>
            </a:r>
            <a:r>
              <a:rPr lang="tr-TR" sz="4000" cap="all" dirty="0" smtClean="0">
                <a:solidFill>
                  <a:schemeClr val="accent1">
                    <a:lumMod val="60000"/>
                    <a:lumOff val="40000"/>
                  </a:schemeClr>
                </a:solidFill>
                <a:latin typeface="Comic Sans MS" pitchFamily="66" charset="0"/>
              </a:rPr>
              <a:t> </a:t>
            </a:r>
            <a:r>
              <a:rPr lang="tr-TR" sz="4000" cap="all" dirty="0" err="1" smtClean="0">
                <a:solidFill>
                  <a:schemeClr val="accent1">
                    <a:lumMod val="60000"/>
                    <a:lumOff val="40000"/>
                  </a:schemeClr>
                </a:solidFill>
                <a:latin typeface="Comic Sans MS" pitchFamily="66" charset="0"/>
              </a:rPr>
              <a:t>ahmet</a:t>
            </a:r>
            <a:r>
              <a:rPr lang="tr-TR" sz="4000" cap="all" dirty="0" smtClean="0">
                <a:solidFill>
                  <a:schemeClr val="accent1">
                    <a:lumMod val="60000"/>
                    <a:lumOff val="40000"/>
                  </a:schemeClr>
                </a:solidFill>
                <a:latin typeface="Comic Sans MS" pitchFamily="66" charset="0"/>
              </a:rPr>
              <a:t> çelebi MTAL (UÇAK BAKIM lisesi)</a:t>
            </a:r>
            <a:endParaRPr lang="tr-TR" sz="4000" b="0" dirty="0">
              <a:latin typeface="Comic Sans MS" pitchFamily="66" charset="0"/>
            </a:endParaRPr>
          </a:p>
        </p:txBody>
      </p:sp>
      <p:sp>
        <p:nvSpPr>
          <p:cNvPr id="3" name="2 İçerik Yer Tutucusu"/>
          <p:cNvSpPr>
            <a:spLocks noGrp="1"/>
          </p:cNvSpPr>
          <p:nvPr>
            <p:ph idx="1"/>
          </p:nvPr>
        </p:nvSpPr>
        <p:spPr/>
        <p:txBody>
          <a:bodyPr>
            <a:normAutofit/>
          </a:bodyPr>
          <a:lstStyle/>
          <a:p>
            <a:pPr>
              <a:buNone/>
            </a:pPr>
            <a:r>
              <a:rPr lang="tr-TR" b="1" dirty="0" smtClean="0">
                <a:latin typeface="Comic Sans MS" pitchFamily="66" charset="0"/>
              </a:rPr>
              <a:t>	EĞİTİM SÜRESİ VE İÇERİĞİ</a:t>
            </a:r>
          </a:p>
          <a:p>
            <a:pPr>
              <a:buNone/>
            </a:pPr>
            <a:r>
              <a:rPr lang="tr-TR" b="1" dirty="0">
                <a:latin typeface="Comic Sans MS" pitchFamily="66" charset="0"/>
              </a:rPr>
              <a:t>	</a:t>
            </a:r>
            <a:endParaRPr lang="tr-TR" b="1" dirty="0" smtClean="0">
              <a:latin typeface="Comic Sans MS" pitchFamily="66" charset="0"/>
            </a:endParaRPr>
          </a:p>
          <a:p>
            <a:pPr>
              <a:buNone/>
            </a:pPr>
            <a:r>
              <a:rPr lang="tr-TR" dirty="0" smtClean="0">
                <a:latin typeface="Comic Sans MS" pitchFamily="66" charset="0"/>
              </a:rPr>
              <a:t>	Havacılık Meslek Liselerinin Uçak Bakım Bölümünde 4 yıl süre ile eğitim verilmektedir. Mesleki Eğitimde; Genel Kültür Dersleri yanında Meslek Dersleri ve bunların Uygulamalı Dersleri (işletme ve atölyelerde) verilmektedir.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cap="all" dirty="0" err="1" smtClean="0">
                <a:solidFill>
                  <a:schemeClr val="accent1">
                    <a:lumMod val="60000"/>
                    <a:lumOff val="40000"/>
                  </a:schemeClr>
                </a:solidFill>
                <a:latin typeface="Comic Sans MS" pitchFamily="66" charset="0"/>
              </a:rPr>
              <a:t>Hezarfen</a:t>
            </a:r>
            <a:r>
              <a:rPr lang="tr-TR" sz="4000" cap="all" dirty="0" smtClean="0">
                <a:solidFill>
                  <a:schemeClr val="accent1">
                    <a:lumMod val="60000"/>
                    <a:lumOff val="40000"/>
                  </a:schemeClr>
                </a:solidFill>
                <a:latin typeface="Comic Sans MS" pitchFamily="66" charset="0"/>
              </a:rPr>
              <a:t> </a:t>
            </a:r>
            <a:r>
              <a:rPr lang="tr-TR" sz="4000" cap="all" dirty="0" err="1" smtClean="0">
                <a:solidFill>
                  <a:schemeClr val="accent1">
                    <a:lumMod val="60000"/>
                    <a:lumOff val="40000"/>
                  </a:schemeClr>
                </a:solidFill>
                <a:latin typeface="Comic Sans MS" pitchFamily="66" charset="0"/>
              </a:rPr>
              <a:t>ahmet</a:t>
            </a:r>
            <a:r>
              <a:rPr lang="tr-TR" sz="4000" cap="all" dirty="0" smtClean="0">
                <a:solidFill>
                  <a:schemeClr val="accent1">
                    <a:lumMod val="60000"/>
                    <a:lumOff val="40000"/>
                  </a:schemeClr>
                </a:solidFill>
                <a:latin typeface="Comic Sans MS" pitchFamily="66" charset="0"/>
              </a:rPr>
              <a:t> çelebi MTAL (UÇAK BAKIM lisesi)</a:t>
            </a:r>
            <a:endParaRPr lang="tr-TR" sz="4000" b="0" dirty="0">
              <a:latin typeface="Comic Sans MS" pitchFamily="66" charset="0"/>
            </a:endParaRPr>
          </a:p>
        </p:txBody>
      </p:sp>
      <p:sp>
        <p:nvSpPr>
          <p:cNvPr id="3" name="2 İçerik Yer Tutucusu"/>
          <p:cNvSpPr>
            <a:spLocks noGrp="1"/>
          </p:cNvSpPr>
          <p:nvPr>
            <p:ph idx="1"/>
          </p:nvPr>
        </p:nvSpPr>
        <p:spPr/>
        <p:txBody>
          <a:bodyPr>
            <a:normAutofit/>
          </a:bodyPr>
          <a:lstStyle/>
          <a:p>
            <a:pPr>
              <a:buNone/>
            </a:pPr>
            <a:r>
              <a:rPr lang="tr-TR" b="1" dirty="0" smtClean="0">
                <a:latin typeface="Comic Sans MS" pitchFamily="66" charset="0"/>
              </a:rPr>
              <a:t>	</a:t>
            </a:r>
            <a:endParaRPr lang="tr-TR" dirty="0"/>
          </a:p>
        </p:txBody>
      </p:sp>
      <p:sp>
        <p:nvSpPr>
          <p:cNvPr id="4" name="2 İçerik Yer Tutucusu"/>
          <p:cNvSpPr txBox="1">
            <a:spLocks/>
          </p:cNvSpPr>
          <p:nvPr/>
        </p:nvSpPr>
        <p:spPr>
          <a:xfrm>
            <a:off x="609600" y="1927591"/>
            <a:ext cx="8229600" cy="4625609"/>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buFont typeface="Wingdings 2"/>
              <a:buNone/>
            </a:pPr>
            <a:r>
              <a:rPr lang="tr-TR" dirty="0">
                <a:latin typeface="Comic Sans MS" pitchFamily="66" charset="0"/>
              </a:rPr>
              <a:t>	</a:t>
            </a:r>
            <a:r>
              <a:rPr lang="tr-TR" dirty="0" err="1" smtClean="0">
                <a:latin typeface="Comic Sans MS" pitchFamily="66" charset="0"/>
              </a:rPr>
              <a:t>Hezarfen</a:t>
            </a:r>
            <a:r>
              <a:rPr lang="tr-TR" dirty="0" smtClean="0">
                <a:latin typeface="Comic Sans MS" pitchFamily="66" charset="0"/>
              </a:rPr>
              <a:t> Ahmet Çelebi Mesleki ve Teknik Anadolu Lisesi’nde</a:t>
            </a:r>
          </a:p>
          <a:p>
            <a:pPr>
              <a:buFont typeface="Wingdings 2"/>
              <a:buNone/>
            </a:pPr>
            <a:r>
              <a:rPr lang="tr-TR" dirty="0" smtClean="0">
                <a:latin typeface="Comic Sans MS" pitchFamily="66" charset="0"/>
              </a:rPr>
              <a:t> </a:t>
            </a:r>
          </a:p>
          <a:p>
            <a:pPr>
              <a:buFont typeface="Wingdings" pitchFamily="2" charset="2"/>
              <a:buChar char="Ø"/>
            </a:pPr>
            <a:r>
              <a:rPr lang="tr-TR" dirty="0" smtClean="0">
                <a:latin typeface="Comic Sans MS" pitchFamily="66" charset="0"/>
              </a:rPr>
              <a:t>	Uçak Gövde-Motor </a:t>
            </a:r>
          </a:p>
          <a:p>
            <a:pPr>
              <a:buFont typeface="Wingdings" pitchFamily="2" charset="2"/>
              <a:buChar char="Ø"/>
            </a:pPr>
            <a:r>
              <a:rPr lang="tr-TR" dirty="0" smtClean="0">
                <a:latin typeface="Comic Sans MS" pitchFamily="66" charset="0"/>
              </a:rPr>
              <a:t>	Uçak Elektroniği dalları bulunmaktadır. </a:t>
            </a:r>
            <a:endParaRPr lang="tr-TR" dirty="0">
              <a:latin typeface="Comic Sans MS" pitchFamily="66" charset="0"/>
            </a:endParaRPr>
          </a:p>
        </p:txBody>
      </p:sp>
    </p:spTree>
    <p:extLst>
      <p:ext uri="{BB962C8B-B14F-4D97-AF65-F5344CB8AC3E}">
        <p14:creationId xmlns:p14="http://schemas.microsoft.com/office/powerpoint/2010/main" xmlns="" val="3027373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accent1">
                    <a:lumMod val="60000"/>
                    <a:lumOff val="40000"/>
                  </a:schemeClr>
                </a:solidFill>
                <a:latin typeface="Comic Sans MS" panose="030F0702030302020204" pitchFamily="66" charset="0"/>
              </a:rPr>
              <a:t>ATP, AMP, ALAN, DAL?</a:t>
            </a:r>
            <a:endParaRPr lang="tr-TR" sz="3600" dirty="0">
              <a:solidFill>
                <a:schemeClr val="accent1">
                  <a:lumMod val="60000"/>
                  <a:lumOff val="40000"/>
                </a:schemeClr>
              </a:solidFill>
              <a:latin typeface="Comic Sans MS" panose="030F0702030302020204" pitchFamily="66" charset="0"/>
            </a:endParaRPr>
          </a:p>
        </p:txBody>
      </p:sp>
      <p:sp>
        <p:nvSpPr>
          <p:cNvPr id="3" name="2 İçerik Yer Tutucusu"/>
          <p:cNvSpPr>
            <a:spLocks noGrp="1"/>
          </p:cNvSpPr>
          <p:nvPr>
            <p:ph idx="1"/>
          </p:nvPr>
        </p:nvSpPr>
        <p:spPr/>
        <p:txBody>
          <a:bodyPr numCol="1"/>
          <a:lstStyle/>
          <a:p>
            <a:pPr>
              <a:lnSpc>
                <a:spcPct val="150000"/>
              </a:lnSpc>
              <a:buFont typeface="Wingdings" pitchFamily="2" charset="2"/>
              <a:buChar char="Ø"/>
            </a:pPr>
            <a:r>
              <a:rPr lang="tr-TR" b="1" dirty="0" smtClean="0">
                <a:latin typeface="Comic Sans MS" panose="030F0702030302020204" pitchFamily="66" charset="0"/>
              </a:rPr>
              <a:t>ATP:</a:t>
            </a:r>
            <a:r>
              <a:rPr lang="tr-TR" dirty="0" smtClean="0">
                <a:latin typeface="Comic Sans MS" panose="030F0702030302020204" pitchFamily="66" charset="0"/>
              </a:rPr>
              <a:t> Anadolu Teknik Programı</a:t>
            </a:r>
          </a:p>
          <a:p>
            <a:pPr>
              <a:lnSpc>
                <a:spcPct val="150000"/>
              </a:lnSpc>
              <a:buFont typeface="Wingdings" pitchFamily="2" charset="2"/>
              <a:buChar char="Ø"/>
            </a:pPr>
            <a:r>
              <a:rPr lang="tr-TR" b="1" dirty="0" smtClean="0">
                <a:latin typeface="Comic Sans MS" panose="030F0702030302020204" pitchFamily="66" charset="0"/>
              </a:rPr>
              <a:t>AMP: </a:t>
            </a:r>
            <a:r>
              <a:rPr lang="tr-TR" dirty="0" smtClean="0">
                <a:latin typeface="Comic Sans MS" panose="030F0702030302020204" pitchFamily="66" charset="0"/>
              </a:rPr>
              <a:t>Anadolu Meslek Programı</a:t>
            </a:r>
          </a:p>
          <a:p>
            <a:pPr>
              <a:lnSpc>
                <a:spcPct val="150000"/>
              </a:lnSpc>
              <a:buFont typeface="Wingdings" pitchFamily="2" charset="2"/>
              <a:buChar char="Ø"/>
            </a:pPr>
            <a:r>
              <a:rPr lang="tr-TR" b="1" dirty="0" smtClean="0">
                <a:latin typeface="Comic Sans MS" panose="030F0702030302020204" pitchFamily="66" charset="0"/>
              </a:rPr>
              <a:t>ALAN:</a:t>
            </a:r>
            <a:r>
              <a:rPr lang="tr-TR" dirty="0" smtClean="0">
                <a:latin typeface="Comic Sans MS" panose="030F0702030302020204" pitchFamily="66" charset="0"/>
              </a:rPr>
              <a:t> Bir meslek gurubunun adı, bölüm.</a:t>
            </a:r>
          </a:p>
          <a:p>
            <a:pPr>
              <a:lnSpc>
                <a:spcPct val="150000"/>
              </a:lnSpc>
              <a:buFont typeface="Wingdings" pitchFamily="2" charset="2"/>
              <a:buChar char="Ø"/>
            </a:pPr>
            <a:r>
              <a:rPr lang="tr-TR" b="1" dirty="0" smtClean="0">
                <a:latin typeface="Comic Sans MS" panose="030F0702030302020204" pitchFamily="66" charset="0"/>
              </a:rPr>
              <a:t>DAL:</a:t>
            </a:r>
            <a:r>
              <a:rPr lang="tr-TR" dirty="0" smtClean="0">
                <a:latin typeface="Comic Sans MS" panose="030F0702030302020204" pitchFamily="66" charset="0"/>
              </a:rPr>
              <a:t> Meslek grubu içerisindeki uzmanlık eğitimi.</a:t>
            </a:r>
            <a:endParaRPr lang="tr-TR" dirty="0">
              <a:latin typeface="Comic Sans MS" panose="030F0702030302020204"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ül">
  <a:themeElements>
    <a:clrScheme name="Modü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ü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ü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420</TotalTime>
  <Words>724</Words>
  <Application>Microsoft Office PowerPoint</Application>
  <PresentationFormat>Ekran Gösterisi (4:3)</PresentationFormat>
  <Paragraphs>166</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Modül</vt:lpstr>
      <vt:lpstr> HEZARFEN AHMET ÇELEBİ MESLEKİ VE TEKNİK ANADOLU LİSESİ       </vt:lpstr>
      <vt:lpstr>Hezarfen ahmet çelebi MTAL (UÇAK BAKIM lisesi)</vt:lpstr>
      <vt:lpstr>Hezarfen ahmet çelebi MTAL (UÇAK BAKIM lisesi)</vt:lpstr>
      <vt:lpstr>Hezarfen ahmet çelebi MTAL (UÇAK BAKIM lisesi)</vt:lpstr>
      <vt:lpstr>UÇAK BAKIM TEKNİSYENİNİN GÖREVLERİ</vt:lpstr>
      <vt:lpstr>ÇALIŞMA ORTAMI </vt:lpstr>
      <vt:lpstr>Hezarfen ahmet çelebi MTAL (UÇAK BAKIM lisesi)</vt:lpstr>
      <vt:lpstr>Hezarfen ahmet çelebi MTAL (UÇAK BAKIM lisesi)</vt:lpstr>
      <vt:lpstr>ATP, AMP, ALAN, DAL?</vt:lpstr>
      <vt:lpstr>OKULUMUZDAKİ ALAN VE DALLAR</vt:lpstr>
      <vt:lpstr>ATP VE AMP DERS YÜKÜ</vt:lpstr>
      <vt:lpstr>ATP VE AMP STAJ</vt:lpstr>
      <vt:lpstr>MTOK</vt:lpstr>
      <vt:lpstr>MTOK</vt:lpstr>
      <vt:lpstr> Uçak Bakım UÇAK ELEKTRONİĞİ İçin Gidebileceği MTOK Bölümleri (4 yıllık) </vt:lpstr>
      <vt:lpstr> Uçak Bakım UÇAK GÖVDE-MOTOR İçin Gidebileceği MTOK Bölümleri (4 yıllık) </vt:lpstr>
      <vt:lpstr>PUAN FARKLARI; </vt:lpstr>
      <vt:lpstr>Uçak Bakım UÇAK ELEKTRONİĞİ İçin Gidebileceği Meslek Yüksekokulu Bölümleri (2 yıllık) </vt:lpstr>
      <vt:lpstr> Uçak Bakım UÇAK GÖVDE-MOTOR İçin Gidebileceği Meslek Yüksekokulu Bölümleri (2 yıllık) </vt:lpstr>
      <vt:lpstr>AVANTAJLARIMIZ;</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HEZARFEN AHMET ÇELEBİ MESLEKİ VE TEKNİK ANADOLU LİSESİ 2016-2017</dc:title>
  <dc:creator>DELL</dc:creator>
  <cp:lastModifiedBy>DELL</cp:lastModifiedBy>
  <cp:revision>44</cp:revision>
  <dcterms:created xsi:type="dcterms:W3CDTF">2016-10-03T18:28:49Z</dcterms:created>
  <dcterms:modified xsi:type="dcterms:W3CDTF">2018-06-06T23:15:28Z</dcterms:modified>
</cp:coreProperties>
</file>