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54"/>
  </p:notesMasterIdLst>
  <p:sldIdLst>
    <p:sldId id="256" r:id="rId2"/>
    <p:sldId id="318" r:id="rId3"/>
    <p:sldId id="319" r:id="rId4"/>
    <p:sldId id="386" r:id="rId5"/>
    <p:sldId id="321" r:id="rId6"/>
    <p:sldId id="320" r:id="rId7"/>
    <p:sldId id="322" r:id="rId8"/>
    <p:sldId id="326" r:id="rId9"/>
    <p:sldId id="329" r:id="rId10"/>
    <p:sldId id="330" r:id="rId11"/>
    <p:sldId id="332" r:id="rId12"/>
    <p:sldId id="378" r:id="rId13"/>
    <p:sldId id="400" r:id="rId14"/>
    <p:sldId id="401" r:id="rId15"/>
    <p:sldId id="376" r:id="rId16"/>
    <p:sldId id="387" r:id="rId17"/>
    <p:sldId id="388" r:id="rId18"/>
    <p:sldId id="389" r:id="rId19"/>
    <p:sldId id="390" r:id="rId20"/>
    <p:sldId id="391" r:id="rId21"/>
    <p:sldId id="392" r:id="rId22"/>
    <p:sldId id="393" r:id="rId23"/>
    <p:sldId id="395" r:id="rId24"/>
    <p:sldId id="397" r:id="rId25"/>
    <p:sldId id="398" r:id="rId26"/>
    <p:sldId id="399" r:id="rId27"/>
    <p:sldId id="402" r:id="rId28"/>
    <p:sldId id="394" r:id="rId29"/>
    <p:sldId id="403" r:id="rId30"/>
    <p:sldId id="375" r:id="rId31"/>
    <p:sldId id="416" r:id="rId32"/>
    <p:sldId id="417" r:id="rId33"/>
    <p:sldId id="419" r:id="rId34"/>
    <p:sldId id="404" r:id="rId35"/>
    <p:sldId id="405" r:id="rId36"/>
    <p:sldId id="406" r:id="rId37"/>
    <p:sldId id="407" r:id="rId38"/>
    <p:sldId id="408" r:id="rId39"/>
    <p:sldId id="409" r:id="rId40"/>
    <p:sldId id="410" r:id="rId41"/>
    <p:sldId id="411" r:id="rId42"/>
    <p:sldId id="412" r:id="rId43"/>
    <p:sldId id="413" r:id="rId44"/>
    <p:sldId id="414" r:id="rId45"/>
    <p:sldId id="415" r:id="rId46"/>
    <p:sldId id="372" r:id="rId47"/>
    <p:sldId id="373" r:id="rId48"/>
    <p:sldId id="374" r:id="rId49"/>
    <p:sldId id="317" r:id="rId50"/>
    <p:sldId id="379" r:id="rId51"/>
    <p:sldId id="381" r:id="rId52"/>
    <p:sldId id="418" r:id="rId5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518E3176-31E5-4D83-A1A5-3A357D04BEBC}">
          <p14:sldIdLst>
            <p14:sldId id="256"/>
          </p14:sldIdLst>
        </p14:section>
        <p14:section name="Başlıksız Bölüm" id="{B11E10D2-EB07-41D9-B574-3AA3178CDDF1}">
          <p14:sldIdLst>
            <p14:sldId id="318"/>
            <p14:sldId id="319"/>
            <p14:sldId id="386"/>
            <p14:sldId id="321"/>
            <p14:sldId id="320"/>
            <p14:sldId id="322"/>
            <p14:sldId id="326"/>
            <p14:sldId id="329"/>
            <p14:sldId id="330"/>
            <p14:sldId id="332"/>
            <p14:sldId id="378"/>
            <p14:sldId id="400"/>
            <p14:sldId id="401"/>
            <p14:sldId id="376"/>
            <p14:sldId id="387"/>
            <p14:sldId id="388"/>
            <p14:sldId id="389"/>
            <p14:sldId id="390"/>
            <p14:sldId id="391"/>
            <p14:sldId id="392"/>
            <p14:sldId id="393"/>
            <p14:sldId id="395"/>
            <p14:sldId id="397"/>
            <p14:sldId id="398"/>
            <p14:sldId id="399"/>
            <p14:sldId id="402"/>
            <p14:sldId id="394"/>
            <p14:sldId id="403"/>
            <p14:sldId id="375"/>
            <p14:sldId id="416"/>
            <p14:sldId id="417"/>
            <p14:sldId id="419"/>
            <p14:sldId id="404"/>
            <p14:sldId id="405"/>
            <p14:sldId id="406"/>
            <p14:sldId id="407"/>
            <p14:sldId id="408"/>
            <p14:sldId id="409"/>
            <p14:sldId id="410"/>
            <p14:sldId id="411"/>
            <p14:sldId id="412"/>
            <p14:sldId id="413"/>
            <p14:sldId id="414"/>
            <p14:sldId id="415"/>
            <p14:sldId id="372"/>
            <p14:sldId id="373"/>
            <p14:sldId id="374"/>
            <p14:sldId id="317"/>
            <p14:sldId id="379"/>
            <p14:sldId id="381"/>
            <p14:sldId id="418"/>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elal AYDIN" initials="C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586BD-19E0-416C-982E-CF271106AE2C}" type="datetimeFigureOut">
              <a:rPr lang="tr-TR" smtClean="0"/>
              <a:t>5.02.2019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5077FB-09B3-435A-8E39-4DFF74DF8020}" type="slidenum">
              <a:rPr lang="tr-TR" smtClean="0"/>
              <a:t>‹#›</a:t>
            </a:fld>
            <a:endParaRPr lang="tr-TR"/>
          </a:p>
        </p:txBody>
      </p:sp>
    </p:spTree>
    <p:extLst>
      <p:ext uri="{BB962C8B-B14F-4D97-AF65-F5344CB8AC3E}">
        <p14:creationId xmlns:p14="http://schemas.microsoft.com/office/powerpoint/2010/main" val="1724132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pPr>
              <a:defRPr/>
            </a:pPr>
            <a:fld id="{11F07C8B-B528-4B79-91F5-C47037ABF33B}" type="datetime1">
              <a:rPr lang="tr-TR" smtClean="0">
                <a:solidFill>
                  <a:srgbClr val="DBF5F9">
                    <a:shade val="90000"/>
                  </a:srgbClr>
                </a:solidFill>
              </a:rPr>
              <a:pPr>
                <a:defRPr/>
              </a:pPr>
              <a:t>5.02.2019</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pPr>
              <a:defRPr/>
            </a:pPr>
            <a:r>
              <a:rPr lang="tr-TR" smtClean="0">
                <a:solidFill>
                  <a:srgbClr val="DBF5F9">
                    <a:shade val="90000"/>
                  </a:srgbClr>
                </a:solidFill>
              </a:rPr>
              <a:t>EYÜP-ÖGEP</a:t>
            </a:r>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pPr>
              <a:defRPr/>
            </a:pPr>
            <a:fld id="{96C197DD-E0D6-426F-9E7D-36447B14B07A}" type="slidenum">
              <a:rPr lang="tr-TR" smtClean="0">
                <a:solidFill>
                  <a:srgbClr val="DBF5F9">
                    <a:shade val="90000"/>
                  </a:srgbClr>
                </a:solidFill>
              </a:rPr>
              <a:pPr>
                <a:defRPr/>
              </a:pPr>
              <a:t>‹#›</a:t>
            </a:fld>
            <a:endParaRPr lang="tr-TR">
              <a:solidFill>
                <a:srgbClr val="DBF5F9">
                  <a:shade val="90000"/>
                </a:srgb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fld id="{754921F2-11E1-4A5D-A887-DE54A71740AB}" type="datetime1">
              <a:rPr lang="tr-TR" smtClean="0">
                <a:solidFill>
                  <a:srgbClr val="04617B">
                    <a:shade val="90000"/>
                  </a:srgbClr>
                </a:solidFill>
              </a:rPr>
              <a:pPr>
                <a:defRPr/>
              </a:pPr>
              <a:t>5.02.2019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tr-TR" smtClean="0">
                <a:solidFill>
                  <a:srgbClr val="04617B">
                    <a:shade val="90000"/>
                  </a:srgbClr>
                </a:solidFill>
              </a:rPr>
              <a:t>EYÜP-ÖGEP</a:t>
            </a:r>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626ADCFB-B916-4FDF-85C2-255C60E51177}" type="slidenum">
              <a:rPr lang="tr-TR" smtClean="0">
                <a:solidFill>
                  <a:srgbClr val="04617B">
                    <a:shade val="90000"/>
                  </a:srgbClr>
                </a:solidFill>
              </a:rPr>
              <a:pPr>
                <a:defRPr/>
              </a:pPr>
              <a:t>‹#›</a:t>
            </a:fld>
            <a:endParaRPr lang="tr-TR">
              <a:solidFill>
                <a:srgbClr val="04617B">
                  <a:shade val="90000"/>
                </a:srgbClr>
              </a:solidFill>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51CAD4B1-493E-4F8E-8D22-511CDD731484}" type="datetime1">
              <a:rPr lang="tr-TR" smtClean="0">
                <a:solidFill>
                  <a:srgbClr val="04617B">
                    <a:shade val="90000"/>
                  </a:srgbClr>
                </a:solidFill>
              </a:rPr>
              <a:pPr>
                <a:defRPr/>
              </a:pPr>
              <a:t>5.02.2019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tr-TR" smtClean="0">
                <a:solidFill>
                  <a:srgbClr val="04617B">
                    <a:shade val="90000"/>
                  </a:srgbClr>
                </a:solidFill>
              </a:rPr>
              <a:t>EYÜP-ÖGEP</a:t>
            </a:r>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679F5E19-DEDB-4BA4-835F-62E2C7C13790}" type="slidenum">
              <a:rPr lang="tr-TR" smtClean="0">
                <a:solidFill>
                  <a:srgbClr val="04617B">
                    <a:shade val="90000"/>
                  </a:srgbClr>
                </a:solidFill>
              </a:rPr>
              <a:pPr>
                <a:defRPr/>
              </a:pPr>
              <a:t>‹#›</a:t>
            </a:fld>
            <a:endParaRPr lang="tr-TR">
              <a:solidFill>
                <a:srgbClr val="04617B">
                  <a:shade val="90000"/>
                </a:srgbClr>
              </a:solidFill>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762000" y="762000"/>
            <a:ext cx="7924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838200" y="2362200"/>
            <a:ext cx="3770313" cy="37242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760913" y="2362200"/>
            <a:ext cx="3770312" cy="37242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1"/>
          <p:cNvSpPr>
            <a:spLocks noGrp="1" noChangeArrowheads="1"/>
          </p:cNvSpPr>
          <p:nvPr>
            <p:ph type="dt" sz="half" idx="10"/>
          </p:nvPr>
        </p:nvSpPr>
        <p:spPr>
          <a:ln/>
        </p:spPr>
        <p:txBody>
          <a:bodyPr/>
          <a:lstStyle>
            <a:lvl1pPr>
              <a:defRPr/>
            </a:lvl1pPr>
          </a:lstStyle>
          <a:p>
            <a:pPr>
              <a:defRPr/>
            </a:pPr>
            <a:endParaRPr lang="tr-TR"/>
          </a:p>
        </p:txBody>
      </p:sp>
      <p:sp>
        <p:nvSpPr>
          <p:cNvPr id="6" name="Rectangle 12"/>
          <p:cNvSpPr>
            <a:spLocks noGrp="1" noChangeArrowheads="1"/>
          </p:cNvSpPr>
          <p:nvPr>
            <p:ph type="ftr" sz="quarter" idx="11"/>
          </p:nvPr>
        </p:nvSpPr>
        <p:spPr>
          <a:ln/>
        </p:spPr>
        <p:txBody>
          <a:bodyPr/>
          <a:lstStyle>
            <a:lvl1pPr>
              <a:defRPr/>
            </a:lvl1pPr>
          </a:lstStyle>
          <a:p>
            <a:pPr>
              <a:defRPr/>
            </a:pPr>
            <a:endParaRPr lang="tr-TR"/>
          </a:p>
        </p:txBody>
      </p:sp>
      <p:sp>
        <p:nvSpPr>
          <p:cNvPr id="7" name="Rectangle 13"/>
          <p:cNvSpPr>
            <a:spLocks noGrp="1" noChangeArrowheads="1"/>
          </p:cNvSpPr>
          <p:nvPr>
            <p:ph type="sldNum" sz="quarter" idx="12"/>
          </p:nvPr>
        </p:nvSpPr>
        <p:spPr>
          <a:ln/>
        </p:spPr>
        <p:txBody>
          <a:bodyPr/>
          <a:lstStyle>
            <a:lvl1pPr>
              <a:defRPr/>
            </a:lvl1pPr>
          </a:lstStyle>
          <a:p>
            <a:pPr>
              <a:defRPr/>
            </a:pPr>
            <a:fld id="{0A21BA6F-DC2E-4E2C-9EF0-3B38F1A7C810}" type="slidenum">
              <a:rPr lang="tr-TR"/>
              <a:pPr>
                <a:defRPr/>
              </a:pPr>
              <a:t>‹#›</a:t>
            </a:fld>
            <a:endParaRPr lang="tr-TR"/>
          </a:p>
        </p:txBody>
      </p:sp>
    </p:spTree>
    <p:extLst>
      <p:ext uri="{BB962C8B-B14F-4D97-AF65-F5344CB8AC3E}">
        <p14:creationId xmlns:p14="http://schemas.microsoft.com/office/powerpoint/2010/main" val="3907825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D661288B-E3D4-49C7-8F63-E90F64B8F698}" type="datetime1">
              <a:rPr lang="tr-TR" smtClean="0">
                <a:solidFill>
                  <a:srgbClr val="04617B">
                    <a:shade val="90000"/>
                  </a:srgbClr>
                </a:solidFill>
              </a:rPr>
              <a:pPr>
                <a:defRPr/>
              </a:pPr>
              <a:t>5.02.2019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tr-TR" smtClean="0">
                <a:solidFill>
                  <a:srgbClr val="04617B">
                    <a:shade val="90000"/>
                  </a:srgbClr>
                </a:solidFill>
              </a:rPr>
              <a:t>EYÜP-ÖGEP</a:t>
            </a:r>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00B6FC29-F784-4A49-83DC-76C6D908DC3D}" type="slidenum">
              <a:rPr lang="tr-TR" smtClean="0">
                <a:solidFill>
                  <a:srgbClr val="04617B">
                    <a:shade val="90000"/>
                  </a:srgbClr>
                </a:solidFill>
              </a:rPr>
              <a:pPr>
                <a:defRPr/>
              </a:pPr>
              <a:t>‹#›</a:t>
            </a:fld>
            <a:endParaRPr lang="tr-TR">
              <a:solidFill>
                <a:srgbClr val="04617B">
                  <a:shade val="90000"/>
                </a:srgbClr>
              </a:solidFill>
            </a:endParaRP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fld id="{B05FB847-F302-4D0A-A9A8-C11C29269179}" type="datetime1">
              <a:rPr lang="tr-TR" smtClean="0">
                <a:solidFill>
                  <a:srgbClr val="DBF5F9">
                    <a:shade val="90000"/>
                  </a:srgbClr>
                </a:solidFill>
              </a:rPr>
              <a:pPr>
                <a:defRPr/>
              </a:pPr>
              <a:t>5.02.2019</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pPr>
              <a:defRPr/>
            </a:pPr>
            <a:r>
              <a:rPr lang="tr-TR" smtClean="0">
                <a:solidFill>
                  <a:srgbClr val="DBF5F9">
                    <a:shade val="90000"/>
                  </a:srgbClr>
                </a:solidFill>
              </a:rPr>
              <a:t>EYÜP-ÖGEP</a:t>
            </a:r>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pPr>
              <a:defRPr/>
            </a:pPr>
            <a:fld id="{8C36ACD5-9683-4086-AC13-61BF8EE06E99}" type="slidenum">
              <a:rPr lang="tr-TR" smtClean="0">
                <a:solidFill>
                  <a:srgbClr val="DBF5F9">
                    <a:shade val="90000"/>
                  </a:srgbClr>
                </a:solidFill>
              </a:rPr>
              <a:pPr>
                <a:defRPr/>
              </a:pPr>
              <a:t>‹#›</a:t>
            </a:fld>
            <a:endParaRPr lang="tr-TR">
              <a:solidFill>
                <a:srgbClr val="DBF5F9">
                  <a:shade val="90000"/>
                </a:srgbClr>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8595233C-2705-467D-8FB9-D8040FB9B208}" type="datetime1">
              <a:rPr lang="tr-TR" smtClean="0">
                <a:solidFill>
                  <a:srgbClr val="04617B">
                    <a:shade val="90000"/>
                  </a:srgbClr>
                </a:solidFill>
              </a:rPr>
              <a:pPr>
                <a:defRPr/>
              </a:pPr>
              <a:t>5.02.2019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tr-TR" smtClean="0">
                <a:solidFill>
                  <a:srgbClr val="04617B">
                    <a:shade val="90000"/>
                  </a:srgbClr>
                </a:solidFill>
              </a:rPr>
              <a:t>EYÜP-ÖGEP</a:t>
            </a:r>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1DD0BDBE-DD71-4424-9A59-E3D63F742A9B}" type="slidenum">
              <a:rPr lang="tr-TR" smtClean="0">
                <a:solidFill>
                  <a:srgbClr val="04617B">
                    <a:shade val="90000"/>
                  </a:srgbClr>
                </a:solidFill>
              </a:rPr>
              <a:pPr>
                <a:defRPr/>
              </a:pPr>
              <a:t>‹#›</a:t>
            </a:fld>
            <a:endParaRPr lang="tr-TR">
              <a:solidFill>
                <a:srgbClr val="04617B">
                  <a:shade val="90000"/>
                </a:srgbClr>
              </a:solidFill>
            </a:endParaRP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tr-TR" smtClean="0"/>
              <a:t>Asıl metin stillerini düzenlemek için tıklatın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C3351A36-2125-4AF5-99E8-CD8A4D1D22C6}" type="datetime1">
              <a:rPr lang="tr-TR" smtClean="0">
                <a:solidFill>
                  <a:srgbClr val="04617B">
                    <a:shade val="90000"/>
                  </a:srgbClr>
                </a:solidFill>
              </a:rPr>
              <a:pPr>
                <a:defRPr/>
              </a:pPr>
              <a:t>5.02.2019</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pPr>
              <a:defRPr/>
            </a:pPr>
            <a:r>
              <a:rPr lang="tr-TR" smtClean="0">
                <a:solidFill>
                  <a:srgbClr val="04617B">
                    <a:shade val="90000"/>
                  </a:srgbClr>
                </a:solidFill>
              </a:rPr>
              <a:t>EYÜP-ÖGEP</a:t>
            </a:r>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pPr>
              <a:defRPr/>
            </a:pPr>
            <a:fld id="{F9716777-306A-4539-874A-06BDBAD25098}" type="slidenum">
              <a:rPr lang="tr-TR" smtClean="0">
                <a:solidFill>
                  <a:srgbClr val="04617B">
                    <a:shade val="90000"/>
                  </a:srgbClr>
                </a:solidFill>
              </a:rPr>
              <a:pPr>
                <a:defRPr/>
              </a:pPr>
              <a:t>‹#›</a:t>
            </a:fld>
            <a:endParaRPr lang="tr-TR">
              <a:solidFill>
                <a:srgbClr val="04617B">
                  <a:shade val="90000"/>
                </a:srgbClr>
              </a:solidFill>
            </a:endParaRPr>
          </a:p>
        </p:txBody>
      </p:sp>
      <p:sp>
        <p:nvSpPr>
          <p:cNvPr id="10" name="Title 9"/>
          <p:cNvSpPr>
            <a:spLocks noGrp="1"/>
          </p:cNvSpPr>
          <p:nvPr>
            <p:ph type="title"/>
          </p:nvPr>
        </p:nvSpPr>
        <p:spPr/>
        <p:txBody>
          <a:body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FBDEC2A5-0797-4275-B488-50409454C35A}" type="datetime1">
              <a:rPr lang="tr-TR" smtClean="0">
                <a:solidFill>
                  <a:srgbClr val="04617B">
                    <a:shade val="90000"/>
                  </a:srgbClr>
                </a:solidFill>
              </a:rPr>
              <a:pPr>
                <a:defRPr/>
              </a:pPr>
              <a:t>5.02.2019</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pPr>
              <a:defRPr/>
            </a:pPr>
            <a:r>
              <a:rPr lang="tr-TR" smtClean="0">
                <a:solidFill>
                  <a:srgbClr val="04617B">
                    <a:shade val="90000"/>
                  </a:srgbClr>
                </a:solidFill>
              </a:rPr>
              <a:t>EYÜP-ÖGEP</a:t>
            </a:r>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pPr>
              <a:defRPr/>
            </a:pPr>
            <a:fld id="{D20D22C2-8310-421F-95A7-10F811D3B8E4}" type="slidenum">
              <a:rPr lang="tr-TR" smtClean="0">
                <a:solidFill>
                  <a:srgbClr val="04617B">
                    <a:shade val="90000"/>
                  </a:srgbClr>
                </a:solidFill>
              </a:rPr>
              <a:pPr>
                <a:defRPr/>
              </a:pPr>
              <a:t>‹#›</a:t>
            </a:fld>
            <a:endParaRPr lang="tr-TR">
              <a:solidFill>
                <a:srgbClr val="04617B">
                  <a:shade val="90000"/>
                </a:srgbClr>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477B838-1DC9-444C-B239-9D5C609DF9B5}" type="datetime1">
              <a:rPr lang="tr-TR" smtClean="0">
                <a:solidFill>
                  <a:srgbClr val="04617B">
                    <a:shade val="90000"/>
                  </a:srgbClr>
                </a:solidFill>
              </a:rPr>
              <a:pPr>
                <a:defRPr/>
              </a:pPr>
              <a:t>5.02.2019</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pPr>
              <a:defRPr/>
            </a:pPr>
            <a:r>
              <a:rPr lang="tr-TR" smtClean="0">
                <a:solidFill>
                  <a:srgbClr val="04617B">
                    <a:shade val="90000"/>
                  </a:srgbClr>
                </a:solidFill>
              </a:rPr>
              <a:t>EYÜP-ÖGEP</a:t>
            </a:r>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pPr>
              <a:defRPr/>
            </a:pPr>
            <a:fld id="{81A8BFEA-623E-4724-9F58-694ED3BC8DDA}" type="slidenum">
              <a:rPr lang="tr-TR" smtClean="0">
                <a:solidFill>
                  <a:srgbClr val="04617B">
                    <a:shade val="90000"/>
                  </a:srgbClr>
                </a:solidFill>
              </a:rPr>
              <a:pPr>
                <a:defRPr/>
              </a:pPr>
              <a:t>‹#›</a:t>
            </a:fld>
            <a:endParaRPr lang="tr-TR">
              <a:solidFill>
                <a:srgbClr val="04617B">
                  <a:shade val="90000"/>
                </a:srgbClr>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6F608655-7C8A-4378-8212-5274824D8BE5}" type="datetime1">
              <a:rPr lang="tr-TR" smtClean="0">
                <a:solidFill>
                  <a:srgbClr val="04617B">
                    <a:shade val="90000"/>
                  </a:srgbClr>
                </a:solidFill>
              </a:rPr>
              <a:pPr>
                <a:defRPr/>
              </a:pPr>
              <a:t>5.02.2019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tr-TR" smtClean="0">
                <a:solidFill>
                  <a:srgbClr val="04617B">
                    <a:shade val="90000"/>
                  </a:srgbClr>
                </a:solidFill>
              </a:rPr>
              <a:t>EYÜP-ÖGEP</a:t>
            </a:r>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E32D657E-59D7-427C-8D88-598B3C0DA561}" type="slidenum">
              <a:rPr lang="tr-TR" smtClean="0">
                <a:solidFill>
                  <a:srgbClr val="04617B">
                    <a:shade val="90000"/>
                  </a:srgbClr>
                </a:solidFill>
              </a:rPr>
              <a:pPr>
                <a:defRPr/>
              </a:pPr>
              <a:t>‹#›</a:t>
            </a:fld>
            <a:endParaRPr lang="tr-TR">
              <a:solidFill>
                <a:srgbClr val="04617B">
                  <a:shade val="90000"/>
                </a:srgbClr>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3A6FC629-E67A-4A62-9274-A734E507DBFC}" type="datetime1">
              <a:rPr lang="tr-TR" smtClean="0">
                <a:solidFill>
                  <a:srgbClr val="04617B">
                    <a:shade val="90000"/>
                  </a:srgbClr>
                </a:solidFill>
              </a:rPr>
              <a:pPr>
                <a:defRPr/>
              </a:pPr>
              <a:t>5.02.2019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tr-TR" smtClean="0">
                <a:solidFill>
                  <a:srgbClr val="04617B">
                    <a:shade val="90000"/>
                  </a:srgbClr>
                </a:solidFill>
              </a:rPr>
              <a:t>EYÜP-ÖGEP</a:t>
            </a:r>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8EEE2BFB-7FEC-4F44-A2D7-1A1EF60C6888}" type="slidenum">
              <a:rPr lang="tr-TR" smtClean="0">
                <a:solidFill>
                  <a:srgbClr val="04617B">
                    <a:shade val="90000"/>
                  </a:srgbClr>
                </a:solidFill>
              </a:rPr>
              <a:pPr>
                <a:defRPr/>
              </a:pPr>
              <a:t>‹#›</a:t>
            </a:fld>
            <a:endParaRPr lang="tr-TR">
              <a:solidFill>
                <a:srgbClr val="04617B">
                  <a:shade val="90000"/>
                </a:srgb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fontAlgn="base">
              <a:spcBef>
                <a:spcPct val="0"/>
              </a:spcBef>
              <a:spcAft>
                <a:spcPct val="0"/>
              </a:spcAft>
              <a:defRPr/>
            </a:pPr>
            <a:fld id="{F168E6DE-5A73-4B0A-A64F-A37243525869}" type="datetime1">
              <a:rPr lang="tr-TR" smtClean="0">
                <a:solidFill>
                  <a:srgbClr val="04617B">
                    <a:shade val="90000"/>
                  </a:srgbClr>
                </a:solidFill>
                <a:latin typeface="Arial" charset="0"/>
                <a:cs typeface="Arial" charset="0"/>
              </a:rPr>
              <a:pPr fontAlgn="base">
                <a:spcBef>
                  <a:spcPct val="0"/>
                </a:spcBef>
                <a:spcAft>
                  <a:spcPct val="0"/>
                </a:spcAft>
                <a:defRPr/>
              </a:pPr>
              <a:t>5.02.2019</a:t>
            </a:fld>
            <a:endParaRPr lang="tr-TR">
              <a:solidFill>
                <a:srgbClr val="04617B">
                  <a:shade val="90000"/>
                </a:srgbClr>
              </a:solidFill>
              <a:latin typeface="Arial" charset="0"/>
              <a:cs typeface="Arial" charset="0"/>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fontAlgn="base">
              <a:spcBef>
                <a:spcPct val="0"/>
              </a:spcBef>
              <a:spcAft>
                <a:spcPct val="0"/>
              </a:spcAft>
              <a:defRPr/>
            </a:pPr>
            <a:r>
              <a:rPr lang="tr-TR" smtClean="0">
                <a:solidFill>
                  <a:srgbClr val="04617B">
                    <a:shade val="90000"/>
                  </a:srgbClr>
                </a:solidFill>
                <a:latin typeface="Arial" charset="0"/>
                <a:cs typeface="Arial" charset="0"/>
              </a:rPr>
              <a:t>EYÜP-ÖGEP</a:t>
            </a:r>
            <a:endParaRPr lang="tr-TR">
              <a:solidFill>
                <a:srgbClr val="04617B">
                  <a:shade val="90000"/>
                </a:srgbClr>
              </a:solidFill>
              <a:latin typeface="Arial" charset="0"/>
              <a:cs typeface="Arial" charset="0"/>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fontAlgn="base">
              <a:spcBef>
                <a:spcPct val="0"/>
              </a:spcBef>
              <a:spcAft>
                <a:spcPct val="0"/>
              </a:spcAft>
              <a:defRPr/>
            </a:pPr>
            <a:fld id="{8B1A5A38-B230-481E-9172-C55A91D9ABC9}" type="slidenum">
              <a:rPr lang="tr-TR" smtClean="0">
                <a:solidFill>
                  <a:srgbClr val="04617B">
                    <a:shade val="90000"/>
                  </a:srgbClr>
                </a:solidFill>
                <a:latin typeface="Arial" charset="0"/>
                <a:cs typeface="Arial" charset="0"/>
              </a:rPr>
              <a:pPr fontAlgn="base">
                <a:spcBef>
                  <a:spcPct val="0"/>
                </a:spcBef>
                <a:spcAft>
                  <a:spcPct val="0"/>
                </a:spcAft>
                <a:defRPr/>
              </a:pPr>
              <a:t>‹#›</a:t>
            </a:fld>
            <a:endParaRPr lang="tr-TR">
              <a:solidFill>
                <a:srgbClr val="04617B">
                  <a:shade val="90000"/>
                </a:srgbClr>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sldNum="0" hd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6.jpeg"/><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Yuvarlatılmış Dikdörtgen 6"/>
          <p:cNvSpPr/>
          <p:nvPr/>
        </p:nvSpPr>
        <p:spPr>
          <a:xfrm>
            <a:off x="-26611" y="5904657"/>
            <a:ext cx="9207123" cy="980727"/>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dirty="0"/>
          </a:p>
        </p:txBody>
      </p:sp>
      <p:sp>
        <p:nvSpPr>
          <p:cNvPr id="5" name="Dikdörtgen 4"/>
          <p:cNvSpPr/>
          <p:nvPr/>
        </p:nvSpPr>
        <p:spPr>
          <a:xfrm>
            <a:off x="2688363" y="6041077"/>
            <a:ext cx="3777174" cy="707886"/>
          </a:xfrm>
          <a:prstGeom prst="rect">
            <a:avLst/>
          </a:prstGeom>
          <a:noFill/>
        </p:spPr>
        <p:txBody>
          <a:bodyPr wrap="square" lIns="91440" tIns="45720" rIns="91440" bIns="45720">
            <a:spAutoFit/>
          </a:bodyPr>
          <a:lstStyle/>
          <a:p>
            <a:pPr algn="ctr"/>
            <a:r>
              <a:rPr lang="tr-TR"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EĞİTİM PROJESİ</a:t>
            </a:r>
            <a:endParaRPr lang="tr-TR"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Başlık 1"/>
          <p:cNvSpPr txBox="1">
            <a:spLocks/>
          </p:cNvSpPr>
          <p:nvPr/>
        </p:nvSpPr>
        <p:spPr>
          <a:xfrm>
            <a:off x="886881" y="404664"/>
            <a:ext cx="7560642" cy="1905000"/>
          </a:xfrm>
          <a:prstGeom prst="roundRect">
            <a:avLst>
              <a:gd name="adj" fmla="val 50000"/>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dirty="0" smtClean="0"/>
              <a:t>ERZİNCAN İL MİLLİ EĞİTİM MÜDÜRLÜĞÜ</a:t>
            </a:r>
          </a:p>
        </p:txBody>
      </p:sp>
      <p:sp>
        <p:nvSpPr>
          <p:cNvPr id="9" name="Rectangle 3"/>
          <p:cNvSpPr txBox="1">
            <a:spLocks noChangeArrowheads="1"/>
          </p:cNvSpPr>
          <p:nvPr/>
        </p:nvSpPr>
        <p:spPr>
          <a:xfrm>
            <a:off x="4576950" y="5229497"/>
            <a:ext cx="4897437" cy="14398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tr-TR" sz="2000" b="1" dirty="0" smtClean="0">
                <a:latin typeface="Verdana" pitchFamily="34" charset="0"/>
              </a:rPr>
              <a:t>(</a:t>
            </a:r>
            <a:r>
              <a:rPr lang="tr-TR" sz="2000" b="1" dirty="0" smtClean="0">
                <a:solidFill>
                  <a:srgbClr val="B82014"/>
                </a:solidFill>
                <a:latin typeface="Verdana" pitchFamily="34" charset="0"/>
              </a:rPr>
              <a:t>KOÇLUK ATÖLYELERİ</a:t>
            </a:r>
            <a:r>
              <a:rPr lang="tr-TR" sz="2000" b="1" dirty="0" smtClean="0">
                <a:latin typeface="Verdana" pitchFamily="34"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11" y="5834063"/>
            <a:ext cx="18161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489" y="5610621"/>
            <a:ext cx="7315200"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48657"/>
            <a:ext cx="1475656" cy="1377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350" y="802725"/>
            <a:ext cx="8620122" cy="4807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93" y="3172"/>
            <a:ext cx="1461763" cy="1367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7110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a:xfrm>
            <a:off x="2123728" y="620688"/>
            <a:ext cx="4114800" cy="796950"/>
          </a:xfrm>
        </p:spPr>
        <p:txBody>
          <a:bodyPr/>
          <a:lstStyle/>
          <a:p>
            <a:pPr algn="ctr" eaLnBrk="1" hangingPunct="1"/>
            <a:r>
              <a:rPr lang="tr-TR" sz="2800" b="1" dirty="0" smtClean="0">
                <a:solidFill>
                  <a:srgbClr val="FF0000"/>
                </a:solidFill>
              </a:rPr>
              <a:t>KAPSAM:</a:t>
            </a:r>
          </a:p>
        </p:txBody>
      </p:sp>
      <p:sp>
        <p:nvSpPr>
          <p:cNvPr id="18435" name="Rectangle 3"/>
          <p:cNvSpPr>
            <a:spLocks noGrp="1" noChangeArrowheads="1"/>
          </p:cNvSpPr>
          <p:nvPr>
            <p:ph sz="quarter" idx="13"/>
          </p:nvPr>
        </p:nvSpPr>
        <p:spPr>
          <a:xfrm>
            <a:off x="683568" y="1196752"/>
            <a:ext cx="8229600" cy="4536504"/>
          </a:xfrm>
        </p:spPr>
        <p:txBody>
          <a:bodyPr>
            <a:normAutofit fontScale="92500" lnSpcReduction="10000"/>
          </a:bodyPr>
          <a:lstStyle/>
          <a:p>
            <a:pPr marL="533400" indent="-533400" algn="just" eaLnBrk="1" hangingPunct="1">
              <a:lnSpc>
                <a:spcPct val="90000"/>
              </a:lnSpc>
              <a:buFont typeface="Wingdings" pitchFamily="2" charset="2"/>
              <a:buAutoNum type="arabicPeriod"/>
            </a:pPr>
            <a:r>
              <a:rPr lang="tr-TR" sz="2400" b="1" dirty="0" smtClean="0"/>
              <a:t>Bu proje, 2018-2019 eğitim ve öğretim yılı  için il genelinde resmi/özel tüm ortaöğretim düzeyindeki okulların 12. sınıf öğrencilerini kapsar.</a:t>
            </a:r>
          </a:p>
          <a:p>
            <a:pPr marL="533400" indent="-533400" algn="just">
              <a:lnSpc>
                <a:spcPct val="90000"/>
              </a:lnSpc>
              <a:buFont typeface="Wingdings" pitchFamily="2" charset="2"/>
              <a:buAutoNum type="arabicPeriod"/>
            </a:pPr>
            <a:r>
              <a:rPr lang="tr-TR" sz="2400" b="1" dirty="0"/>
              <a:t>TYT/AYT sınavlarına hazırlanan 12. sınıf öğrencileri </a:t>
            </a:r>
            <a:r>
              <a:rPr lang="tr-TR" sz="2400" b="1" dirty="0">
                <a:solidFill>
                  <a:srgbClr val="FF0000"/>
                </a:solidFill>
              </a:rPr>
              <a:t>Koçluk Atölyesi</a:t>
            </a:r>
            <a:r>
              <a:rPr lang="tr-TR" sz="2400" b="1" dirty="0"/>
              <a:t> desteği ile güçlendirilecektir.</a:t>
            </a:r>
          </a:p>
          <a:p>
            <a:pPr marL="533400" indent="-533400" algn="just" eaLnBrk="1" hangingPunct="1">
              <a:lnSpc>
                <a:spcPct val="90000"/>
              </a:lnSpc>
              <a:buFont typeface="Wingdings" pitchFamily="2" charset="2"/>
              <a:buAutoNum type="arabicPeriod"/>
            </a:pPr>
            <a:r>
              <a:rPr lang="tr-TR" sz="2400" b="1" dirty="0" smtClean="0"/>
              <a:t>12. sınıftaki öğrencilerin, sınav konularını kapsayan </a:t>
            </a:r>
            <a:r>
              <a:rPr lang="tr-TR" sz="2400" b="1" dirty="0" smtClean="0">
                <a:solidFill>
                  <a:srgbClr val="FF0000"/>
                </a:solidFill>
              </a:rPr>
              <a:t>ortak sınav </a:t>
            </a:r>
            <a:r>
              <a:rPr lang="tr-TR" sz="2400" b="1" dirty="0" smtClean="0"/>
              <a:t>sonuçları her  okulda ayrı ayrı </a:t>
            </a:r>
            <a:r>
              <a:rPr lang="tr-TR" sz="2400" b="1" dirty="0" smtClean="0">
                <a:solidFill>
                  <a:srgbClr val="FF0000"/>
                </a:solidFill>
              </a:rPr>
              <a:t>analiz</a:t>
            </a:r>
            <a:r>
              <a:rPr lang="tr-TR" sz="2400" b="1" dirty="0" smtClean="0"/>
              <a:t> edilerek, zümrelerde görüşülecek ve  okulların gerekli </a:t>
            </a:r>
            <a:r>
              <a:rPr lang="tr-TR" sz="2400" b="1" dirty="0" smtClean="0">
                <a:solidFill>
                  <a:srgbClr val="FF0000"/>
                </a:solidFill>
              </a:rPr>
              <a:t>tedbirleri</a:t>
            </a:r>
            <a:r>
              <a:rPr lang="tr-TR" sz="2400" b="1" dirty="0" smtClean="0"/>
              <a:t> almaları sağlanacaktır. </a:t>
            </a:r>
          </a:p>
          <a:p>
            <a:pPr marL="533400" indent="-533400" algn="just" eaLnBrk="1" hangingPunct="1">
              <a:lnSpc>
                <a:spcPct val="90000"/>
              </a:lnSpc>
              <a:buFont typeface="Wingdings" pitchFamily="2" charset="2"/>
              <a:buAutoNum type="arabicPeriod"/>
            </a:pPr>
            <a:r>
              <a:rPr lang="tr-TR" sz="2400" b="1" dirty="0" smtClean="0"/>
              <a:t>Alanında farklılık oluşturan </a:t>
            </a:r>
            <a:r>
              <a:rPr lang="tr-TR" sz="2400" b="1" dirty="0" err="1" smtClean="0"/>
              <a:t>öğretmenler,</a:t>
            </a:r>
            <a:r>
              <a:rPr lang="tr-TR" sz="2400" b="1" dirty="0" err="1" smtClean="0">
                <a:solidFill>
                  <a:srgbClr val="FF0000"/>
                </a:solidFill>
              </a:rPr>
              <a:t>halkalar</a:t>
            </a:r>
            <a:r>
              <a:rPr lang="tr-TR" sz="2400" b="1" dirty="0" smtClean="0"/>
              <a:t> halinde farklı okullarda seminerlerle paylaşımda bulunacaktır.</a:t>
            </a:r>
          </a:p>
          <a:p>
            <a:pPr marL="533400" indent="-533400" algn="just">
              <a:lnSpc>
                <a:spcPct val="90000"/>
              </a:lnSpc>
              <a:buFont typeface="Wingdings" pitchFamily="2" charset="2"/>
              <a:buAutoNum type="arabicPeriod"/>
            </a:pPr>
            <a:r>
              <a:rPr lang="tr-TR" sz="2400" b="1" i="1" dirty="0">
                <a:solidFill>
                  <a:prstClr val="black">
                    <a:lumMod val="75000"/>
                    <a:lumOff val="25000"/>
                  </a:prstClr>
                </a:solidFill>
              </a:rPr>
              <a:t>Koçluk atölyeleri </a:t>
            </a:r>
            <a:r>
              <a:rPr lang="tr-TR" sz="2400" b="1" i="1" dirty="0">
                <a:solidFill>
                  <a:srgbClr val="FF0000"/>
                </a:solidFill>
              </a:rPr>
              <a:t>mizaç ve yetenek </a:t>
            </a:r>
            <a:r>
              <a:rPr lang="tr-TR" sz="2400" b="1" i="1" dirty="0">
                <a:solidFill>
                  <a:prstClr val="black">
                    <a:lumMod val="75000"/>
                    <a:lumOff val="25000"/>
                  </a:prstClr>
                </a:solidFill>
              </a:rPr>
              <a:t>temelli bir işlevi de yerine getireceğinden, öğretmenler değer aktarımında da bulunacaktır</a:t>
            </a:r>
            <a:endParaRPr lang="tr-TR" sz="2400" b="1" dirty="0" smtClean="0"/>
          </a:p>
          <a:p>
            <a:pPr marL="533400" indent="-533400" algn="just" eaLnBrk="1" hangingPunct="1">
              <a:lnSpc>
                <a:spcPct val="90000"/>
              </a:lnSpc>
              <a:buFont typeface="Wingdings" pitchFamily="2" charset="2"/>
              <a:buAutoNum type="arabicPeriod"/>
            </a:pPr>
            <a:endParaRPr lang="tr-TR" sz="2400" b="1" dirty="0"/>
          </a:p>
          <a:p>
            <a:pPr marL="0" indent="0" algn="just" eaLnBrk="1" hangingPunct="1">
              <a:lnSpc>
                <a:spcPct val="90000"/>
              </a:lnSpc>
              <a:buNone/>
            </a:pPr>
            <a:endParaRPr lang="tr-TR" sz="2400" b="1"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5834063"/>
            <a:ext cx="90043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675868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a:xfrm>
            <a:off x="2123728" y="404664"/>
            <a:ext cx="4618856" cy="1143000"/>
          </a:xfrm>
        </p:spPr>
        <p:txBody>
          <a:bodyPr/>
          <a:lstStyle/>
          <a:p>
            <a:pPr algn="ctr" eaLnBrk="1" hangingPunct="1"/>
            <a:r>
              <a:rPr lang="tr-TR" sz="2800" dirty="0" smtClean="0">
                <a:solidFill>
                  <a:srgbClr val="FF0000"/>
                </a:solidFill>
              </a:rPr>
              <a:t>DAYANAK:</a:t>
            </a:r>
          </a:p>
        </p:txBody>
      </p:sp>
      <p:sp>
        <p:nvSpPr>
          <p:cNvPr id="20483" name="Rectangle 3"/>
          <p:cNvSpPr>
            <a:spLocks noGrp="1" noChangeArrowheads="1"/>
          </p:cNvSpPr>
          <p:nvPr>
            <p:ph sz="quarter" idx="13"/>
          </p:nvPr>
        </p:nvSpPr>
        <p:spPr>
          <a:xfrm>
            <a:off x="827584" y="1700808"/>
            <a:ext cx="7693025" cy="3240087"/>
          </a:xfrm>
        </p:spPr>
        <p:txBody>
          <a:bodyPr>
            <a:normAutofit/>
          </a:bodyPr>
          <a:lstStyle/>
          <a:p>
            <a:pPr marL="533400" indent="-533400" algn="just">
              <a:lnSpc>
                <a:spcPct val="90000"/>
              </a:lnSpc>
              <a:buFont typeface="Wingdings" pitchFamily="2" charset="2"/>
              <a:buAutoNum type="arabicPeriod"/>
            </a:pPr>
            <a:r>
              <a:rPr lang="tr-TR" sz="2400" b="1" dirty="0"/>
              <a:t>Milli Eğitim Müdürlükleri Yönetmeliğinin Eğitim Öğretim ve Öğrenci İşleri Bölümü ile Program Geliştirme Bölümü (12 ve 13.  maddedeki görev tanımları),</a:t>
            </a:r>
          </a:p>
          <a:p>
            <a:pPr marL="533400" indent="-533400" algn="just" eaLnBrk="1" hangingPunct="1">
              <a:lnSpc>
                <a:spcPct val="90000"/>
              </a:lnSpc>
              <a:buFont typeface="Wingdings" pitchFamily="2" charset="2"/>
              <a:buAutoNum type="arabicPeriod"/>
            </a:pPr>
            <a:r>
              <a:rPr lang="tr-TR" sz="2400" b="1" dirty="0" smtClean="0"/>
              <a:t>2023 Eğitim Vizyon Belgesi, 2018 Erzincan Eğitim </a:t>
            </a:r>
            <a:r>
              <a:rPr lang="tr-TR" sz="2400" b="1" dirty="0" err="1" smtClean="0"/>
              <a:t>Çalıştayı</a:t>
            </a:r>
            <a:r>
              <a:rPr lang="tr-TR" sz="2400" b="1" dirty="0" smtClean="0"/>
              <a:t> </a:t>
            </a:r>
          </a:p>
          <a:p>
            <a:pPr marL="533400" indent="-533400" algn="just" eaLnBrk="1" hangingPunct="1">
              <a:lnSpc>
                <a:spcPct val="90000"/>
              </a:lnSpc>
              <a:buFont typeface="Wingdings" pitchFamily="2" charset="2"/>
              <a:buAutoNum type="arabicPeriod"/>
            </a:pPr>
            <a:r>
              <a:rPr lang="tr-TR" sz="2400" b="1" dirty="0" smtClean="0"/>
              <a:t>Milli Eğitim Bakanlığı Eğitim Kurulları Ve Zümreleri Yönergesi</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 y="5832606"/>
            <a:ext cx="90043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106939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17391"/>
            <a:ext cx="6512511" cy="1143000"/>
          </a:xfrm>
        </p:spPr>
        <p:txBody>
          <a:bodyPr>
            <a:normAutofit fontScale="90000"/>
          </a:bodyPr>
          <a:lstStyle/>
          <a:p>
            <a:pPr lvl="0">
              <a:spcBef>
                <a:spcPts val="0"/>
              </a:spcBef>
              <a:defRPr/>
            </a:pPr>
            <a:r>
              <a:rPr lang="tr-TR" sz="5400" b="1" dirty="0">
                <a:ln w="1905"/>
                <a:gradFill>
                  <a:gsLst>
                    <a:gs pos="0">
                      <a:srgbClr val="A5C249">
                        <a:shade val="20000"/>
                        <a:satMod val="200000"/>
                      </a:srgbClr>
                    </a:gs>
                    <a:gs pos="78000">
                      <a:srgbClr val="A5C249">
                        <a:tint val="90000"/>
                        <a:shade val="89000"/>
                        <a:satMod val="220000"/>
                      </a:srgbClr>
                    </a:gs>
                    <a:gs pos="100000">
                      <a:srgbClr val="A5C249">
                        <a:tint val="12000"/>
                        <a:satMod val="255000"/>
                      </a:srgbClr>
                    </a:gs>
                  </a:gsLst>
                  <a:lin ang="5400000"/>
                </a:gradFill>
                <a:effectLst>
                  <a:innerShdw blurRad="69850" dist="43180" dir="5400000">
                    <a:srgbClr val="000000">
                      <a:alpha val="65000"/>
                    </a:srgbClr>
                  </a:innerShdw>
                </a:effectLst>
                <a:latin typeface="Constantia"/>
                <a:ea typeface="+mn-ea"/>
                <a:cs typeface="Arial" charset="0"/>
              </a:rPr>
              <a:t>Araştırma Sonuçları </a:t>
            </a:r>
            <a:br>
              <a:rPr lang="tr-TR" sz="5400" b="1" dirty="0">
                <a:ln w="1905"/>
                <a:gradFill>
                  <a:gsLst>
                    <a:gs pos="0">
                      <a:srgbClr val="A5C249">
                        <a:shade val="20000"/>
                        <a:satMod val="200000"/>
                      </a:srgbClr>
                    </a:gs>
                    <a:gs pos="78000">
                      <a:srgbClr val="A5C249">
                        <a:tint val="90000"/>
                        <a:shade val="89000"/>
                        <a:satMod val="220000"/>
                      </a:srgbClr>
                    </a:gs>
                    <a:gs pos="100000">
                      <a:srgbClr val="A5C249">
                        <a:tint val="12000"/>
                        <a:satMod val="255000"/>
                      </a:srgbClr>
                    </a:gs>
                  </a:gsLst>
                  <a:lin ang="5400000"/>
                </a:gradFill>
                <a:effectLst>
                  <a:innerShdw blurRad="69850" dist="43180" dir="5400000">
                    <a:srgbClr val="000000">
                      <a:alpha val="65000"/>
                    </a:srgbClr>
                  </a:innerShdw>
                </a:effectLst>
                <a:latin typeface="Constantia"/>
                <a:ea typeface="+mn-ea"/>
                <a:cs typeface="Arial" charset="0"/>
              </a:rPr>
            </a:br>
            <a:endParaRPr lang="tr-TR" dirty="0"/>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611560" y="1556792"/>
            <a:ext cx="7704856" cy="2337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755576" y="2852936"/>
            <a:ext cx="7776864" cy="646331"/>
          </a:xfrm>
          <a:prstGeom prst="rect">
            <a:avLst/>
          </a:prstGeom>
        </p:spPr>
        <p:txBody>
          <a:bodyPr wrap="square">
            <a:spAutoFit/>
          </a:bodyPr>
          <a:lstStyle/>
          <a:p>
            <a:r>
              <a:rPr lang="tr-TR" b="1" dirty="0" smtClean="0"/>
              <a:t>                    </a:t>
            </a:r>
            <a:endParaRPr lang="tr-TR" b="1" dirty="0"/>
          </a:p>
          <a:p>
            <a:r>
              <a:rPr lang="tr-TR" b="1" dirty="0"/>
              <a:t>                       </a:t>
            </a:r>
            <a:r>
              <a:rPr lang="tr-TR" b="1" dirty="0" smtClean="0"/>
              <a:t>                                    </a:t>
            </a:r>
            <a:endParaRPr lang="tr-TR"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51" y="5770924"/>
            <a:ext cx="90043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566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20247"/>
            <a:ext cx="6512511" cy="1143000"/>
          </a:xfrm>
        </p:spPr>
        <p:txBody>
          <a:bodyPr/>
          <a:lstStyle/>
          <a:p>
            <a:pPr algn="ctr"/>
            <a:r>
              <a:rPr lang="tr-TR" sz="4900" dirty="0">
                <a:ln w="1905"/>
                <a:gradFill>
                  <a:gsLst>
                    <a:gs pos="0">
                      <a:srgbClr val="A5C249">
                        <a:shade val="20000"/>
                        <a:satMod val="200000"/>
                      </a:srgbClr>
                    </a:gs>
                    <a:gs pos="78000">
                      <a:srgbClr val="A5C249">
                        <a:tint val="90000"/>
                        <a:shade val="89000"/>
                        <a:satMod val="220000"/>
                      </a:srgbClr>
                    </a:gs>
                    <a:gs pos="100000">
                      <a:srgbClr val="A5C249">
                        <a:tint val="12000"/>
                        <a:satMod val="255000"/>
                      </a:srgbClr>
                    </a:gs>
                  </a:gsLst>
                  <a:lin ang="5400000"/>
                </a:gradFill>
                <a:effectLst>
                  <a:innerShdw blurRad="69850" dist="43180" dir="5400000">
                    <a:srgbClr val="000000">
                      <a:alpha val="65000"/>
                    </a:srgbClr>
                  </a:innerShdw>
                </a:effectLst>
                <a:latin typeface="Constantia"/>
                <a:cs typeface="Arial" charset="0"/>
              </a:rPr>
              <a:t>Araştırma Sonuçları</a:t>
            </a:r>
            <a:endParaRPr lang="tr-TR" dirty="0"/>
          </a:p>
        </p:txBody>
      </p:sp>
      <p:sp>
        <p:nvSpPr>
          <p:cNvPr id="3" name="İçerik Yer Tutucusu 2"/>
          <p:cNvSpPr>
            <a:spLocks noGrp="1"/>
          </p:cNvSpPr>
          <p:nvPr>
            <p:ph sz="quarter" idx="13"/>
          </p:nvPr>
        </p:nvSpPr>
        <p:spPr>
          <a:xfrm>
            <a:off x="133350" y="1450168"/>
            <a:ext cx="8615114" cy="4349080"/>
          </a:xfrm>
        </p:spPr>
        <p:txBody>
          <a:bodyPr>
            <a:normAutofit fontScale="92500" lnSpcReduction="10000"/>
          </a:bodyPr>
          <a:lstStyle/>
          <a:p>
            <a:pPr marL="273050" lvl="0" indent="-273050" eaLnBrk="0" fontAlgn="base" hangingPunct="0">
              <a:spcAft>
                <a:spcPct val="0"/>
              </a:spcAft>
              <a:buClr>
                <a:srgbClr val="0BD0D9"/>
              </a:buClr>
              <a:buSzPct val="95000"/>
              <a:buNone/>
            </a:pPr>
            <a:r>
              <a:rPr lang="tr-TR" sz="2500" dirty="0" smtClean="0">
                <a:solidFill>
                  <a:prstClr val="black"/>
                </a:solidFill>
                <a:effectLst>
                  <a:outerShdw blurRad="38100" dist="38100" dir="2700000" algn="tl">
                    <a:srgbClr val="000000">
                      <a:alpha val="43137"/>
                    </a:srgbClr>
                  </a:outerShdw>
                </a:effectLst>
              </a:rPr>
              <a:t>    Amerikan </a:t>
            </a:r>
            <a:r>
              <a:rPr lang="tr-TR" sz="2500" dirty="0" err="1">
                <a:solidFill>
                  <a:prstClr val="black"/>
                </a:solidFill>
                <a:effectLst>
                  <a:outerShdw blurRad="38100" dist="38100" dir="2700000" algn="tl">
                    <a:srgbClr val="000000">
                      <a:alpha val="43137"/>
                    </a:srgbClr>
                  </a:outerShdw>
                </a:effectLst>
              </a:rPr>
              <a:t>Blessing</a:t>
            </a:r>
            <a:r>
              <a:rPr lang="tr-TR" sz="2500" dirty="0">
                <a:solidFill>
                  <a:prstClr val="black"/>
                </a:solidFill>
                <a:effectLst>
                  <a:outerShdw blurRad="38100" dist="38100" dir="2700000" algn="tl">
                    <a:srgbClr val="000000">
                      <a:alpha val="43137"/>
                    </a:srgbClr>
                  </a:outerShdw>
                </a:effectLst>
              </a:rPr>
              <a:t>-White İnsan Kaynakları ve Danışmanlık Şirketi’nin 2009’da Amerikalı öğretmen ve öğrenciler üzerine yaptığı bir araştırmada, aşağıdaki sonuçlara ulaşılmıştır;</a:t>
            </a:r>
          </a:p>
          <a:p>
            <a:pPr marL="273050" lvl="0" indent="-273050" eaLnBrk="0" fontAlgn="base" hangingPunct="0">
              <a:spcAft>
                <a:spcPct val="0"/>
              </a:spcAft>
              <a:buClr>
                <a:srgbClr val="0BD0D9"/>
              </a:buClr>
              <a:buSzPct val="95000"/>
              <a:buNone/>
            </a:pPr>
            <a:endParaRPr lang="tr-TR" sz="2500" dirty="0">
              <a:solidFill>
                <a:prstClr val="black"/>
              </a:solidFill>
            </a:endParaRPr>
          </a:p>
          <a:p>
            <a:pPr marL="273050" lvl="0" indent="-273050" fontAlgn="base">
              <a:spcAft>
                <a:spcPct val="0"/>
              </a:spcAft>
              <a:buClr>
                <a:srgbClr val="0BD0D9"/>
              </a:buClr>
              <a:buSzPct val="95000"/>
              <a:buFont typeface="Wingdings" pitchFamily="2" charset="2"/>
              <a:buChar char="ü"/>
            </a:pPr>
            <a:r>
              <a:rPr lang="tr-TR" sz="2500" b="1" dirty="0"/>
              <a:t> Öğretmenlerin %84’ünün iş hedefleri arasında koçluk yapmak var ve koçluk yapmayı seviyorlar.</a:t>
            </a:r>
          </a:p>
          <a:p>
            <a:pPr marL="273050" lvl="0" indent="-273050" fontAlgn="base">
              <a:spcAft>
                <a:spcPct val="0"/>
              </a:spcAft>
              <a:buClr>
                <a:srgbClr val="0BD0D9"/>
              </a:buClr>
              <a:buSzPct val="95000"/>
              <a:buNone/>
            </a:pPr>
            <a:endParaRPr lang="tr-TR" sz="2500" b="1" dirty="0"/>
          </a:p>
          <a:p>
            <a:pPr marL="273050" lvl="0" indent="-273050" fontAlgn="base">
              <a:spcAft>
                <a:spcPct val="0"/>
              </a:spcAft>
              <a:buClr>
                <a:srgbClr val="0BD0D9"/>
              </a:buClr>
              <a:buSzPct val="95000"/>
              <a:buFont typeface="Wingdings" pitchFamily="2" charset="2"/>
              <a:buChar char="ü"/>
            </a:pPr>
            <a:r>
              <a:rPr lang="tr-TR" sz="2500" b="1" dirty="0"/>
              <a:t>Öğrencilerin  %87’si kendisine koçluk yapılmasını istiyor; ancak sadece %52’si öğretmenlerinden  koçluk alıyor</a:t>
            </a:r>
            <a:r>
              <a:rPr lang="tr-TR" sz="2500" b="1" dirty="0">
                <a:solidFill>
                  <a:srgbClr val="0070C0"/>
                </a:solidFill>
              </a:rPr>
              <a:t>.</a:t>
            </a:r>
          </a:p>
          <a:p>
            <a:pPr marL="273050" lvl="0" indent="-273050" fontAlgn="base">
              <a:spcAft>
                <a:spcPct val="0"/>
              </a:spcAft>
              <a:buClr>
                <a:srgbClr val="0BD0D9"/>
              </a:buClr>
              <a:buSzPct val="95000"/>
              <a:buNone/>
            </a:pPr>
            <a:r>
              <a:rPr lang="tr-TR" sz="2500" b="1" dirty="0">
                <a:solidFill>
                  <a:prstClr val="black"/>
                </a:solidFill>
              </a:rPr>
              <a:t>                    </a:t>
            </a:r>
          </a:p>
          <a:p>
            <a:pPr marL="273050" lvl="0" indent="-273050" fontAlgn="base">
              <a:spcAft>
                <a:spcPct val="0"/>
              </a:spcAft>
              <a:buClr>
                <a:srgbClr val="0BD0D9"/>
              </a:buClr>
              <a:buSzPct val="95000"/>
              <a:buNone/>
            </a:pPr>
            <a:r>
              <a:rPr lang="tr-TR" sz="2500" b="1" dirty="0">
                <a:solidFill>
                  <a:prstClr val="black"/>
                </a:solidFill>
              </a:rPr>
              <a:t>                        			</a:t>
            </a:r>
            <a:r>
              <a:rPr lang="tr-TR" sz="2000" b="1" dirty="0" err="1">
                <a:solidFill>
                  <a:prstClr val="black"/>
                </a:solidFill>
              </a:rPr>
              <a:t>Blessing</a:t>
            </a:r>
            <a:r>
              <a:rPr lang="tr-TR" sz="2000" b="1" dirty="0">
                <a:solidFill>
                  <a:prstClr val="black"/>
                </a:solidFill>
              </a:rPr>
              <a:t> White </a:t>
            </a:r>
            <a:r>
              <a:rPr lang="tr-TR" sz="2000" b="1" dirty="0" err="1">
                <a:solidFill>
                  <a:prstClr val="black"/>
                </a:solidFill>
              </a:rPr>
              <a:t>Consultancy</a:t>
            </a:r>
            <a:r>
              <a:rPr lang="tr-TR" sz="2000" b="1" dirty="0">
                <a:solidFill>
                  <a:prstClr val="black"/>
                </a:solidFill>
              </a:rPr>
              <a:t>, 2009</a:t>
            </a:r>
          </a:p>
          <a:p>
            <a:pPr marL="273050" lvl="0" indent="-273050" eaLnBrk="0" fontAlgn="base" hangingPunct="0">
              <a:spcAft>
                <a:spcPct val="0"/>
              </a:spcAft>
              <a:buClr>
                <a:srgbClr val="0BD0D9"/>
              </a:buClr>
              <a:buSzPct val="95000"/>
              <a:buFont typeface="Wingdings 2" pitchFamily="18" charset="2"/>
              <a:buChar char=""/>
            </a:pPr>
            <a:endParaRPr lang="tr-TR" sz="2600" dirty="0">
              <a:solidFill>
                <a:prstClr val="black"/>
              </a:solidFill>
              <a:latin typeface="Constantia"/>
            </a:endParaRPr>
          </a:p>
          <a:p>
            <a:endParaRPr lang="tr-TR"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5834063"/>
            <a:ext cx="901065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3065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229600" cy="1143000"/>
          </a:xfrm>
        </p:spPr>
        <p:txBody>
          <a:bodyPr/>
          <a:lstStyle/>
          <a:p>
            <a:pPr algn="ctr"/>
            <a:r>
              <a:rPr lang="tr-TR" sz="4900" dirty="0">
                <a:ln w="1905"/>
                <a:gradFill>
                  <a:gsLst>
                    <a:gs pos="0">
                      <a:srgbClr val="A5C249">
                        <a:shade val="20000"/>
                        <a:satMod val="200000"/>
                      </a:srgbClr>
                    </a:gs>
                    <a:gs pos="78000">
                      <a:srgbClr val="A5C249">
                        <a:tint val="90000"/>
                        <a:shade val="89000"/>
                        <a:satMod val="220000"/>
                      </a:srgbClr>
                    </a:gs>
                    <a:gs pos="100000">
                      <a:srgbClr val="A5C249">
                        <a:tint val="12000"/>
                        <a:satMod val="255000"/>
                      </a:srgbClr>
                    </a:gs>
                  </a:gsLst>
                  <a:lin ang="5400000"/>
                </a:gradFill>
                <a:effectLst>
                  <a:innerShdw blurRad="69850" dist="43180" dir="5400000">
                    <a:srgbClr val="000000">
                      <a:alpha val="65000"/>
                    </a:srgbClr>
                  </a:innerShdw>
                </a:effectLst>
                <a:latin typeface="Constantia"/>
                <a:cs typeface="Arial" charset="0"/>
              </a:rPr>
              <a:t>Araştırma Sonuçları</a:t>
            </a:r>
            <a:endParaRPr lang="tr-TR" dirty="0"/>
          </a:p>
        </p:txBody>
      </p:sp>
      <p:sp>
        <p:nvSpPr>
          <p:cNvPr id="3" name="İçerik Yer Tutucusu 2"/>
          <p:cNvSpPr>
            <a:spLocks noGrp="1"/>
          </p:cNvSpPr>
          <p:nvPr>
            <p:ph sz="quarter" idx="13"/>
          </p:nvPr>
        </p:nvSpPr>
        <p:spPr>
          <a:xfrm>
            <a:off x="467544" y="1149638"/>
            <a:ext cx="8229600" cy="4525963"/>
          </a:xfrm>
        </p:spPr>
        <p:txBody>
          <a:bodyPr>
            <a:normAutofit/>
          </a:bodyPr>
          <a:lstStyle/>
          <a:p>
            <a:pPr marL="273050" lvl="0" indent="-273050" fontAlgn="base">
              <a:spcAft>
                <a:spcPct val="0"/>
              </a:spcAft>
              <a:buClr>
                <a:srgbClr val="0BD0D9"/>
              </a:buClr>
              <a:buSzPct val="95000"/>
              <a:buFont typeface="Wingdings" pitchFamily="2" charset="2"/>
              <a:buChar char="ü"/>
            </a:pPr>
            <a:r>
              <a:rPr lang="tr-TR" sz="2400" b="1" dirty="0"/>
              <a:t>Öğrencilerin % 65’i koçluğun başarı  performanslarına ve hayatlarına önemli katkısı olduğunu düşünüyor.</a:t>
            </a:r>
          </a:p>
          <a:p>
            <a:pPr marL="273050" lvl="0" indent="-273050" fontAlgn="base">
              <a:spcAft>
                <a:spcPct val="0"/>
              </a:spcAft>
              <a:buClr>
                <a:srgbClr val="0BD0D9"/>
              </a:buClr>
              <a:buSzPct val="95000"/>
              <a:buFont typeface="Wingdings" pitchFamily="2" charset="2"/>
              <a:buChar char="ü"/>
            </a:pPr>
            <a:endParaRPr lang="tr-TR" sz="2400" b="1" dirty="0"/>
          </a:p>
          <a:p>
            <a:pPr marL="273050" lvl="0" indent="-273050" fontAlgn="base">
              <a:spcAft>
                <a:spcPct val="0"/>
              </a:spcAft>
              <a:buClr>
                <a:srgbClr val="0BD0D9"/>
              </a:buClr>
              <a:buSzPct val="95000"/>
              <a:buFont typeface="Wingdings" pitchFamily="2" charset="2"/>
              <a:buChar char="ü"/>
            </a:pPr>
            <a:r>
              <a:rPr lang="tr-TR" sz="2400" b="1" dirty="0"/>
              <a:t>Öğretmenlerin  %88’i koçluk yaptıklarında,  mesleki hedeflerini yakaladıklarına inanıyor .</a:t>
            </a:r>
          </a:p>
          <a:p>
            <a:pPr marL="273050" lvl="0" indent="-273050" fontAlgn="base">
              <a:spcAft>
                <a:spcPct val="0"/>
              </a:spcAft>
              <a:buClr>
                <a:srgbClr val="0BD0D9"/>
              </a:buClr>
              <a:buSzPct val="95000"/>
              <a:buFont typeface="Wingdings" pitchFamily="2" charset="2"/>
              <a:buChar char="v"/>
            </a:pPr>
            <a:endParaRPr lang="tr-TR" sz="2600" b="1" dirty="0">
              <a:solidFill>
                <a:prstClr val="black"/>
              </a:solidFill>
              <a:latin typeface="Constantia"/>
            </a:endParaRPr>
          </a:p>
          <a:p>
            <a:pPr marL="273050" lvl="0" indent="-273050" fontAlgn="base">
              <a:spcAft>
                <a:spcPct val="0"/>
              </a:spcAft>
              <a:buClr>
                <a:srgbClr val="0BD0D9"/>
              </a:buClr>
              <a:buSzPct val="95000"/>
              <a:buNone/>
            </a:pPr>
            <a:r>
              <a:rPr lang="tr-TR" sz="2600" b="1" dirty="0">
                <a:solidFill>
                  <a:prstClr val="black"/>
                </a:solidFill>
                <a:latin typeface="Constantia"/>
              </a:rPr>
              <a:t>                     				</a:t>
            </a:r>
          </a:p>
          <a:p>
            <a:pPr marL="273050" lvl="0" indent="-273050" fontAlgn="base">
              <a:spcAft>
                <a:spcPct val="0"/>
              </a:spcAft>
              <a:buClr>
                <a:srgbClr val="0BD0D9"/>
              </a:buClr>
              <a:buSzPct val="95000"/>
              <a:buNone/>
            </a:pPr>
            <a:endParaRPr lang="tr-TR" sz="2600" b="1" dirty="0">
              <a:solidFill>
                <a:prstClr val="black"/>
              </a:solidFill>
              <a:latin typeface="Constantia"/>
            </a:endParaRPr>
          </a:p>
          <a:p>
            <a:pPr marL="273050" lvl="0" indent="-273050" fontAlgn="base">
              <a:spcAft>
                <a:spcPct val="0"/>
              </a:spcAft>
              <a:buClr>
                <a:srgbClr val="0BD0D9"/>
              </a:buClr>
              <a:buSzPct val="95000"/>
              <a:buNone/>
            </a:pPr>
            <a:endParaRPr lang="tr-TR" sz="2600" b="1" dirty="0">
              <a:solidFill>
                <a:prstClr val="black"/>
              </a:solidFill>
              <a:latin typeface="Constantia"/>
            </a:endParaRPr>
          </a:p>
          <a:p>
            <a:pPr marL="273050" indent="-273050" fontAlgn="base">
              <a:spcAft>
                <a:spcPct val="0"/>
              </a:spcAft>
              <a:buClr>
                <a:srgbClr val="0BD0D9"/>
              </a:buClr>
              <a:buSzPct val="95000"/>
              <a:buNone/>
            </a:pPr>
            <a:r>
              <a:rPr lang="tr-TR" sz="2600" b="1" dirty="0">
                <a:solidFill>
                  <a:prstClr val="black"/>
                </a:solidFill>
                <a:latin typeface="Constantia"/>
              </a:rPr>
              <a:t>					</a:t>
            </a:r>
            <a:r>
              <a:rPr lang="tr-TR" sz="2000" b="1" dirty="0" smtClean="0">
                <a:solidFill>
                  <a:prstClr val="black"/>
                </a:solidFill>
              </a:rPr>
              <a:t>, </a:t>
            </a:r>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412620"/>
            <a:ext cx="4292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733256"/>
            <a:ext cx="901065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3028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27406" y="0"/>
            <a:ext cx="8229600" cy="1143000"/>
          </a:xfrm>
        </p:spPr>
        <p:txBody>
          <a:bodyPr/>
          <a:lstStyle/>
          <a:p>
            <a:pPr algn="ctr"/>
            <a:r>
              <a:rPr lang="tr-TR" sz="4000" b="1" dirty="0" smtClean="0">
                <a:ln w="10541" cmpd="sng">
                  <a:solidFill>
                    <a:srgbClr val="0F6FC6">
                      <a:shade val="88000"/>
                      <a:satMod val="110000"/>
                    </a:srgbClr>
                  </a:solidFill>
                  <a:prstDash val="solid"/>
                </a:ln>
                <a:solidFill>
                  <a:srgbClr val="FF0000"/>
                </a:solidFill>
                <a:latin typeface="Constantia"/>
                <a:cs typeface="Arial" charset="0"/>
              </a:rPr>
              <a:t>KAZANIMLAR</a:t>
            </a:r>
            <a:endParaRPr lang="tr-TR" dirty="0"/>
          </a:p>
        </p:txBody>
      </p:sp>
      <p:sp>
        <p:nvSpPr>
          <p:cNvPr id="3" name="İçerik Yer Tutucusu 2"/>
          <p:cNvSpPr>
            <a:spLocks noGrp="1"/>
          </p:cNvSpPr>
          <p:nvPr>
            <p:ph sz="quarter" idx="13"/>
          </p:nvPr>
        </p:nvSpPr>
        <p:spPr>
          <a:xfrm>
            <a:off x="527406" y="1052736"/>
            <a:ext cx="8229600" cy="4525963"/>
          </a:xfrm>
        </p:spPr>
        <p:txBody>
          <a:bodyPr>
            <a:normAutofit lnSpcReduction="10000"/>
          </a:bodyPr>
          <a:lstStyle/>
          <a:p>
            <a:pPr marL="273050" lvl="0" indent="-273050" fontAlgn="base">
              <a:spcAft>
                <a:spcPct val="0"/>
              </a:spcAft>
              <a:buClr>
                <a:srgbClr val="0BD0D9"/>
              </a:buClr>
              <a:buSzPct val="95000"/>
              <a:buNone/>
            </a:pPr>
            <a:r>
              <a:rPr lang="tr-TR" sz="2600" dirty="0">
                <a:solidFill>
                  <a:prstClr val="black"/>
                </a:solidFill>
                <a:latin typeface="Arial" charset="0"/>
              </a:rPr>
              <a:t>Öğrencilerin;</a:t>
            </a:r>
          </a:p>
          <a:p>
            <a:pPr marL="273050" lvl="0" indent="-273050" fontAlgn="base">
              <a:spcAft>
                <a:spcPct val="0"/>
              </a:spcAft>
              <a:buClr>
                <a:srgbClr val="0BD0D9"/>
              </a:buClr>
              <a:buSzPct val="95000"/>
              <a:buFont typeface="Wingdings 2" pitchFamily="18" charset="2"/>
              <a:buChar char=""/>
            </a:pPr>
            <a:r>
              <a:rPr lang="tr-TR" sz="2600" dirty="0">
                <a:solidFill>
                  <a:prstClr val="black"/>
                </a:solidFill>
                <a:latin typeface="Times New Roman" pitchFamily="18" charset="0"/>
                <a:cs typeface="Times New Roman" pitchFamily="18" charset="0"/>
              </a:rPr>
              <a:t>Kendilerini </a:t>
            </a:r>
            <a:r>
              <a:rPr lang="tr-TR" sz="2600" dirty="0" smtClean="0">
                <a:solidFill>
                  <a:prstClr val="black"/>
                </a:solidFill>
                <a:latin typeface="Times New Roman" pitchFamily="18" charset="0"/>
                <a:cs typeface="Times New Roman" pitchFamily="18" charset="0"/>
              </a:rPr>
              <a:t>tanıması</a:t>
            </a:r>
            <a:endParaRPr lang="tr-TR" sz="2600" dirty="0">
              <a:solidFill>
                <a:prstClr val="black"/>
              </a:solidFill>
              <a:latin typeface="Times New Roman" pitchFamily="18" charset="0"/>
              <a:cs typeface="Times New Roman" pitchFamily="18" charset="0"/>
            </a:endParaRPr>
          </a:p>
          <a:p>
            <a:pPr marL="273050" lvl="0" indent="-273050" fontAlgn="base">
              <a:spcAft>
                <a:spcPct val="0"/>
              </a:spcAft>
              <a:buClr>
                <a:srgbClr val="0BD0D9"/>
              </a:buClr>
              <a:buSzPct val="95000"/>
              <a:buFont typeface="Wingdings 2" pitchFamily="18" charset="2"/>
              <a:buChar char=""/>
            </a:pPr>
            <a:r>
              <a:rPr lang="tr-TR" sz="2600" dirty="0">
                <a:solidFill>
                  <a:prstClr val="black"/>
                </a:solidFill>
                <a:latin typeface="Times New Roman" pitchFamily="18" charset="0"/>
                <a:cs typeface="Times New Roman" pitchFamily="18" charset="0"/>
              </a:rPr>
              <a:t>Farkındalık düzeylerini </a:t>
            </a:r>
            <a:r>
              <a:rPr lang="tr-TR" sz="2600" dirty="0" smtClean="0">
                <a:solidFill>
                  <a:prstClr val="black"/>
                </a:solidFill>
                <a:latin typeface="Times New Roman" pitchFamily="18" charset="0"/>
                <a:cs typeface="Times New Roman" pitchFamily="18" charset="0"/>
              </a:rPr>
              <a:t>artırması</a:t>
            </a:r>
            <a:endParaRPr lang="tr-TR" sz="2600" dirty="0">
              <a:solidFill>
                <a:prstClr val="black"/>
              </a:solidFill>
              <a:latin typeface="Times New Roman" pitchFamily="18" charset="0"/>
              <a:cs typeface="Times New Roman" pitchFamily="18" charset="0"/>
            </a:endParaRPr>
          </a:p>
          <a:p>
            <a:pPr marL="273050" lvl="0" indent="-273050" fontAlgn="base">
              <a:spcAft>
                <a:spcPct val="0"/>
              </a:spcAft>
              <a:buClr>
                <a:srgbClr val="0BD0D9"/>
              </a:buClr>
              <a:buSzPct val="95000"/>
              <a:buFont typeface="Wingdings 2" pitchFamily="18" charset="2"/>
              <a:buChar char=""/>
            </a:pPr>
            <a:r>
              <a:rPr lang="tr-TR" sz="2600" dirty="0">
                <a:solidFill>
                  <a:prstClr val="black"/>
                </a:solidFill>
                <a:latin typeface="Times New Roman" pitchFamily="18" charset="0"/>
                <a:cs typeface="Times New Roman" pitchFamily="18" charset="0"/>
              </a:rPr>
              <a:t>Hedef </a:t>
            </a:r>
            <a:r>
              <a:rPr lang="tr-TR" sz="2600" dirty="0" smtClean="0">
                <a:solidFill>
                  <a:prstClr val="black"/>
                </a:solidFill>
                <a:latin typeface="Times New Roman" pitchFamily="18" charset="0"/>
                <a:cs typeface="Times New Roman" pitchFamily="18" charset="0"/>
              </a:rPr>
              <a:t>belirlemesi</a:t>
            </a:r>
            <a:endParaRPr lang="tr-TR" sz="2600" dirty="0">
              <a:solidFill>
                <a:prstClr val="black"/>
              </a:solidFill>
              <a:latin typeface="Times New Roman" pitchFamily="18" charset="0"/>
              <a:cs typeface="Times New Roman" pitchFamily="18" charset="0"/>
            </a:endParaRPr>
          </a:p>
          <a:p>
            <a:pPr marL="273050" lvl="0" indent="-273050" fontAlgn="base">
              <a:spcAft>
                <a:spcPct val="0"/>
              </a:spcAft>
              <a:buClr>
                <a:srgbClr val="0BD0D9"/>
              </a:buClr>
              <a:buSzPct val="95000"/>
              <a:buFont typeface="Wingdings 2" pitchFamily="18" charset="2"/>
              <a:buChar char=""/>
            </a:pPr>
            <a:r>
              <a:rPr lang="tr-TR" sz="2600" dirty="0">
                <a:solidFill>
                  <a:prstClr val="black"/>
                </a:solidFill>
                <a:latin typeface="Times New Roman" pitchFamily="18" charset="0"/>
                <a:cs typeface="Times New Roman" pitchFamily="18" charset="0"/>
              </a:rPr>
              <a:t>Problem çözme ve güçlüklerle </a:t>
            </a:r>
            <a:r>
              <a:rPr lang="tr-TR" sz="2600" dirty="0" smtClean="0">
                <a:solidFill>
                  <a:prstClr val="black"/>
                </a:solidFill>
                <a:latin typeface="Times New Roman" pitchFamily="18" charset="0"/>
                <a:cs typeface="Times New Roman" pitchFamily="18" charset="0"/>
              </a:rPr>
              <a:t>baş etme </a:t>
            </a:r>
            <a:r>
              <a:rPr lang="tr-TR" sz="2600" dirty="0">
                <a:solidFill>
                  <a:prstClr val="black"/>
                </a:solidFill>
                <a:latin typeface="Times New Roman" pitchFamily="18" charset="0"/>
                <a:cs typeface="Times New Roman" pitchFamily="18" charset="0"/>
              </a:rPr>
              <a:t>becerileri </a:t>
            </a:r>
            <a:r>
              <a:rPr lang="tr-TR" sz="2600" dirty="0" smtClean="0">
                <a:solidFill>
                  <a:prstClr val="black"/>
                </a:solidFill>
                <a:latin typeface="Times New Roman" pitchFamily="18" charset="0"/>
                <a:cs typeface="Times New Roman" pitchFamily="18" charset="0"/>
              </a:rPr>
              <a:t>geliştirmesi</a:t>
            </a:r>
            <a:endParaRPr lang="tr-TR" sz="2600" dirty="0">
              <a:solidFill>
                <a:prstClr val="black"/>
              </a:solidFill>
              <a:latin typeface="Times New Roman" pitchFamily="18" charset="0"/>
              <a:cs typeface="Times New Roman" pitchFamily="18" charset="0"/>
            </a:endParaRPr>
          </a:p>
          <a:p>
            <a:pPr marL="273050" lvl="0" indent="-273050" fontAlgn="base">
              <a:spcAft>
                <a:spcPct val="0"/>
              </a:spcAft>
              <a:buClr>
                <a:srgbClr val="0BD0D9"/>
              </a:buClr>
              <a:buSzPct val="95000"/>
              <a:buFont typeface="Wingdings 2" pitchFamily="18" charset="2"/>
              <a:buChar char=""/>
            </a:pPr>
            <a:r>
              <a:rPr lang="tr-TR" sz="2600" dirty="0">
                <a:solidFill>
                  <a:prstClr val="black"/>
                </a:solidFill>
                <a:latin typeface="Times New Roman" pitchFamily="18" charset="0"/>
                <a:cs typeface="Times New Roman" pitchFamily="18" charset="0"/>
              </a:rPr>
              <a:t>Motive </a:t>
            </a:r>
            <a:r>
              <a:rPr lang="tr-TR" sz="2600" dirty="0" smtClean="0">
                <a:solidFill>
                  <a:prstClr val="black"/>
                </a:solidFill>
                <a:latin typeface="Times New Roman" pitchFamily="18" charset="0"/>
                <a:cs typeface="Times New Roman" pitchFamily="18" charset="0"/>
              </a:rPr>
              <a:t>olması </a:t>
            </a:r>
            <a:endParaRPr lang="tr-TR" sz="2600" dirty="0">
              <a:solidFill>
                <a:prstClr val="black"/>
              </a:solidFill>
              <a:latin typeface="Times New Roman" pitchFamily="18" charset="0"/>
              <a:cs typeface="Times New Roman" pitchFamily="18" charset="0"/>
            </a:endParaRPr>
          </a:p>
          <a:p>
            <a:pPr marL="273050" lvl="0" indent="-273050" fontAlgn="base">
              <a:spcAft>
                <a:spcPct val="0"/>
              </a:spcAft>
              <a:buClr>
                <a:srgbClr val="0BD0D9"/>
              </a:buClr>
              <a:buSzPct val="95000"/>
              <a:buFont typeface="Wingdings 2" pitchFamily="18" charset="2"/>
              <a:buChar char=""/>
            </a:pPr>
            <a:r>
              <a:rPr lang="tr-TR" sz="2600" dirty="0">
                <a:solidFill>
                  <a:prstClr val="black"/>
                </a:solidFill>
                <a:latin typeface="Times New Roman" pitchFamily="18" charset="0"/>
                <a:cs typeface="Times New Roman" pitchFamily="18" charset="0"/>
              </a:rPr>
              <a:t>Sorumluluk duygusu</a:t>
            </a:r>
            <a:r>
              <a:rPr lang="tr-TR" sz="2600" dirty="0" smtClean="0">
                <a:solidFill>
                  <a:prstClr val="black"/>
                </a:solidFill>
                <a:latin typeface="Times New Roman" pitchFamily="18" charset="0"/>
                <a:cs typeface="Times New Roman" pitchFamily="18" charset="0"/>
              </a:rPr>
              <a:t>, özgüven </a:t>
            </a:r>
            <a:r>
              <a:rPr lang="tr-TR" sz="2600" dirty="0">
                <a:solidFill>
                  <a:prstClr val="black"/>
                </a:solidFill>
                <a:latin typeface="Times New Roman" pitchFamily="18" charset="0"/>
                <a:cs typeface="Times New Roman" pitchFamily="18" charset="0"/>
              </a:rPr>
              <a:t>ve iç disiplin </a:t>
            </a:r>
            <a:r>
              <a:rPr lang="tr-TR" sz="2600" dirty="0" smtClean="0">
                <a:solidFill>
                  <a:prstClr val="black"/>
                </a:solidFill>
                <a:latin typeface="Times New Roman" pitchFamily="18" charset="0"/>
                <a:cs typeface="Times New Roman" pitchFamily="18" charset="0"/>
              </a:rPr>
              <a:t>geliştirmesi,</a:t>
            </a:r>
          </a:p>
          <a:p>
            <a:pPr marL="273050" lvl="0" indent="-273050" fontAlgn="base">
              <a:spcAft>
                <a:spcPct val="0"/>
              </a:spcAft>
              <a:buClr>
                <a:srgbClr val="0BD0D9"/>
              </a:buClr>
              <a:buSzPct val="95000"/>
              <a:buFont typeface="Wingdings 2" pitchFamily="18" charset="2"/>
              <a:buChar char=""/>
            </a:pPr>
            <a:r>
              <a:rPr lang="tr-TR" sz="2600" dirty="0" smtClean="0">
                <a:solidFill>
                  <a:prstClr val="black"/>
                </a:solidFill>
                <a:latin typeface="Times New Roman" pitchFamily="18" charset="0"/>
                <a:cs typeface="Times New Roman" pitchFamily="18" charset="0"/>
              </a:rPr>
              <a:t>Öğrencilerin öğretmen şahsiyetinden etkilenmesi,</a:t>
            </a:r>
            <a:endParaRPr lang="tr-TR" sz="2600" dirty="0">
              <a:solidFill>
                <a:prstClr val="black"/>
              </a:solidFill>
              <a:latin typeface="Times New Roman" pitchFamily="18" charset="0"/>
              <a:cs typeface="Times New Roman" pitchFamily="18" charset="0"/>
            </a:endParaRPr>
          </a:p>
          <a:p>
            <a:pPr marL="273050" lvl="0" indent="-273050" fontAlgn="base">
              <a:spcAft>
                <a:spcPct val="0"/>
              </a:spcAft>
              <a:buClr>
                <a:srgbClr val="0BD0D9"/>
              </a:buClr>
              <a:buSzPct val="95000"/>
              <a:buNone/>
            </a:pPr>
            <a:r>
              <a:rPr lang="tr-TR" sz="2600" dirty="0">
                <a:solidFill>
                  <a:prstClr val="black"/>
                </a:solidFill>
                <a:latin typeface="Times New Roman" pitchFamily="18" charset="0"/>
                <a:cs typeface="Times New Roman" pitchFamily="18" charset="0"/>
              </a:rPr>
              <a:t>    </a:t>
            </a:r>
            <a:r>
              <a:rPr lang="tr-TR" sz="2600" dirty="0" smtClean="0">
                <a:solidFill>
                  <a:prstClr val="black"/>
                </a:solidFill>
                <a:latin typeface="Times New Roman" pitchFamily="18" charset="0"/>
                <a:cs typeface="Times New Roman" pitchFamily="18" charset="0"/>
              </a:rPr>
              <a:t> çalışmadan beklenen kazanımlardır.</a:t>
            </a:r>
            <a:endParaRPr lang="tr-TR" sz="2600" dirty="0">
              <a:solidFill>
                <a:prstClr val="black"/>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56" y="5802162"/>
            <a:ext cx="90043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36904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F6F81188-6CFC-4815-B747-468BEA535E19}" type="slidenum">
              <a:rPr lang="tr-TR" smtClean="0"/>
              <a:pPr>
                <a:defRPr/>
              </a:pPr>
              <a:t>16</a:t>
            </a:fld>
            <a:endParaRPr lang="tr-TR"/>
          </a:p>
        </p:txBody>
      </p:sp>
      <p:sp>
        <p:nvSpPr>
          <p:cNvPr id="2" name="Başlık 1"/>
          <p:cNvSpPr>
            <a:spLocks noGrp="1"/>
          </p:cNvSpPr>
          <p:nvPr>
            <p:ph type="title"/>
          </p:nvPr>
        </p:nvSpPr>
        <p:spPr>
          <a:xfrm>
            <a:off x="1475656" y="404664"/>
            <a:ext cx="6512511" cy="1143000"/>
          </a:xfrm>
        </p:spPr>
        <p:txBody>
          <a:bodyPr/>
          <a:lstStyle/>
          <a:p>
            <a:pPr algn="ctr"/>
            <a:r>
              <a:rPr lang="tr-TR" dirty="0" smtClean="0"/>
              <a:t>EĞİTİM KOÇLUĞU</a:t>
            </a:r>
            <a:endParaRPr lang="tr-TR" dirty="0"/>
          </a:p>
        </p:txBody>
      </p:sp>
      <p:pic>
        <p:nvPicPr>
          <p:cNvPr id="68610"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235770" y="1916832"/>
            <a:ext cx="6792614" cy="3342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5834063"/>
            <a:ext cx="90043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1029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F6F81188-6CFC-4815-B747-468BEA535E19}" type="slidenum">
              <a:rPr lang="tr-TR" smtClean="0"/>
              <a:pPr>
                <a:defRPr/>
              </a:pPr>
              <a:t>17</a:t>
            </a:fld>
            <a:endParaRPr lang="tr-TR"/>
          </a:p>
        </p:txBody>
      </p:sp>
      <p:sp>
        <p:nvSpPr>
          <p:cNvPr id="2" name="Başlık 1"/>
          <p:cNvSpPr>
            <a:spLocks noGrp="1"/>
          </p:cNvSpPr>
          <p:nvPr>
            <p:ph type="title"/>
          </p:nvPr>
        </p:nvSpPr>
        <p:spPr>
          <a:xfrm>
            <a:off x="1385594" y="188640"/>
            <a:ext cx="7002830" cy="1143000"/>
          </a:xfrm>
        </p:spPr>
        <p:txBody>
          <a:bodyPr/>
          <a:lstStyle/>
          <a:p>
            <a:pPr algn="ctr"/>
            <a:r>
              <a:rPr lang="pt-BR" dirty="0" smtClean="0"/>
              <a:t>KOÇLUK   NEDİR</a:t>
            </a:r>
            <a:r>
              <a:rPr lang="pt-BR" dirty="0"/>
              <a:t>?</a:t>
            </a:r>
            <a:endParaRPr lang="tr-TR" dirty="0"/>
          </a:p>
        </p:txBody>
      </p:sp>
      <p:sp>
        <p:nvSpPr>
          <p:cNvPr id="4" name="İçerik Yer Tutucusu 3"/>
          <p:cNvSpPr>
            <a:spLocks noGrp="1"/>
          </p:cNvSpPr>
          <p:nvPr>
            <p:ph sz="quarter" idx="13"/>
          </p:nvPr>
        </p:nvSpPr>
        <p:spPr>
          <a:xfrm>
            <a:off x="457200" y="1431202"/>
            <a:ext cx="8229600" cy="3986732"/>
          </a:xfrm>
        </p:spPr>
        <p:txBody>
          <a:bodyPr>
            <a:normAutofit/>
          </a:bodyPr>
          <a:lstStyle/>
          <a:p>
            <a:r>
              <a:rPr lang="tr-TR" dirty="0"/>
              <a:t>Bir kişinin, başka bir kişinin yaşamında çok güçlü bir fark yaratmasını sağlayan,  </a:t>
            </a:r>
            <a:r>
              <a:rPr lang="tr-TR" dirty="0" smtClean="0"/>
              <a:t>çözüm </a:t>
            </a:r>
            <a:r>
              <a:rPr lang="tr-TR" dirty="0"/>
              <a:t>odaklı eylemler ve sonuçlar üreten özel bir iletişim alanıdır. </a:t>
            </a:r>
          </a:p>
          <a:p>
            <a:endParaRPr lang="tr-TR" dirty="0"/>
          </a:p>
          <a:p>
            <a:r>
              <a:rPr lang="tr-TR" dirty="0"/>
              <a:t>Koçluk, kişinin içindeki sınırsız gücü, </a:t>
            </a:r>
            <a:r>
              <a:rPr lang="tr-TR" dirty="0" smtClean="0"/>
              <a:t>onur </a:t>
            </a:r>
            <a:r>
              <a:rPr lang="tr-TR" dirty="0"/>
              <a:t>duyacağı bir doğruluk ve dürüstlük ile ortaya çıkarma sanatıdır.</a:t>
            </a:r>
          </a:p>
          <a:p>
            <a:endParaRPr lang="tr-T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5863051"/>
            <a:ext cx="90043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08646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F6F81188-6CFC-4815-B747-468BEA535E19}" type="slidenum">
              <a:rPr lang="tr-TR" smtClean="0"/>
              <a:pPr>
                <a:defRPr/>
              </a:pPr>
              <a:t>18</a:t>
            </a:fld>
            <a:endParaRPr lang="tr-TR"/>
          </a:p>
        </p:txBody>
      </p:sp>
      <p:sp>
        <p:nvSpPr>
          <p:cNvPr id="2" name="Başlık 1"/>
          <p:cNvSpPr>
            <a:spLocks noGrp="1"/>
          </p:cNvSpPr>
          <p:nvPr>
            <p:ph type="title"/>
          </p:nvPr>
        </p:nvSpPr>
        <p:spPr>
          <a:xfrm>
            <a:off x="2123728" y="116632"/>
            <a:ext cx="4845224" cy="1143000"/>
          </a:xfrm>
        </p:spPr>
        <p:txBody>
          <a:bodyPr/>
          <a:lstStyle/>
          <a:p>
            <a:pPr algn="ctr"/>
            <a:r>
              <a:rPr lang="pl-PL" dirty="0"/>
              <a:t>K O Ç L U K</a:t>
            </a:r>
            <a:endParaRPr lang="tr-TR" dirty="0"/>
          </a:p>
        </p:txBody>
      </p:sp>
      <p:sp>
        <p:nvSpPr>
          <p:cNvPr id="4" name="İçerik Yer Tutucusu 3"/>
          <p:cNvSpPr>
            <a:spLocks noGrp="1"/>
          </p:cNvSpPr>
          <p:nvPr>
            <p:ph sz="quarter" idx="13"/>
          </p:nvPr>
        </p:nvSpPr>
        <p:spPr>
          <a:xfrm>
            <a:off x="474991" y="1556792"/>
            <a:ext cx="8301608" cy="4464496"/>
          </a:xfrm>
        </p:spPr>
        <p:txBody>
          <a:bodyPr>
            <a:normAutofit/>
          </a:bodyPr>
          <a:lstStyle/>
          <a:p>
            <a:pPr marL="0" indent="0" algn="ctr">
              <a:spcBef>
                <a:spcPct val="50000"/>
              </a:spcBef>
              <a:buNone/>
              <a:defRPr/>
            </a:pPr>
            <a:r>
              <a:rPr lang="tr-TR" b="1" dirty="0">
                <a:solidFill>
                  <a:srgbClr val="FF0000"/>
                </a:solidFill>
                <a:latin typeface="Arial" charset="0"/>
              </a:rPr>
              <a:t>*</a:t>
            </a:r>
            <a:r>
              <a:rPr lang="tr-TR" b="1" dirty="0">
                <a:solidFill>
                  <a:srgbClr val="000000"/>
                </a:solidFill>
                <a:latin typeface="Arial" charset="0"/>
              </a:rPr>
              <a:t> </a:t>
            </a:r>
            <a:r>
              <a:rPr lang="tr-TR" sz="2600" b="1" dirty="0">
                <a:solidFill>
                  <a:srgbClr val="000000"/>
                </a:solidFill>
                <a:latin typeface="Arial" charset="0"/>
              </a:rPr>
              <a:t>Performansı geliştirmenin en hızlı yöntemi olup, kişilerin kendi potansiyellerini ortaya koymalarına yardımcı olur.</a:t>
            </a:r>
          </a:p>
          <a:p>
            <a:pPr marL="0" indent="0" algn="ctr">
              <a:spcBef>
                <a:spcPct val="50000"/>
              </a:spcBef>
              <a:buNone/>
              <a:defRPr/>
            </a:pPr>
            <a:r>
              <a:rPr lang="tr-TR" sz="2600" b="1" dirty="0" smtClean="0">
                <a:solidFill>
                  <a:srgbClr val="FF0000"/>
                </a:solidFill>
                <a:latin typeface="Arial" charset="0"/>
              </a:rPr>
              <a:t>*</a:t>
            </a:r>
            <a:r>
              <a:rPr lang="tr-TR" sz="2600" b="1" dirty="0" smtClean="0">
                <a:solidFill>
                  <a:srgbClr val="000000"/>
                </a:solidFill>
                <a:latin typeface="Arial" charset="0"/>
              </a:rPr>
              <a:t> </a:t>
            </a:r>
            <a:r>
              <a:rPr lang="tr-TR" sz="2600" b="1" dirty="0">
                <a:solidFill>
                  <a:srgbClr val="000000"/>
                </a:solidFill>
                <a:latin typeface="Arial" charset="0"/>
              </a:rPr>
              <a:t>Kişinin içindeki pozitif güçleri ortaya çıkaran ve </a:t>
            </a:r>
            <a:r>
              <a:rPr lang="tr-TR" sz="2600" b="1" dirty="0" smtClean="0">
                <a:solidFill>
                  <a:srgbClr val="000000"/>
                </a:solidFill>
                <a:latin typeface="Arial" charset="0"/>
              </a:rPr>
              <a:t>ÖĞRENCİYİ </a:t>
            </a:r>
            <a:r>
              <a:rPr lang="tr-TR" sz="2600" b="1" dirty="0">
                <a:solidFill>
                  <a:srgbClr val="000000"/>
                </a:solidFill>
                <a:latin typeface="Arial" charset="0"/>
              </a:rPr>
              <a:t>yüreklendiren zengin bir kaynaktır. </a:t>
            </a:r>
          </a:p>
          <a:p>
            <a:pPr marL="0" indent="0" algn="ctr">
              <a:spcBef>
                <a:spcPct val="50000"/>
              </a:spcBef>
              <a:buNone/>
              <a:defRPr/>
            </a:pPr>
            <a:r>
              <a:rPr lang="tr-TR" sz="2600" b="1" dirty="0" smtClean="0">
                <a:solidFill>
                  <a:srgbClr val="FF0000"/>
                </a:solidFill>
                <a:latin typeface="Arial" charset="0"/>
              </a:rPr>
              <a:t>*</a:t>
            </a:r>
            <a:r>
              <a:rPr lang="tr-TR" sz="2600" b="1" dirty="0" smtClean="0">
                <a:solidFill>
                  <a:srgbClr val="000000"/>
                </a:solidFill>
                <a:latin typeface="Arial" charset="0"/>
              </a:rPr>
              <a:t> </a:t>
            </a:r>
            <a:r>
              <a:rPr lang="tr-TR" sz="2600" b="1" dirty="0">
                <a:solidFill>
                  <a:srgbClr val="000000"/>
                </a:solidFill>
                <a:latin typeface="Arial" charset="0"/>
              </a:rPr>
              <a:t>İnsanların kendini tanıma sürecini harekete geçirerek, onların enerjisini arttırır. </a:t>
            </a:r>
          </a:p>
          <a:p>
            <a:endParaRPr lang="tr-TR" sz="26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45" y="5834063"/>
            <a:ext cx="90043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6405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F6F81188-6CFC-4815-B747-468BEA535E19}" type="slidenum">
              <a:rPr lang="tr-TR" smtClean="0"/>
              <a:pPr>
                <a:defRPr/>
              </a:pPr>
              <a:t>19</a:t>
            </a:fld>
            <a:endParaRPr lang="tr-TR"/>
          </a:p>
        </p:txBody>
      </p:sp>
      <p:sp>
        <p:nvSpPr>
          <p:cNvPr id="2" name="Başlık 1"/>
          <p:cNvSpPr>
            <a:spLocks noGrp="1"/>
          </p:cNvSpPr>
          <p:nvPr>
            <p:ph type="title"/>
          </p:nvPr>
        </p:nvSpPr>
        <p:spPr>
          <a:xfrm>
            <a:off x="2051720" y="188640"/>
            <a:ext cx="4093840" cy="1143000"/>
          </a:xfrm>
        </p:spPr>
        <p:txBody>
          <a:bodyPr/>
          <a:lstStyle/>
          <a:p>
            <a:r>
              <a:rPr lang="pl-PL" dirty="0"/>
              <a:t>K O Ç L U K</a:t>
            </a:r>
            <a:endParaRPr lang="tr-TR" dirty="0"/>
          </a:p>
        </p:txBody>
      </p:sp>
      <p:sp>
        <p:nvSpPr>
          <p:cNvPr id="4" name="İçerik Yer Tutucusu 3"/>
          <p:cNvSpPr>
            <a:spLocks noGrp="1"/>
          </p:cNvSpPr>
          <p:nvPr>
            <p:ph sz="quarter" idx="13"/>
          </p:nvPr>
        </p:nvSpPr>
        <p:spPr>
          <a:xfrm>
            <a:off x="539552" y="1431202"/>
            <a:ext cx="8147248" cy="4014021"/>
          </a:xfrm>
        </p:spPr>
        <p:txBody>
          <a:bodyPr>
            <a:normAutofit/>
          </a:bodyPr>
          <a:lstStyle/>
          <a:p>
            <a:pPr marL="0" indent="0" algn="ctr">
              <a:spcBef>
                <a:spcPct val="50000"/>
              </a:spcBef>
              <a:buNone/>
              <a:defRPr/>
            </a:pPr>
            <a:r>
              <a:rPr lang="tr-TR" b="1" dirty="0">
                <a:solidFill>
                  <a:srgbClr val="FF0000"/>
                </a:solidFill>
                <a:latin typeface="Arial" charset="0"/>
              </a:rPr>
              <a:t>*</a:t>
            </a:r>
            <a:r>
              <a:rPr lang="tr-TR" b="1" dirty="0">
                <a:solidFill>
                  <a:srgbClr val="000000"/>
                </a:solidFill>
                <a:latin typeface="Arial" charset="0"/>
              </a:rPr>
              <a:t> Kişilerin amaçlarına ulaşması için kararlar almasına, stratejiler geliştirmesine ve bunları eyleme dönüştürmesine yardımcı olur. </a:t>
            </a:r>
          </a:p>
          <a:p>
            <a:pPr algn="ctr">
              <a:spcBef>
                <a:spcPct val="50000"/>
              </a:spcBef>
              <a:defRPr/>
            </a:pPr>
            <a:endParaRPr lang="tr-TR" sz="1050" b="1" dirty="0">
              <a:solidFill>
                <a:srgbClr val="000000"/>
              </a:solidFill>
              <a:latin typeface="Arial" charset="0"/>
            </a:endParaRPr>
          </a:p>
          <a:p>
            <a:pPr marL="0" indent="0" algn="ctr">
              <a:spcBef>
                <a:spcPct val="50000"/>
              </a:spcBef>
              <a:buNone/>
              <a:defRPr/>
            </a:pPr>
            <a:r>
              <a:rPr lang="tr-TR" b="1" dirty="0">
                <a:solidFill>
                  <a:srgbClr val="FF0000"/>
                </a:solidFill>
                <a:latin typeface="Arial" charset="0"/>
              </a:rPr>
              <a:t>*</a:t>
            </a:r>
            <a:r>
              <a:rPr lang="tr-TR" b="1" dirty="0">
                <a:solidFill>
                  <a:srgbClr val="000000"/>
                </a:solidFill>
                <a:latin typeface="Arial" charset="0"/>
              </a:rPr>
              <a:t> Kişinin yaşamak istediği hayatı yaşaması; bulunduğu nokta ile bulunması gereken nokta arasındaki boşluğu kapatır. </a:t>
            </a:r>
          </a:p>
          <a:p>
            <a:pPr algn="ctr">
              <a:spcBef>
                <a:spcPct val="50000"/>
              </a:spcBef>
              <a:defRPr/>
            </a:pPr>
            <a:endParaRPr lang="tr-TR" sz="1400" b="1" dirty="0">
              <a:solidFill>
                <a:srgbClr val="000000"/>
              </a:solidFill>
              <a:latin typeface="Arial" charset="0"/>
            </a:endParaRPr>
          </a:p>
          <a:p>
            <a:pPr marL="0" indent="0" algn="ctr">
              <a:spcBef>
                <a:spcPct val="50000"/>
              </a:spcBef>
              <a:buNone/>
              <a:defRPr/>
            </a:pPr>
            <a:r>
              <a:rPr lang="tr-TR" b="1" dirty="0">
                <a:solidFill>
                  <a:srgbClr val="FF0000"/>
                </a:solidFill>
                <a:latin typeface="Arial" charset="0"/>
              </a:rPr>
              <a:t>*</a:t>
            </a:r>
            <a:r>
              <a:rPr lang="tr-TR" b="1" dirty="0">
                <a:solidFill>
                  <a:srgbClr val="000000"/>
                </a:solidFill>
                <a:latin typeface="Arial" charset="0"/>
              </a:rPr>
              <a:t> Kişilerin güçlü yönlerini kendisine fark ettirerek, bunları avantaja çevirmesini, güçlenmesini sağlar.</a:t>
            </a:r>
            <a:endParaRPr lang="tr-T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5834063"/>
            <a:ext cx="90043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2958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a:xfrm>
            <a:off x="467544" y="281850"/>
            <a:ext cx="8229600" cy="1143000"/>
          </a:xfrm>
        </p:spPr>
        <p:txBody>
          <a:bodyPr/>
          <a:lstStyle/>
          <a:p>
            <a:pPr eaLnBrk="1" hangingPunct="1"/>
            <a:r>
              <a:rPr lang="tr-TR" sz="2800" dirty="0" smtClean="0"/>
              <a:t> </a:t>
            </a:r>
          </a:p>
        </p:txBody>
      </p:sp>
      <p:sp>
        <p:nvSpPr>
          <p:cNvPr id="6147" name="Rectangle 3"/>
          <p:cNvSpPr>
            <a:spLocks noGrp="1" noChangeArrowheads="1"/>
          </p:cNvSpPr>
          <p:nvPr>
            <p:ph sz="quarter" idx="13"/>
          </p:nvPr>
        </p:nvSpPr>
        <p:spPr>
          <a:xfrm>
            <a:off x="470663" y="1556792"/>
            <a:ext cx="8282111" cy="4300339"/>
          </a:xfrm>
        </p:spPr>
        <p:txBody>
          <a:bodyPr>
            <a:normAutofit/>
          </a:bodyPr>
          <a:lstStyle/>
          <a:p>
            <a:pPr>
              <a:lnSpc>
                <a:spcPct val="90000"/>
              </a:lnSpc>
            </a:pPr>
            <a:r>
              <a:rPr lang="tr-TR" sz="2800" b="1" dirty="0"/>
              <a:t>2023 vizyonunun </a:t>
            </a:r>
            <a:r>
              <a:rPr lang="tr-TR" sz="2800" b="1" dirty="0" smtClean="0"/>
              <a:t>bir özeliği de konfeksiyon </a:t>
            </a:r>
            <a:r>
              <a:rPr lang="tr-TR" sz="2800" b="1" dirty="0"/>
              <a:t>eğitim modelinden bireyin biricikliğine önem ve değer veren eğitim modeline yönelmiş olmasıdır. Konfeksiyon eğitim modeli, herkes için standardize edilmiş müfredat, öğretim ilke ve yöntemlerini ifade eder. </a:t>
            </a:r>
            <a:endParaRPr lang="tr-TR" sz="2800" b="1" dirty="0" smtClean="0"/>
          </a:p>
          <a:p>
            <a:pPr>
              <a:lnSpc>
                <a:spcPct val="90000"/>
              </a:lnSpc>
            </a:pPr>
            <a:r>
              <a:rPr lang="tr-TR" sz="2800" b="1" dirty="0" smtClean="0"/>
              <a:t>2023 </a:t>
            </a:r>
            <a:r>
              <a:rPr lang="tr-TR" sz="2800" b="1" dirty="0"/>
              <a:t>eğitim vizyonu mizaç ve yetenek temelli bir tanıma yaklaşımı, eğitim sisteminin aktörlerinin gelişimi için kritik </a:t>
            </a:r>
            <a:r>
              <a:rPr lang="tr-TR" sz="2800" b="1" dirty="0" smtClean="0"/>
              <a:t>öneme </a:t>
            </a:r>
            <a:r>
              <a:rPr lang="tr-TR" sz="2800" b="1" dirty="0"/>
              <a:t>sahiptir</a:t>
            </a:r>
            <a:endParaRPr lang="tr-TR" sz="2800" b="1" dirty="0" smtClean="0"/>
          </a:p>
        </p:txBody>
      </p:sp>
      <p:sp>
        <p:nvSpPr>
          <p:cNvPr id="6148" name="AutoShape 4"/>
          <p:cNvSpPr>
            <a:spLocks noChangeArrowheads="1"/>
          </p:cNvSpPr>
          <p:nvPr/>
        </p:nvSpPr>
        <p:spPr bwMode="auto">
          <a:xfrm>
            <a:off x="3203848" y="265113"/>
            <a:ext cx="302503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p>
            <a:pPr algn="ctr" eaLnBrk="1" hangingPunct="1">
              <a:lnSpc>
                <a:spcPct val="90000"/>
              </a:lnSpc>
            </a:pPr>
            <a:r>
              <a:rPr lang="tr-TR" sz="2800" b="1" dirty="0">
                <a:solidFill>
                  <a:srgbClr val="FF0000"/>
                </a:solidFill>
              </a:rPr>
              <a:t>GİRİŞ</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661248"/>
            <a:ext cx="9008431" cy="1023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70685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F6F81188-6CFC-4815-B747-468BEA535E19}" type="slidenum">
              <a:rPr lang="tr-TR" smtClean="0"/>
              <a:pPr>
                <a:defRPr/>
              </a:pPr>
              <a:t>20</a:t>
            </a:fld>
            <a:endParaRPr lang="tr-TR"/>
          </a:p>
        </p:txBody>
      </p:sp>
      <p:sp>
        <p:nvSpPr>
          <p:cNvPr id="2" name="Başlık 1"/>
          <p:cNvSpPr>
            <a:spLocks noGrp="1"/>
          </p:cNvSpPr>
          <p:nvPr>
            <p:ph type="title"/>
          </p:nvPr>
        </p:nvSpPr>
        <p:spPr>
          <a:xfrm>
            <a:off x="2267744" y="0"/>
            <a:ext cx="4127302" cy="1143000"/>
          </a:xfrm>
        </p:spPr>
        <p:txBody>
          <a:bodyPr/>
          <a:lstStyle/>
          <a:p>
            <a:r>
              <a:rPr lang="pl-PL" dirty="0"/>
              <a:t>K O Ç L U K</a:t>
            </a:r>
            <a:endParaRPr lang="tr-TR" dirty="0"/>
          </a:p>
        </p:txBody>
      </p:sp>
      <p:sp>
        <p:nvSpPr>
          <p:cNvPr id="4" name="İçerik Yer Tutucusu 3"/>
          <p:cNvSpPr>
            <a:spLocks noGrp="1"/>
          </p:cNvSpPr>
          <p:nvPr>
            <p:ph sz="quarter" idx="13"/>
          </p:nvPr>
        </p:nvSpPr>
        <p:spPr>
          <a:xfrm>
            <a:off x="467544" y="1052736"/>
            <a:ext cx="8229600" cy="5359416"/>
          </a:xfrm>
        </p:spPr>
        <p:txBody>
          <a:bodyPr>
            <a:normAutofit/>
          </a:bodyPr>
          <a:lstStyle/>
          <a:p>
            <a:pPr algn="ctr">
              <a:buFont typeface="Arial" charset="0"/>
              <a:buChar char="•"/>
              <a:defRPr/>
            </a:pPr>
            <a:r>
              <a:rPr lang="tr-TR" sz="2400" dirty="0" smtClean="0">
                <a:solidFill>
                  <a:srgbClr val="000000"/>
                </a:solidFill>
                <a:latin typeface="Arial" charset="0"/>
              </a:rPr>
              <a:t>Kişileri </a:t>
            </a:r>
            <a:r>
              <a:rPr lang="tr-TR" sz="2400" dirty="0">
                <a:solidFill>
                  <a:srgbClr val="000000"/>
                </a:solidFill>
                <a:latin typeface="Arial" charset="0"/>
              </a:rPr>
              <a:t>konuşmak düşünmek yerine, </a:t>
            </a:r>
            <a:r>
              <a:rPr lang="tr-TR" sz="2400" dirty="0" smtClean="0">
                <a:solidFill>
                  <a:srgbClr val="000000"/>
                </a:solidFill>
                <a:latin typeface="Arial" charset="0"/>
              </a:rPr>
              <a:t>sonuç </a:t>
            </a:r>
            <a:r>
              <a:rPr lang="tr-TR" sz="2400" dirty="0">
                <a:solidFill>
                  <a:srgbClr val="000000"/>
                </a:solidFill>
                <a:latin typeface="Arial" charset="0"/>
              </a:rPr>
              <a:t>yaratan eylemlere götürür. </a:t>
            </a:r>
            <a:endParaRPr lang="tr-TR" sz="2400" dirty="0" smtClean="0">
              <a:solidFill>
                <a:srgbClr val="000000"/>
              </a:solidFill>
              <a:latin typeface="Arial" charset="0"/>
            </a:endParaRPr>
          </a:p>
          <a:p>
            <a:pPr algn="ctr">
              <a:buFont typeface="Arial" charset="0"/>
              <a:buChar char="•"/>
              <a:defRPr/>
            </a:pPr>
            <a:endParaRPr lang="tr-TR" sz="2400" dirty="0">
              <a:solidFill>
                <a:srgbClr val="FF0000"/>
              </a:solidFill>
              <a:latin typeface="Arial" charset="0"/>
            </a:endParaRPr>
          </a:p>
          <a:p>
            <a:pPr algn="ctr">
              <a:buFont typeface="Arial" charset="0"/>
              <a:buChar char="•"/>
              <a:defRPr/>
            </a:pPr>
            <a:r>
              <a:rPr lang="tr-TR" sz="2400" dirty="0" smtClean="0">
                <a:solidFill>
                  <a:srgbClr val="000000"/>
                </a:solidFill>
                <a:latin typeface="Arial" charset="0"/>
              </a:rPr>
              <a:t>Kişilerin </a:t>
            </a:r>
            <a:r>
              <a:rPr lang="tr-TR" sz="2400" dirty="0">
                <a:solidFill>
                  <a:srgbClr val="000000"/>
                </a:solidFill>
                <a:latin typeface="Arial" charset="0"/>
              </a:rPr>
              <a:t>cevapları kendilerinin bulmasına yardımcı olur; önerilerde bulunmaz, öğüt vermez, </a:t>
            </a:r>
            <a:r>
              <a:rPr lang="tr-TR" sz="2400" dirty="0" smtClean="0">
                <a:solidFill>
                  <a:srgbClr val="000000"/>
                </a:solidFill>
                <a:latin typeface="Arial" charset="0"/>
              </a:rPr>
              <a:t>açık </a:t>
            </a:r>
            <a:r>
              <a:rPr lang="tr-TR" sz="2400" dirty="0">
                <a:solidFill>
                  <a:srgbClr val="000000"/>
                </a:solidFill>
                <a:latin typeface="Arial" charset="0"/>
              </a:rPr>
              <a:t>uçlu - güçlü sorular sorar ve teknikler uygular. </a:t>
            </a:r>
            <a:endParaRPr lang="tr-TR" sz="2400" dirty="0" smtClean="0">
              <a:solidFill>
                <a:srgbClr val="000000"/>
              </a:solidFill>
              <a:latin typeface="Arial" charset="0"/>
            </a:endParaRPr>
          </a:p>
          <a:p>
            <a:pPr algn="ctr">
              <a:buFont typeface="Arial" charset="0"/>
              <a:buChar char="•"/>
              <a:defRPr/>
            </a:pPr>
            <a:endParaRPr lang="tr-TR" sz="2400" dirty="0" smtClean="0">
              <a:solidFill>
                <a:srgbClr val="FF0000"/>
              </a:solidFill>
              <a:latin typeface="Arial" charset="0"/>
            </a:endParaRPr>
          </a:p>
          <a:p>
            <a:pPr marL="0" indent="0" algn="ctr">
              <a:buNone/>
              <a:defRPr/>
            </a:pPr>
            <a:r>
              <a:rPr lang="tr-TR" sz="2400" dirty="0" smtClean="0">
                <a:solidFill>
                  <a:srgbClr val="FF0000"/>
                </a:solidFill>
                <a:latin typeface="Arial" charset="0"/>
              </a:rPr>
              <a:t>*</a:t>
            </a:r>
            <a:r>
              <a:rPr lang="tr-TR" sz="2400" dirty="0" smtClean="0">
                <a:solidFill>
                  <a:srgbClr val="000000"/>
                </a:solidFill>
                <a:latin typeface="Arial" charset="0"/>
              </a:rPr>
              <a:t> </a:t>
            </a:r>
            <a:r>
              <a:rPr lang="tr-TR" sz="2400" dirty="0">
                <a:solidFill>
                  <a:srgbClr val="000000"/>
                </a:solidFill>
                <a:latin typeface="Arial" charset="0"/>
              </a:rPr>
              <a:t>Herkesin değişimi gerçekleştirecek güce sahip olduğuna inanır ve onların güçlü yanlarının keşfeder, kişiyi onurlandırır.</a:t>
            </a:r>
          </a:p>
          <a:p>
            <a:endParaRPr lang="tr-TR" sz="24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5834063"/>
            <a:ext cx="90043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222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F6F81188-6CFC-4815-B747-468BEA535E19}" type="slidenum">
              <a:rPr lang="tr-TR" smtClean="0"/>
              <a:pPr>
                <a:defRPr/>
              </a:pPr>
              <a:t>21</a:t>
            </a:fld>
            <a:endParaRPr lang="tr-TR"/>
          </a:p>
        </p:txBody>
      </p:sp>
      <p:sp>
        <p:nvSpPr>
          <p:cNvPr id="2" name="Başlık 1"/>
          <p:cNvSpPr>
            <a:spLocks noGrp="1"/>
          </p:cNvSpPr>
          <p:nvPr>
            <p:ph type="title"/>
          </p:nvPr>
        </p:nvSpPr>
        <p:spPr>
          <a:xfrm>
            <a:off x="2987824" y="0"/>
            <a:ext cx="2664547" cy="1143000"/>
          </a:xfrm>
        </p:spPr>
        <p:txBody>
          <a:bodyPr/>
          <a:lstStyle/>
          <a:p>
            <a:r>
              <a:rPr lang="tr-TR" dirty="0"/>
              <a:t>Koçlar</a:t>
            </a:r>
          </a:p>
        </p:txBody>
      </p:sp>
      <p:sp>
        <p:nvSpPr>
          <p:cNvPr id="4" name="İçerik Yer Tutucusu 3"/>
          <p:cNvSpPr>
            <a:spLocks noGrp="1"/>
          </p:cNvSpPr>
          <p:nvPr>
            <p:ph sz="quarter" idx="13"/>
          </p:nvPr>
        </p:nvSpPr>
        <p:spPr>
          <a:xfrm>
            <a:off x="395290" y="3277940"/>
            <a:ext cx="8229600" cy="2019549"/>
          </a:xfrm>
        </p:spPr>
        <p:txBody>
          <a:bodyPr/>
          <a:lstStyle/>
          <a:p>
            <a:endParaRPr lang="tr-TR" dirty="0"/>
          </a:p>
        </p:txBody>
      </p:sp>
      <p:sp>
        <p:nvSpPr>
          <p:cNvPr id="5" name="Text Box 4"/>
          <p:cNvSpPr txBox="1">
            <a:spLocks noChangeArrowheads="1"/>
          </p:cNvSpPr>
          <p:nvPr/>
        </p:nvSpPr>
        <p:spPr bwMode="auto">
          <a:xfrm>
            <a:off x="366449" y="1028734"/>
            <a:ext cx="8424863" cy="2215991"/>
          </a:xfrm>
          <a:prstGeom prst="rect">
            <a:avLst/>
          </a:prstGeom>
          <a:solidFill>
            <a:srgbClr val="FFFFCC"/>
          </a:solidFill>
          <a:ln w="9525">
            <a:solidFill>
              <a:srgbClr val="FF00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FontTx/>
              <a:buChar char="•"/>
            </a:pPr>
            <a:r>
              <a:rPr lang="tr-TR" altLang="tr-TR" sz="3000" b="1" dirty="0">
                <a:solidFill>
                  <a:srgbClr val="000000"/>
                </a:solidFill>
                <a:latin typeface="Arial" charset="0"/>
              </a:rPr>
              <a:t> Şu anda neredesiniz? </a:t>
            </a:r>
          </a:p>
          <a:p>
            <a:pPr eaLnBrk="1" hangingPunct="1">
              <a:spcBef>
                <a:spcPct val="20000"/>
              </a:spcBef>
              <a:buFontTx/>
              <a:buChar char="•"/>
            </a:pPr>
            <a:r>
              <a:rPr lang="tr-TR" altLang="tr-TR" sz="3000" b="1" dirty="0">
                <a:solidFill>
                  <a:srgbClr val="000000"/>
                </a:solidFill>
                <a:latin typeface="Arial" charset="0"/>
              </a:rPr>
              <a:t> Ne olmak istiyorsunuz? </a:t>
            </a:r>
          </a:p>
          <a:p>
            <a:pPr eaLnBrk="1" hangingPunct="1">
              <a:spcBef>
                <a:spcPct val="20000"/>
              </a:spcBef>
              <a:buFontTx/>
              <a:buChar char="•"/>
            </a:pPr>
            <a:r>
              <a:rPr lang="tr-TR" altLang="tr-TR" sz="3000" b="1" dirty="0">
                <a:solidFill>
                  <a:srgbClr val="000000"/>
                </a:solidFill>
                <a:latin typeface="Arial" charset="0"/>
              </a:rPr>
              <a:t> Orada olmak için ne yapmalısınız?</a:t>
            </a:r>
          </a:p>
          <a:p>
            <a:pPr eaLnBrk="1" hangingPunct="1">
              <a:spcBef>
                <a:spcPct val="20000"/>
              </a:spcBef>
            </a:pPr>
            <a:r>
              <a:rPr lang="tr-TR" altLang="tr-TR" sz="3000" b="1" dirty="0">
                <a:solidFill>
                  <a:srgbClr val="000000"/>
                </a:solidFill>
                <a:latin typeface="Arial" charset="0"/>
              </a:rPr>
              <a:t>						ile ilgilenir.”</a:t>
            </a:r>
          </a:p>
        </p:txBody>
      </p:sp>
      <p:sp>
        <p:nvSpPr>
          <p:cNvPr id="6" name="Text Box 5"/>
          <p:cNvSpPr txBox="1">
            <a:spLocks noChangeArrowheads="1"/>
          </p:cNvSpPr>
          <p:nvPr/>
        </p:nvSpPr>
        <p:spPr bwMode="auto">
          <a:xfrm>
            <a:off x="395290" y="3304727"/>
            <a:ext cx="8064500" cy="553998"/>
          </a:xfrm>
          <a:prstGeom prst="rect">
            <a:avLst/>
          </a:prstGeom>
          <a:solidFill>
            <a:srgbClr val="FFCCFF"/>
          </a:solidFill>
          <a:ln w="9525">
            <a:solidFill>
              <a:srgbClr val="FF00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tr-TR" altLang="tr-TR" sz="3000" b="1" dirty="0">
                <a:solidFill>
                  <a:srgbClr val="000000"/>
                </a:solidFill>
                <a:latin typeface="Arial" charset="0"/>
              </a:rPr>
              <a:t>Daima “geleceğe” ve “şimdiye” odaklanır.</a:t>
            </a:r>
          </a:p>
        </p:txBody>
      </p:sp>
      <p:sp>
        <p:nvSpPr>
          <p:cNvPr id="7" name="Text Box 6"/>
          <p:cNvSpPr txBox="1">
            <a:spLocks noChangeArrowheads="1"/>
          </p:cNvSpPr>
          <p:nvPr/>
        </p:nvSpPr>
        <p:spPr bwMode="auto">
          <a:xfrm>
            <a:off x="1095953" y="4647912"/>
            <a:ext cx="172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tr-TR" altLang="tr-TR" sz="3200" dirty="0">
                <a:solidFill>
                  <a:srgbClr val="000000"/>
                </a:solidFill>
                <a:latin typeface="Arial" charset="0"/>
              </a:rPr>
              <a:t>NEDEN</a:t>
            </a:r>
          </a:p>
        </p:txBody>
      </p:sp>
      <p:sp>
        <p:nvSpPr>
          <p:cNvPr id="8" name="Line 7"/>
          <p:cNvSpPr>
            <a:spLocks noChangeShapeType="1"/>
          </p:cNvSpPr>
          <p:nvPr/>
        </p:nvSpPr>
        <p:spPr bwMode="auto">
          <a:xfrm>
            <a:off x="1183338" y="4196774"/>
            <a:ext cx="1439862" cy="12954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9" name="Line 8"/>
          <p:cNvSpPr>
            <a:spLocks noChangeShapeType="1"/>
          </p:cNvSpPr>
          <p:nvPr/>
        </p:nvSpPr>
        <p:spPr bwMode="auto">
          <a:xfrm flipV="1">
            <a:off x="1203903" y="4256953"/>
            <a:ext cx="1511300" cy="12954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0" name="Text Box 9"/>
          <p:cNvSpPr txBox="1">
            <a:spLocks noChangeArrowheads="1"/>
          </p:cNvSpPr>
          <p:nvPr/>
        </p:nvSpPr>
        <p:spPr bwMode="auto">
          <a:xfrm>
            <a:off x="3103275" y="4598848"/>
            <a:ext cx="15113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tr-TR" altLang="tr-TR" sz="3200" dirty="0">
                <a:solidFill>
                  <a:srgbClr val="000000"/>
                </a:solidFill>
                <a:latin typeface="Arial" charset="0"/>
              </a:rPr>
              <a:t>NİÇİN</a:t>
            </a:r>
          </a:p>
        </p:txBody>
      </p:sp>
      <p:sp>
        <p:nvSpPr>
          <p:cNvPr id="11" name="Line 10"/>
          <p:cNvSpPr>
            <a:spLocks noChangeShapeType="1"/>
          </p:cNvSpPr>
          <p:nvPr/>
        </p:nvSpPr>
        <p:spPr bwMode="auto">
          <a:xfrm>
            <a:off x="3174713" y="4215390"/>
            <a:ext cx="1439862" cy="12954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2" name="Line 11"/>
          <p:cNvSpPr>
            <a:spLocks noChangeShapeType="1"/>
          </p:cNvSpPr>
          <p:nvPr/>
        </p:nvSpPr>
        <p:spPr bwMode="auto">
          <a:xfrm flipV="1">
            <a:off x="3174713" y="4221164"/>
            <a:ext cx="1368425" cy="115252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3" name="Oval 12"/>
          <p:cNvSpPr>
            <a:spLocks noChangeArrowheads="1"/>
          </p:cNvSpPr>
          <p:nvPr/>
        </p:nvSpPr>
        <p:spPr bwMode="auto">
          <a:xfrm>
            <a:off x="5796136" y="3876333"/>
            <a:ext cx="2232025" cy="1657351"/>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tr-TR" altLang="tr-TR">
              <a:solidFill>
                <a:srgbClr val="000000"/>
              </a:solidFill>
            </a:endParaRPr>
          </a:p>
        </p:txBody>
      </p:sp>
      <p:sp>
        <p:nvSpPr>
          <p:cNvPr id="14" name="Text Box 13"/>
          <p:cNvSpPr txBox="1">
            <a:spLocks noChangeArrowheads="1"/>
          </p:cNvSpPr>
          <p:nvPr/>
        </p:nvSpPr>
        <p:spPr bwMode="auto">
          <a:xfrm>
            <a:off x="6192217" y="4432011"/>
            <a:ext cx="14398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tr-TR" altLang="tr-TR" sz="3200" dirty="0">
                <a:solidFill>
                  <a:srgbClr val="000000"/>
                </a:solidFill>
                <a:latin typeface="Arial" charset="0"/>
              </a:rPr>
              <a:t>NASIL</a:t>
            </a:r>
          </a:p>
        </p:txBody>
      </p:sp>
      <p:sp>
        <p:nvSpPr>
          <p:cNvPr id="15" name="AutoShape 14"/>
          <p:cNvSpPr>
            <a:spLocks noChangeArrowheads="1"/>
          </p:cNvSpPr>
          <p:nvPr/>
        </p:nvSpPr>
        <p:spPr bwMode="auto">
          <a:xfrm>
            <a:off x="4716463" y="4724399"/>
            <a:ext cx="576262" cy="215900"/>
          </a:xfrm>
          <a:prstGeom prst="rightArrow">
            <a:avLst>
              <a:gd name="adj1" fmla="val 50000"/>
              <a:gd name="adj2" fmla="val 66728"/>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tr-TR" altLang="tr-TR">
              <a:solidFill>
                <a:srgbClr val="000000"/>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5834063"/>
            <a:ext cx="90043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2440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F6F81188-6CFC-4815-B747-468BEA535E19}" type="slidenum">
              <a:rPr lang="tr-TR" smtClean="0"/>
              <a:pPr>
                <a:defRPr/>
              </a:pPr>
              <a:t>22</a:t>
            </a:fld>
            <a:endParaRPr lang="tr-TR"/>
          </a:p>
        </p:txBody>
      </p:sp>
      <p:sp>
        <p:nvSpPr>
          <p:cNvPr id="2" name="Başlık 1"/>
          <p:cNvSpPr>
            <a:spLocks noGrp="1"/>
          </p:cNvSpPr>
          <p:nvPr>
            <p:ph type="title"/>
          </p:nvPr>
        </p:nvSpPr>
        <p:spPr>
          <a:xfrm>
            <a:off x="565276" y="-99392"/>
            <a:ext cx="8229600" cy="1143000"/>
          </a:xfrm>
        </p:spPr>
        <p:txBody>
          <a:bodyPr/>
          <a:lstStyle/>
          <a:p>
            <a:pPr algn="ctr"/>
            <a:r>
              <a:rPr lang="tr-TR" dirty="0"/>
              <a:t>KOÇLUK NE DEĞİLDİR?</a:t>
            </a:r>
          </a:p>
        </p:txBody>
      </p:sp>
      <p:sp>
        <p:nvSpPr>
          <p:cNvPr id="5" name="AutoShape 3"/>
          <p:cNvSpPr>
            <a:spLocks noChangeArrowheads="1"/>
          </p:cNvSpPr>
          <p:nvPr/>
        </p:nvSpPr>
        <p:spPr bwMode="auto">
          <a:xfrm>
            <a:off x="2537653" y="830502"/>
            <a:ext cx="3816350" cy="792163"/>
          </a:xfrm>
          <a:prstGeom prst="flowChartPunchedTape">
            <a:avLst/>
          </a:prstGeom>
          <a:solidFill>
            <a:srgbClr val="FFFF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tr-TR" altLang="tr-TR">
              <a:solidFill>
                <a:srgbClr val="000000"/>
              </a:solidFill>
            </a:endParaRPr>
          </a:p>
        </p:txBody>
      </p:sp>
      <p:sp>
        <p:nvSpPr>
          <p:cNvPr id="6" name="AutoShape 4"/>
          <p:cNvSpPr>
            <a:spLocks noChangeArrowheads="1"/>
          </p:cNvSpPr>
          <p:nvPr/>
        </p:nvSpPr>
        <p:spPr bwMode="auto">
          <a:xfrm>
            <a:off x="2483768" y="1622665"/>
            <a:ext cx="3816350" cy="792163"/>
          </a:xfrm>
          <a:prstGeom prst="flowChartPunchedTape">
            <a:avLst/>
          </a:prstGeom>
          <a:solidFill>
            <a:srgbClr val="FF00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tr-TR" altLang="tr-TR">
              <a:solidFill>
                <a:srgbClr val="000000"/>
              </a:solidFill>
            </a:endParaRPr>
          </a:p>
        </p:txBody>
      </p:sp>
      <p:sp>
        <p:nvSpPr>
          <p:cNvPr id="7" name="AutoShape 5"/>
          <p:cNvSpPr>
            <a:spLocks noChangeArrowheads="1"/>
          </p:cNvSpPr>
          <p:nvPr/>
        </p:nvSpPr>
        <p:spPr bwMode="auto">
          <a:xfrm>
            <a:off x="2483767" y="2611802"/>
            <a:ext cx="3816350" cy="792163"/>
          </a:xfrm>
          <a:prstGeom prst="flowChartPunchedTape">
            <a:avLst/>
          </a:prstGeom>
          <a:solidFill>
            <a:srgbClr val="99CC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tr-TR" altLang="tr-TR">
              <a:solidFill>
                <a:srgbClr val="000000"/>
              </a:solidFill>
            </a:endParaRPr>
          </a:p>
        </p:txBody>
      </p:sp>
      <p:sp>
        <p:nvSpPr>
          <p:cNvPr id="8" name="AutoShape 6"/>
          <p:cNvSpPr>
            <a:spLocks noChangeArrowheads="1"/>
          </p:cNvSpPr>
          <p:nvPr/>
        </p:nvSpPr>
        <p:spPr bwMode="auto">
          <a:xfrm>
            <a:off x="2549307" y="3523324"/>
            <a:ext cx="3816350" cy="792163"/>
          </a:xfrm>
          <a:prstGeom prst="flowChartPunchedTape">
            <a:avLst/>
          </a:prstGeom>
          <a:solidFill>
            <a:srgbClr val="00FF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tr-TR" altLang="tr-TR">
              <a:solidFill>
                <a:srgbClr val="000000"/>
              </a:solidFill>
            </a:endParaRPr>
          </a:p>
        </p:txBody>
      </p:sp>
      <p:sp>
        <p:nvSpPr>
          <p:cNvPr id="9" name="AutoShape 7"/>
          <p:cNvSpPr>
            <a:spLocks noChangeArrowheads="1"/>
          </p:cNvSpPr>
          <p:nvPr/>
        </p:nvSpPr>
        <p:spPr bwMode="auto">
          <a:xfrm>
            <a:off x="2483768" y="4415878"/>
            <a:ext cx="3816350" cy="792163"/>
          </a:xfrm>
          <a:prstGeom prst="flowChartPunchedTape">
            <a:avLst/>
          </a:prstGeom>
          <a:solidFill>
            <a:srgbClr val="CCFF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tr-TR" altLang="tr-TR">
              <a:solidFill>
                <a:srgbClr val="000000"/>
              </a:solidFill>
            </a:endParaRPr>
          </a:p>
        </p:txBody>
      </p:sp>
      <p:sp>
        <p:nvSpPr>
          <p:cNvPr id="10" name="Text Box 8"/>
          <p:cNvSpPr txBox="1">
            <a:spLocks noChangeArrowheads="1"/>
          </p:cNvSpPr>
          <p:nvPr/>
        </p:nvSpPr>
        <p:spPr bwMode="auto">
          <a:xfrm>
            <a:off x="2879849" y="995750"/>
            <a:ext cx="30241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tr-TR" altLang="tr-TR" dirty="0">
                <a:solidFill>
                  <a:srgbClr val="000000"/>
                </a:solidFill>
                <a:latin typeface="Arial" charset="0"/>
              </a:rPr>
              <a:t>Terapi değildir</a:t>
            </a:r>
          </a:p>
        </p:txBody>
      </p:sp>
      <p:sp>
        <p:nvSpPr>
          <p:cNvPr id="11" name="Text Box 9"/>
          <p:cNvSpPr txBox="1">
            <a:spLocks noChangeArrowheads="1"/>
          </p:cNvSpPr>
          <p:nvPr/>
        </p:nvSpPr>
        <p:spPr bwMode="auto">
          <a:xfrm>
            <a:off x="2549307" y="1787913"/>
            <a:ext cx="3816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tr-TR" altLang="tr-TR" dirty="0">
                <a:solidFill>
                  <a:srgbClr val="000000"/>
                </a:solidFill>
                <a:latin typeface="Arial" charset="0"/>
              </a:rPr>
              <a:t>Danışmalık değildir</a:t>
            </a:r>
          </a:p>
        </p:txBody>
      </p:sp>
      <p:sp>
        <p:nvSpPr>
          <p:cNvPr id="12" name="Text Box 10"/>
          <p:cNvSpPr txBox="1">
            <a:spLocks noChangeArrowheads="1"/>
          </p:cNvSpPr>
          <p:nvPr/>
        </p:nvSpPr>
        <p:spPr bwMode="auto">
          <a:xfrm>
            <a:off x="2844129" y="2777050"/>
            <a:ext cx="3095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tr-TR" altLang="tr-TR" dirty="0" err="1">
                <a:solidFill>
                  <a:srgbClr val="000000"/>
                </a:solidFill>
                <a:latin typeface="Arial" charset="0"/>
              </a:rPr>
              <a:t>Mentorlük</a:t>
            </a:r>
            <a:r>
              <a:rPr lang="tr-TR" altLang="tr-TR" dirty="0">
                <a:solidFill>
                  <a:srgbClr val="000000"/>
                </a:solidFill>
                <a:latin typeface="Arial" charset="0"/>
              </a:rPr>
              <a:t> değildir</a:t>
            </a:r>
          </a:p>
        </p:txBody>
      </p:sp>
      <p:sp>
        <p:nvSpPr>
          <p:cNvPr id="13" name="Text Box 11"/>
          <p:cNvSpPr txBox="1">
            <a:spLocks noChangeArrowheads="1"/>
          </p:cNvSpPr>
          <p:nvPr/>
        </p:nvSpPr>
        <p:spPr bwMode="auto">
          <a:xfrm>
            <a:off x="2549307" y="3717032"/>
            <a:ext cx="36618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tr-TR" altLang="tr-TR" dirty="0">
                <a:solidFill>
                  <a:srgbClr val="000000"/>
                </a:solidFill>
                <a:latin typeface="Arial" charset="0"/>
              </a:rPr>
              <a:t> Eğitim vermek değildir</a:t>
            </a:r>
          </a:p>
        </p:txBody>
      </p:sp>
      <p:sp>
        <p:nvSpPr>
          <p:cNvPr id="14" name="Text Box 12"/>
          <p:cNvSpPr txBox="1">
            <a:spLocks noChangeArrowheads="1"/>
          </p:cNvSpPr>
          <p:nvPr/>
        </p:nvSpPr>
        <p:spPr bwMode="auto">
          <a:xfrm>
            <a:off x="2467534" y="4581128"/>
            <a:ext cx="4392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tr-TR" altLang="tr-TR" dirty="0">
                <a:solidFill>
                  <a:srgbClr val="000000"/>
                </a:solidFill>
                <a:latin typeface="Arial" charset="0"/>
              </a:rPr>
              <a:t>Felsefe veya öğreti değildir</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90" y="5834094"/>
            <a:ext cx="90043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04834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F6F81188-6CFC-4815-B747-468BEA535E19}" type="slidenum">
              <a:rPr lang="tr-TR" smtClean="0"/>
              <a:pPr>
                <a:defRPr/>
              </a:pPr>
              <a:t>23</a:t>
            </a:fld>
            <a:endParaRPr lang="tr-TR"/>
          </a:p>
        </p:txBody>
      </p:sp>
      <p:sp>
        <p:nvSpPr>
          <p:cNvPr id="2" name="Başlık 1"/>
          <p:cNvSpPr>
            <a:spLocks noGrp="1"/>
          </p:cNvSpPr>
          <p:nvPr>
            <p:ph type="title"/>
          </p:nvPr>
        </p:nvSpPr>
        <p:spPr>
          <a:xfrm>
            <a:off x="179512" y="116632"/>
            <a:ext cx="8894638" cy="879277"/>
          </a:xfrm>
        </p:spPr>
        <p:txBody>
          <a:bodyPr>
            <a:normAutofit/>
          </a:bodyPr>
          <a:lstStyle/>
          <a:p>
            <a:pPr algn="ctr"/>
            <a:r>
              <a:rPr lang="tr-TR" sz="3200" dirty="0" smtClean="0"/>
              <a:t>EĞİTİM </a:t>
            </a:r>
            <a:r>
              <a:rPr lang="tr-TR" sz="3200" dirty="0"/>
              <a:t>KOÇLUĞUNUN </a:t>
            </a:r>
            <a:r>
              <a:rPr lang="tr-TR" sz="3200" dirty="0" smtClean="0"/>
              <a:t>YARARLARI</a:t>
            </a:r>
            <a:endParaRPr lang="tr-TR" sz="3200" dirty="0"/>
          </a:p>
        </p:txBody>
      </p:sp>
      <p:sp>
        <p:nvSpPr>
          <p:cNvPr id="4" name="İçerik Yer Tutucusu 3"/>
          <p:cNvSpPr>
            <a:spLocks noGrp="1"/>
          </p:cNvSpPr>
          <p:nvPr>
            <p:ph sz="quarter" idx="13"/>
          </p:nvPr>
        </p:nvSpPr>
        <p:spPr>
          <a:xfrm>
            <a:off x="251520" y="1196752"/>
            <a:ext cx="8640960" cy="5301964"/>
          </a:xfrm>
        </p:spPr>
        <p:txBody>
          <a:bodyPr>
            <a:normAutofit/>
          </a:bodyPr>
          <a:lstStyle/>
          <a:p>
            <a:pPr marL="0" indent="0">
              <a:buNone/>
            </a:pPr>
            <a:r>
              <a:rPr lang="tr-TR" altLang="tr-TR" b="1" dirty="0">
                <a:latin typeface="Arial" charset="0"/>
                <a:cs typeface="Arial" charset="0"/>
              </a:rPr>
              <a:t>1</a:t>
            </a:r>
            <a:r>
              <a:rPr lang="tr-TR" altLang="tr-TR" sz="2600" b="1" dirty="0">
                <a:latin typeface="Arial" charset="0"/>
                <a:cs typeface="Arial" charset="0"/>
              </a:rPr>
              <a:t>.</a:t>
            </a:r>
            <a:r>
              <a:rPr lang="tr-TR" altLang="tr-TR" sz="2600" dirty="0">
                <a:latin typeface="Arial" charset="0"/>
                <a:cs typeface="Arial" charset="0"/>
              </a:rPr>
              <a:t> </a:t>
            </a:r>
            <a:r>
              <a:rPr lang="tr-TR" altLang="tr-TR" sz="2800" dirty="0" smtClean="0">
                <a:latin typeface="Comic Sans MS" pitchFamily="66" charset="0"/>
                <a:cs typeface="Arial" charset="0"/>
              </a:rPr>
              <a:t>Öğrencilerin </a:t>
            </a:r>
            <a:r>
              <a:rPr lang="tr-TR" altLang="tr-TR" sz="2800" dirty="0">
                <a:latin typeface="Comic Sans MS" pitchFamily="66" charset="0"/>
                <a:cs typeface="Arial" charset="0"/>
              </a:rPr>
              <a:t>öz farkındalıklarını kazanmaları, </a:t>
            </a:r>
          </a:p>
          <a:p>
            <a:pPr marL="0" indent="0">
              <a:buNone/>
            </a:pPr>
            <a:r>
              <a:rPr lang="tr-TR" altLang="tr-TR" sz="2800" dirty="0" smtClean="0">
                <a:latin typeface="Comic Sans MS" pitchFamily="66" charset="0"/>
                <a:cs typeface="Arial" charset="0"/>
              </a:rPr>
              <a:t>ne </a:t>
            </a:r>
            <a:r>
              <a:rPr lang="tr-TR" altLang="tr-TR" sz="2800" dirty="0">
                <a:latin typeface="Comic Sans MS" pitchFamily="66" charset="0"/>
                <a:cs typeface="Arial" charset="0"/>
              </a:rPr>
              <a:t>tür </a:t>
            </a:r>
            <a:r>
              <a:rPr lang="tr-TR" altLang="tr-TR" sz="2800" dirty="0" smtClean="0">
                <a:latin typeface="Comic Sans MS" pitchFamily="66" charset="0"/>
                <a:cs typeface="Arial" charset="0"/>
              </a:rPr>
              <a:t>öğrenci </a:t>
            </a:r>
            <a:r>
              <a:rPr lang="tr-TR" altLang="tr-TR" sz="2800" dirty="0">
                <a:latin typeface="Comic Sans MS" pitchFamily="66" charset="0"/>
                <a:cs typeface="Arial" charset="0"/>
              </a:rPr>
              <a:t>olduklarını keşfetmeleri ve </a:t>
            </a:r>
            <a:r>
              <a:rPr lang="tr-TR" altLang="tr-TR" sz="2800" dirty="0" smtClean="0">
                <a:latin typeface="Comic Sans MS" pitchFamily="66" charset="0"/>
                <a:cs typeface="Arial" charset="0"/>
              </a:rPr>
              <a:t>değişip </a:t>
            </a:r>
            <a:r>
              <a:rPr lang="tr-TR" altLang="tr-TR" sz="2800" dirty="0">
                <a:latin typeface="Comic Sans MS" pitchFamily="66" charset="0"/>
                <a:cs typeface="Arial" charset="0"/>
              </a:rPr>
              <a:t>gelişme yönünde ilerlemelerine koçluk yapar</a:t>
            </a:r>
            <a:r>
              <a:rPr lang="tr-TR" altLang="tr-TR" sz="2800" dirty="0" smtClean="0">
                <a:latin typeface="Comic Sans MS" pitchFamily="66" charset="0"/>
                <a:cs typeface="Arial" charset="0"/>
              </a:rPr>
              <a:t>.</a:t>
            </a:r>
          </a:p>
          <a:p>
            <a:pPr marL="0" indent="0" algn="just">
              <a:buNone/>
            </a:pPr>
            <a:r>
              <a:rPr lang="tr-TR" altLang="tr-TR" sz="2800" dirty="0" smtClean="0"/>
              <a:t>        Geleneksel </a:t>
            </a:r>
            <a:r>
              <a:rPr lang="tr-TR" altLang="tr-TR" sz="2800" dirty="0"/>
              <a:t>yaklaşımlardan farklı olarak, </a:t>
            </a:r>
            <a:r>
              <a:rPr lang="tr-TR" altLang="tr-TR" sz="2800" dirty="0" smtClean="0"/>
              <a:t>koçluk </a:t>
            </a:r>
            <a:r>
              <a:rPr lang="tr-TR" altLang="tr-TR" sz="2800" dirty="0"/>
              <a:t>çalışması </a:t>
            </a:r>
            <a:r>
              <a:rPr lang="tr-TR" altLang="tr-TR" sz="2800" dirty="0" smtClean="0"/>
              <a:t>  tüm </a:t>
            </a:r>
            <a:r>
              <a:rPr lang="tr-TR" altLang="tr-TR" sz="2800" dirty="0"/>
              <a:t>eğitim çalışanlarını </a:t>
            </a:r>
            <a:r>
              <a:rPr lang="tr-TR" altLang="tr-TR" sz="2800" dirty="0" smtClean="0"/>
              <a:t>kapsayan bir </a:t>
            </a:r>
            <a:r>
              <a:rPr lang="tr-TR" altLang="tr-TR" sz="2800" dirty="0"/>
              <a:t>yolculuktur. </a:t>
            </a:r>
          </a:p>
          <a:p>
            <a:pPr marL="0" indent="0" algn="just">
              <a:buNone/>
            </a:pPr>
            <a:r>
              <a:rPr lang="tr-TR" altLang="tr-TR" sz="2800" dirty="0" smtClean="0"/>
              <a:t>        </a:t>
            </a:r>
            <a:r>
              <a:rPr lang="tr-TR" altLang="tr-TR" sz="2800" b="1" dirty="0" smtClean="0"/>
              <a:t>Koçluk </a:t>
            </a:r>
            <a:r>
              <a:rPr lang="tr-TR" altLang="tr-TR" sz="2800" b="1" dirty="0"/>
              <a:t>alan öğrenciler, kendileriyle ilgili </a:t>
            </a:r>
            <a:r>
              <a:rPr lang="tr-TR" altLang="tr-TR" sz="2800" b="1" dirty="0" smtClean="0"/>
              <a:t>keşiflerde </a:t>
            </a:r>
            <a:r>
              <a:rPr lang="tr-TR" altLang="tr-TR" sz="2800" b="1" dirty="0"/>
              <a:t>bulunarak kişisel gelişim kaydederler</a:t>
            </a:r>
            <a:r>
              <a:rPr lang="tr-TR" altLang="tr-TR" sz="2400" b="1" dirty="0"/>
              <a:t>.</a:t>
            </a:r>
          </a:p>
          <a:p>
            <a:endParaRPr lang="tr-TR" sz="2400" b="1"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 y="5818752"/>
            <a:ext cx="90043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60582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F6F81188-6CFC-4815-B747-468BEA535E19}" type="slidenum">
              <a:rPr lang="tr-TR" smtClean="0"/>
              <a:pPr>
                <a:defRPr/>
              </a:pPr>
              <a:t>24</a:t>
            </a:fld>
            <a:endParaRPr lang="tr-TR"/>
          </a:p>
        </p:txBody>
      </p:sp>
      <p:sp>
        <p:nvSpPr>
          <p:cNvPr id="2" name="Başlık 1"/>
          <p:cNvSpPr>
            <a:spLocks noGrp="1"/>
          </p:cNvSpPr>
          <p:nvPr>
            <p:ph type="title"/>
          </p:nvPr>
        </p:nvSpPr>
        <p:spPr>
          <a:xfrm>
            <a:off x="457200" y="245468"/>
            <a:ext cx="7499176" cy="687256"/>
          </a:xfrm>
        </p:spPr>
        <p:txBody>
          <a:bodyPr>
            <a:normAutofit fontScale="90000"/>
          </a:bodyPr>
          <a:lstStyle/>
          <a:p>
            <a:r>
              <a:rPr lang="tr-TR" sz="3600" dirty="0" smtClean="0"/>
              <a:t>EĞİTİM </a:t>
            </a:r>
            <a:r>
              <a:rPr lang="tr-TR" sz="3600" dirty="0"/>
              <a:t>KOÇLUĞUNUN </a:t>
            </a:r>
            <a:r>
              <a:rPr lang="tr-TR" sz="3600" dirty="0" smtClean="0"/>
              <a:t>YARARLARI</a:t>
            </a:r>
            <a:endParaRPr lang="tr-TR" sz="3600" dirty="0"/>
          </a:p>
        </p:txBody>
      </p:sp>
      <p:sp>
        <p:nvSpPr>
          <p:cNvPr id="4" name="İçerik Yer Tutucusu 3"/>
          <p:cNvSpPr>
            <a:spLocks noGrp="1"/>
          </p:cNvSpPr>
          <p:nvPr>
            <p:ph sz="quarter" idx="13"/>
          </p:nvPr>
        </p:nvSpPr>
        <p:spPr>
          <a:xfrm>
            <a:off x="457200" y="1431201"/>
            <a:ext cx="8229600" cy="4602285"/>
          </a:xfrm>
        </p:spPr>
        <p:txBody>
          <a:bodyPr>
            <a:normAutofit/>
          </a:bodyPr>
          <a:lstStyle/>
          <a:p>
            <a:pPr marL="0" indent="0">
              <a:buNone/>
            </a:pPr>
            <a:r>
              <a:rPr lang="tr-TR" dirty="0"/>
              <a:t>2- </a:t>
            </a:r>
            <a:r>
              <a:rPr lang="tr-TR" dirty="0" smtClean="0"/>
              <a:t>Öğrenci </a:t>
            </a:r>
            <a:r>
              <a:rPr lang="tr-TR" dirty="0"/>
              <a:t>ve öğretmenlerin,  </a:t>
            </a:r>
            <a:r>
              <a:rPr lang="tr-TR" dirty="0" smtClean="0"/>
              <a:t>potansiyellerini </a:t>
            </a:r>
            <a:r>
              <a:rPr lang="tr-TR" dirty="0"/>
              <a:t>açığa çıkartıp geliştirmelerine, </a:t>
            </a:r>
            <a:r>
              <a:rPr lang="tr-TR" dirty="0" smtClean="0"/>
              <a:t>mutlu </a:t>
            </a:r>
            <a:r>
              <a:rPr lang="tr-TR" dirty="0"/>
              <a:t>ve sağlıklı olarak çalışmalarına</a:t>
            </a:r>
            <a:r>
              <a:rPr lang="tr-TR" dirty="0" smtClean="0"/>
              <a:t>, kendine </a:t>
            </a:r>
            <a:r>
              <a:rPr lang="tr-TR" dirty="0"/>
              <a:t>yeten, </a:t>
            </a:r>
            <a:r>
              <a:rPr lang="tr-TR" dirty="0" smtClean="0"/>
              <a:t>özgüven </a:t>
            </a:r>
            <a:r>
              <a:rPr lang="tr-TR" dirty="0"/>
              <a:t>sahibi, </a:t>
            </a:r>
            <a:r>
              <a:rPr lang="tr-TR" dirty="0" smtClean="0"/>
              <a:t>başarılı </a:t>
            </a:r>
            <a:r>
              <a:rPr lang="tr-TR" dirty="0"/>
              <a:t>ve doyumlu eğitim </a:t>
            </a:r>
            <a:r>
              <a:rPr lang="tr-TR" dirty="0" smtClean="0"/>
              <a:t>paydaşları </a:t>
            </a:r>
            <a:r>
              <a:rPr lang="tr-TR" dirty="0"/>
              <a:t>olarak </a:t>
            </a:r>
            <a:r>
              <a:rPr lang="tr-TR" dirty="0" smtClean="0"/>
              <a:t>gelişmelerine </a:t>
            </a:r>
            <a:r>
              <a:rPr lang="tr-TR" dirty="0"/>
              <a:t>koçluk yapar. </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 y="5733256"/>
            <a:ext cx="90043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74655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F6F81188-6CFC-4815-B747-468BEA535E19}" type="slidenum">
              <a:rPr lang="tr-TR" smtClean="0"/>
              <a:pPr>
                <a:defRPr/>
              </a:pPr>
              <a:t>25</a:t>
            </a:fld>
            <a:endParaRPr lang="tr-TR"/>
          </a:p>
        </p:txBody>
      </p:sp>
      <p:sp>
        <p:nvSpPr>
          <p:cNvPr id="2" name="Başlık 1"/>
          <p:cNvSpPr>
            <a:spLocks noGrp="1"/>
          </p:cNvSpPr>
          <p:nvPr>
            <p:ph type="title"/>
          </p:nvPr>
        </p:nvSpPr>
        <p:spPr>
          <a:xfrm>
            <a:off x="457200" y="245468"/>
            <a:ext cx="7427168" cy="687256"/>
          </a:xfrm>
        </p:spPr>
        <p:txBody>
          <a:bodyPr>
            <a:noAutofit/>
          </a:bodyPr>
          <a:lstStyle/>
          <a:p>
            <a:pPr algn="ctr"/>
            <a:r>
              <a:rPr lang="tr-TR" sz="3200" dirty="0" smtClean="0"/>
              <a:t>EĞİTİM </a:t>
            </a:r>
            <a:r>
              <a:rPr lang="tr-TR" sz="3200" dirty="0"/>
              <a:t>KOÇLUĞUNUN </a:t>
            </a:r>
            <a:r>
              <a:rPr lang="tr-TR" sz="3200" dirty="0" smtClean="0"/>
              <a:t>YARARLARI</a:t>
            </a:r>
            <a:endParaRPr lang="tr-TR" sz="3200" dirty="0"/>
          </a:p>
        </p:txBody>
      </p:sp>
      <p:sp>
        <p:nvSpPr>
          <p:cNvPr id="4" name="İçerik Yer Tutucusu 3"/>
          <p:cNvSpPr>
            <a:spLocks noGrp="1"/>
          </p:cNvSpPr>
          <p:nvPr>
            <p:ph sz="quarter" idx="13"/>
          </p:nvPr>
        </p:nvSpPr>
        <p:spPr>
          <a:xfrm>
            <a:off x="118532" y="1052736"/>
            <a:ext cx="8845956" cy="4628960"/>
          </a:xfrm>
        </p:spPr>
        <p:txBody>
          <a:bodyPr>
            <a:normAutofit/>
          </a:bodyPr>
          <a:lstStyle/>
          <a:p>
            <a:pPr marL="0" indent="0">
              <a:buNone/>
            </a:pPr>
            <a:r>
              <a:rPr lang="tr-TR" dirty="0"/>
              <a:t>3- </a:t>
            </a:r>
            <a:r>
              <a:rPr lang="tr-TR" dirty="0" smtClean="0"/>
              <a:t>Öğrenci ve </a:t>
            </a:r>
            <a:r>
              <a:rPr lang="tr-TR" dirty="0"/>
              <a:t>öğretmenlerin, </a:t>
            </a:r>
            <a:r>
              <a:rPr lang="tr-TR" dirty="0" smtClean="0"/>
              <a:t>öğrencilerle </a:t>
            </a:r>
            <a:r>
              <a:rPr lang="tr-TR" dirty="0"/>
              <a:t>olan sevgi bağlarının ve </a:t>
            </a:r>
            <a:r>
              <a:rPr lang="tr-TR" dirty="0" smtClean="0"/>
              <a:t>okul </a:t>
            </a:r>
            <a:r>
              <a:rPr lang="tr-TR" dirty="0"/>
              <a:t>içi tüm iletişimlerinin güçlenip gelişmesine </a:t>
            </a:r>
            <a:r>
              <a:rPr lang="tr-TR" dirty="0" smtClean="0"/>
              <a:t>koçluk </a:t>
            </a:r>
            <a:r>
              <a:rPr lang="tr-TR" dirty="0"/>
              <a:t>yapar. </a:t>
            </a:r>
          </a:p>
          <a:p>
            <a:pPr marL="0" indent="0">
              <a:buNone/>
            </a:pPr>
            <a:r>
              <a:rPr lang="tr-TR" dirty="0"/>
              <a:t> </a:t>
            </a:r>
            <a:r>
              <a:rPr lang="tr-TR" dirty="0" smtClean="0"/>
              <a:t>   Koçluk </a:t>
            </a:r>
            <a:r>
              <a:rPr lang="tr-TR" dirty="0"/>
              <a:t>becerilerini </a:t>
            </a:r>
            <a:r>
              <a:rPr lang="tr-TR" dirty="0" smtClean="0"/>
              <a:t>öğrenmek, okuldaki çatışmaları </a:t>
            </a:r>
            <a:r>
              <a:rPr lang="tr-TR" dirty="0"/>
              <a:t>azaltacak,  sorunları çözecektir</a:t>
            </a:r>
            <a:r>
              <a:rPr lang="tr-TR" dirty="0" smtClean="0"/>
              <a:t>.</a:t>
            </a:r>
          </a:p>
          <a:p>
            <a:pPr marL="0" indent="0">
              <a:buNone/>
            </a:pPr>
            <a:endParaRPr lang="tr-TR" dirty="0"/>
          </a:p>
          <a:p>
            <a:pPr marL="0" indent="0">
              <a:buNone/>
            </a:pPr>
            <a:r>
              <a:rPr lang="tr-TR" dirty="0" smtClean="0"/>
              <a:t>4- </a:t>
            </a:r>
            <a:r>
              <a:rPr lang="tr-TR" dirty="0"/>
              <a:t>Olumlu bir okul kültürünün geliştirilmesine katkı sağlar.</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31" y="5804897"/>
            <a:ext cx="90043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64122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val 2"/>
          <p:cNvSpPr>
            <a:spLocks noChangeArrowheads="1"/>
          </p:cNvSpPr>
          <p:nvPr/>
        </p:nvSpPr>
        <p:spPr bwMode="auto">
          <a:xfrm>
            <a:off x="2843386" y="2180861"/>
            <a:ext cx="2952750" cy="2159000"/>
          </a:xfrm>
          <a:prstGeom prst="ellipse">
            <a:avLst/>
          </a:prstGeom>
          <a:solidFill>
            <a:srgbClr val="FF00FF"/>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tr-TR" altLang="tr-TR">
              <a:solidFill>
                <a:prstClr val="black"/>
              </a:solidFill>
            </a:endParaRPr>
          </a:p>
        </p:txBody>
      </p:sp>
      <p:sp>
        <p:nvSpPr>
          <p:cNvPr id="24579" name="Text Box 3"/>
          <p:cNvSpPr txBox="1">
            <a:spLocks noChangeArrowheads="1"/>
          </p:cNvSpPr>
          <p:nvPr/>
        </p:nvSpPr>
        <p:spPr bwMode="auto">
          <a:xfrm>
            <a:off x="3059115" y="2248575"/>
            <a:ext cx="24479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tr-TR" altLang="tr-TR" sz="3200" b="1" dirty="0">
                <a:solidFill>
                  <a:prstClr val="black"/>
                </a:solidFill>
                <a:latin typeface="Arial" charset="0"/>
              </a:rPr>
              <a:t>Koçun Yeterlilik Alanları</a:t>
            </a:r>
          </a:p>
        </p:txBody>
      </p:sp>
      <p:sp>
        <p:nvSpPr>
          <p:cNvPr id="24580" name="Line 4"/>
          <p:cNvSpPr>
            <a:spLocks noChangeShapeType="1"/>
          </p:cNvSpPr>
          <p:nvPr/>
        </p:nvSpPr>
        <p:spPr bwMode="auto">
          <a:xfrm flipH="1" flipV="1">
            <a:off x="1979615" y="1743750"/>
            <a:ext cx="1081087" cy="936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solidFill>
                <a:prstClr val="black"/>
              </a:solidFill>
            </a:endParaRPr>
          </a:p>
        </p:txBody>
      </p:sp>
      <p:sp>
        <p:nvSpPr>
          <p:cNvPr id="24581" name="Text Box 5"/>
          <p:cNvSpPr txBox="1">
            <a:spLocks noChangeArrowheads="1"/>
          </p:cNvSpPr>
          <p:nvPr/>
        </p:nvSpPr>
        <p:spPr bwMode="auto">
          <a:xfrm>
            <a:off x="250825" y="1024613"/>
            <a:ext cx="1657350" cy="83099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tr-TR" altLang="tr-TR" b="1" dirty="0">
                <a:solidFill>
                  <a:prstClr val="black"/>
                </a:solidFill>
                <a:latin typeface="Arial" charset="0"/>
              </a:rPr>
              <a:t>İletişim yeterliliği</a:t>
            </a:r>
          </a:p>
        </p:txBody>
      </p:sp>
      <p:sp>
        <p:nvSpPr>
          <p:cNvPr id="24582" name="Line 6"/>
          <p:cNvSpPr>
            <a:spLocks noChangeShapeType="1"/>
          </p:cNvSpPr>
          <p:nvPr/>
        </p:nvSpPr>
        <p:spPr bwMode="auto">
          <a:xfrm flipV="1">
            <a:off x="4284663" y="1238925"/>
            <a:ext cx="0" cy="936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solidFill>
                <a:prstClr val="black"/>
              </a:solidFill>
            </a:endParaRPr>
          </a:p>
        </p:txBody>
      </p:sp>
      <p:sp>
        <p:nvSpPr>
          <p:cNvPr id="24583" name="Text Box 7"/>
          <p:cNvSpPr txBox="1">
            <a:spLocks noChangeArrowheads="1"/>
          </p:cNvSpPr>
          <p:nvPr/>
        </p:nvSpPr>
        <p:spPr bwMode="auto">
          <a:xfrm>
            <a:off x="3346450" y="232450"/>
            <a:ext cx="1873250" cy="830997"/>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tr-TR" altLang="tr-TR" b="1" dirty="0">
                <a:solidFill>
                  <a:prstClr val="black"/>
                </a:solidFill>
                <a:latin typeface="Arial" charset="0"/>
              </a:rPr>
              <a:t>Güdüleme yeterliliği</a:t>
            </a:r>
          </a:p>
        </p:txBody>
      </p:sp>
      <p:sp>
        <p:nvSpPr>
          <p:cNvPr id="24584" name="Line 8"/>
          <p:cNvSpPr>
            <a:spLocks noChangeShapeType="1"/>
          </p:cNvSpPr>
          <p:nvPr/>
        </p:nvSpPr>
        <p:spPr bwMode="auto">
          <a:xfrm flipV="1">
            <a:off x="5508625" y="1959649"/>
            <a:ext cx="935038"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solidFill>
                <a:prstClr val="black"/>
              </a:solidFill>
            </a:endParaRPr>
          </a:p>
        </p:txBody>
      </p:sp>
      <p:sp>
        <p:nvSpPr>
          <p:cNvPr id="24585" name="Text Box 9"/>
          <p:cNvSpPr txBox="1">
            <a:spLocks noChangeArrowheads="1"/>
          </p:cNvSpPr>
          <p:nvPr/>
        </p:nvSpPr>
        <p:spPr bwMode="auto">
          <a:xfrm>
            <a:off x="6516690" y="1024611"/>
            <a:ext cx="2376487" cy="1200329"/>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tr-TR" altLang="tr-TR" b="1" dirty="0">
                <a:solidFill>
                  <a:prstClr val="black"/>
                </a:solidFill>
                <a:latin typeface="Arial" charset="0"/>
              </a:rPr>
              <a:t>Araştırma</a:t>
            </a:r>
          </a:p>
          <a:p>
            <a:pPr algn="ctr" eaLnBrk="1" hangingPunct="1"/>
            <a:r>
              <a:rPr lang="tr-TR" altLang="tr-TR" b="1" dirty="0">
                <a:solidFill>
                  <a:prstClr val="black"/>
                </a:solidFill>
                <a:latin typeface="Arial" charset="0"/>
              </a:rPr>
              <a:t>(veri toplama)</a:t>
            </a:r>
          </a:p>
          <a:p>
            <a:pPr algn="ctr" eaLnBrk="1" hangingPunct="1"/>
            <a:r>
              <a:rPr lang="tr-TR" altLang="tr-TR" b="1" dirty="0">
                <a:solidFill>
                  <a:prstClr val="black"/>
                </a:solidFill>
                <a:latin typeface="Arial" charset="0"/>
              </a:rPr>
              <a:t>yeterliliği</a:t>
            </a:r>
          </a:p>
        </p:txBody>
      </p:sp>
      <p:sp>
        <p:nvSpPr>
          <p:cNvPr id="24586" name="Line 10"/>
          <p:cNvSpPr>
            <a:spLocks noChangeShapeType="1"/>
          </p:cNvSpPr>
          <p:nvPr/>
        </p:nvSpPr>
        <p:spPr bwMode="auto">
          <a:xfrm>
            <a:off x="5292264" y="3980763"/>
            <a:ext cx="936625" cy="7181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solidFill>
                <a:prstClr val="black"/>
              </a:solidFill>
            </a:endParaRPr>
          </a:p>
        </p:txBody>
      </p:sp>
      <p:sp>
        <p:nvSpPr>
          <p:cNvPr id="24587" name="Text Box 11"/>
          <p:cNvSpPr txBox="1">
            <a:spLocks noChangeArrowheads="1"/>
          </p:cNvSpPr>
          <p:nvPr/>
        </p:nvSpPr>
        <p:spPr bwMode="auto">
          <a:xfrm>
            <a:off x="3601577" y="4995082"/>
            <a:ext cx="2159000" cy="830997"/>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tr-TR" altLang="tr-TR" b="1" dirty="0">
                <a:solidFill>
                  <a:prstClr val="black"/>
                </a:solidFill>
                <a:latin typeface="Arial" charset="0"/>
              </a:rPr>
              <a:t>İzleme-Süreç</a:t>
            </a:r>
          </a:p>
          <a:p>
            <a:pPr algn="ctr" eaLnBrk="1" hangingPunct="1"/>
            <a:r>
              <a:rPr lang="tr-TR" altLang="tr-TR" b="1" dirty="0">
                <a:solidFill>
                  <a:prstClr val="black"/>
                </a:solidFill>
                <a:latin typeface="Arial" charset="0"/>
              </a:rPr>
              <a:t>yeterliliği</a:t>
            </a:r>
          </a:p>
        </p:txBody>
      </p:sp>
      <p:sp>
        <p:nvSpPr>
          <p:cNvPr id="24588" name="Line 12"/>
          <p:cNvSpPr>
            <a:spLocks noChangeShapeType="1"/>
          </p:cNvSpPr>
          <p:nvPr/>
        </p:nvSpPr>
        <p:spPr bwMode="auto">
          <a:xfrm>
            <a:off x="4500563" y="4336136"/>
            <a:ext cx="0" cy="7921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solidFill>
                <a:prstClr val="black"/>
              </a:solidFill>
            </a:endParaRPr>
          </a:p>
        </p:txBody>
      </p:sp>
      <p:sp>
        <p:nvSpPr>
          <p:cNvPr id="24589" name="Text Box 13"/>
          <p:cNvSpPr txBox="1">
            <a:spLocks noChangeArrowheads="1"/>
          </p:cNvSpPr>
          <p:nvPr/>
        </p:nvSpPr>
        <p:spPr bwMode="auto">
          <a:xfrm>
            <a:off x="6379444" y="4480599"/>
            <a:ext cx="2447925" cy="1200329"/>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tr-TR" altLang="tr-TR" b="1" dirty="0">
                <a:solidFill>
                  <a:prstClr val="black"/>
                </a:solidFill>
                <a:latin typeface="Arial" charset="0"/>
              </a:rPr>
              <a:t>Davranış bilimleri yeterliliği</a:t>
            </a:r>
          </a:p>
        </p:txBody>
      </p:sp>
      <p:sp>
        <p:nvSpPr>
          <p:cNvPr id="24590" name="Line 14"/>
          <p:cNvSpPr>
            <a:spLocks noChangeShapeType="1"/>
          </p:cNvSpPr>
          <p:nvPr/>
        </p:nvSpPr>
        <p:spPr bwMode="auto">
          <a:xfrm flipH="1">
            <a:off x="1763713" y="3759875"/>
            <a:ext cx="1223962"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solidFill>
                <a:prstClr val="black"/>
              </a:solidFill>
            </a:endParaRPr>
          </a:p>
        </p:txBody>
      </p:sp>
      <p:sp>
        <p:nvSpPr>
          <p:cNvPr id="24591" name="Text Box 15"/>
          <p:cNvSpPr txBox="1">
            <a:spLocks noChangeArrowheads="1"/>
          </p:cNvSpPr>
          <p:nvPr/>
        </p:nvSpPr>
        <p:spPr bwMode="auto">
          <a:xfrm>
            <a:off x="539752" y="4480599"/>
            <a:ext cx="2232025" cy="1200329"/>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tr-TR" altLang="tr-TR" b="1" dirty="0">
                <a:solidFill>
                  <a:prstClr val="black"/>
                </a:solidFill>
                <a:latin typeface="Arial" charset="0"/>
              </a:rPr>
              <a:t>Sorun çözme</a:t>
            </a:r>
          </a:p>
          <a:p>
            <a:pPr algn="ctr" eaLnBrk="1" hangingPunct="1"/>
            <a:r>
              <a:rPr lang="tr-TR" altLang="tr-TR" b="1" dirty="0">
                <a:solidFill>
                  <a:prstClr val="black"/>
                </a:solidFill>
                <a:latin typeface="Arial" charset="0"/>
              </a:rPr>
              <a:t>(karar verme) yeterliliği</a:t>
            </a:r>
          </a:p>
        </p:txBody>
      </p:sp>
      <p:sp>
        <p:nvSpPr>
          <p:cNvPr id="24592" name="Text Box 16"/>
          <p:cNvSpPr txBox="1">
            <a:spLocks noChangeArrowheads="1"/>
          </p:cNvSpPr>
          <p:nvPr/>
        </p:nvSpPr>
        <p:spPr bwMode="auto">
          <a:xfrm>
            <a:off x="250825" y="2721648"/>
            <a:ext cx="1657350" cy="1200329"/>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tr-TR" altLang="tr-TR" b="1" dirty="0">
                <a:solidFill>
                  <a:prstClr val="black"/>
                </a:solidFill>
                <a:latin typeface="Arial" charset="0"/>
              </a:rPr>
              <a:t>Eğitim bilimleri</a:t>
            </a:r>
          </a:p>
          <a:p>
            <a:pPr algn="ctr" eaLnBrk="1" hangingPunct="1"/>
            <a:r>
              <a:rPr lang="tr-TR" altLang="tr-TR" b="1" dirty="0">
                <a:solidFill>
                  <a:prstClr val="black"/>
                </a:solidFill>
                <a:latin typeface="Arial" charset="0"/>
              </a:rPr>
              <a:t>yeterliliği</a:t>
            </a:r>
          </a:p>
        </p:txBody>
      </p:sp>
      <p:sp>
        <p:nvSpPr>
          <p:cNvPr id="24593" name="Line 17"/>
          <p:cNvSpPr>
            <a:spLocks noChangeShapeType="1"/>
          </p:cNvSpPr>
          <p:nvPr/>
        </p:nvSpPr>
        <p:spPr bwMode="auto">
          <a:xfrm flipH="1" flipV="1">
            <a:off x="1908177" y="3183612"/>
            <a:ext cx="936625" cy="1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solidFill>
                <a:prstClr val="black"/>
              </a:solidFill>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 y="5834063"/>
            <a:ext cx="90043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39575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7 Dikdörtgen"/>
          <p:cNvSpPr/>
          <p:nvPr/>
        </p:nvSpPr>
        <p:spPr>
          <a:xfrm>
            <a:off x="1129649" y="2285992"/>
            <a:ext cx="7456912" cy="1145858"/>
          </a:xfrm>
          <a:prstGeom prst="rect">
            <a:avLst/>
          </a:prstGeom>
          <a:noFill/>
        </p:spPr>
        <p:txBody>
          <a:bodyPr>
            <a:prstTxWarp prst="textChevronInverted">
              <a:avLst/>
            </a:prstTxWarp>
            <a:spAutoFit/>
          </a:bodyPr>
          <a:lstStyle/>
          <a:p>
            <a:pPr algn="ctr">
              <a:defRPr/>
            </a:pPr>
            <a:r>
              <a:rPr lang="tr-TR" sz="5400" b="1" dirty="0">
                <a:ln w="10541" cmpd="sng">
                  <a:solidFill>
                    <a:srgbClr val="0F6FC6">
                      <a:shade val="88000"/>
                      <a:satMod val="110000"/>
                    </a:srgbClr>
                  </a:solidFill>
                  <a:prstDash val="solid"/>
                </a:ln>
                <a:gradFill>
                  <a:gsLst>
                    <a:gs pos="0">
                      <a:srgbClr val="0F6FC6">
                        <a:tint val="40000"/>
                        <a:satMod val="250000"/>
                      </a:srgbClr>
                    </a:gs>
                    <a:gs pos="9000">
                      <a:srgbClr val="0F6FC6">
                        <a:tint val="52000"/>
                        <a:satMod val="300000"/>
                      </a:srgbClr>
                    </a:gs>
                    <a:gs pos="50000">
                      <a:srgbClr val="0F6FC6">
                        <a:shade val="20000"/>
                        <a:satMod val="300000"/>
                      </a:srgbClr>
                    </a:gs>
                    <a:gs pos="79000">
                      <a:srgbClr val="0F6FC6">
                        <a:tint val="52000"/>
                        <a:satMod val="300000"/>
                      </a:srgbClr>
                    </a:gs>
                    <a:gs pos="100000">
                      <a:srgbClr val="0F6FC6">
                        <a:tint val="40000"/>
                        <a:satMod val="250000"/>
                      </a:srgbClr>
                    </a:gs>
                  </a:gsLst>
                  <a:lin ang="5400000"/>
                </a:gradFill>
                <a:latin typeface="Calibri"/>
                <a:cs typeface="Arial" charset="0"/>
              </a:rPr>
              <a:t>Koçluk </a:t>
            </a:r>
            <a:r>
              <a:rPr lang="tr-TR" sz="5400" b="1" dirty="0" smtClean="0">
                <a:ln w="10541" cmpd="sng">
                  <a:solidFill>
                    <a:srgbClr val="0F6FC6">
                      <a:shade val="88000"/>
                      <a:satMod val="110000"/>
                    </a:srgbClr>
                  </a:solidFill>
                  <a:prstDash val="solid"/>
                </a:ln>
                <a:gradFill>
                  <a:gsLst>
                    <a:gs pos="0">
                      <a:srgbClr val="0F6FC6">
                        <a:tint val="40000"/>
                        <a:satMod val="250000"/>
                      </a:srgbClr>
                    </a:gs>
                    <a:gs pos="9000">
                      <a:srgbClr val="0F6FC6">
                        <a:tint val="52000"/>
                        <a:satMod val="300000"/>
                      </a:srgbClr>
                    </a:gs>
                    <a:gs pos="50000">
                      <a:srgbClr val="0F6FC6">
                        <a:shade val="20000"/>
                        <a:satMod val="300000"/>
                      </a:srgbClr>
                    </a:gs>
                    <a:gs pos="79000">
                      <a:srgbClr val="0F6FC6">
                        <a:tint val="52000"/>
                        <a:satMod val="300000"/>
                      </a:srgbClr>
                    </a:gs>
                    <a:gs pos="100000">
                      <a:srgbClr val="0F6FC6">
                        <a:tint val="40000"/>
                        <a:satMod val="250000"/>
                      </a:srgbClr>
                    </a:gs>
                  </a:gsLst>
                  <a:lin ang="5400000"/>
                </a:gradFill>
                <a:latin typeface="Calibri"/>
                <a:cs typeface="Arial" charset="0"/>
              </a:rPr>
              <a:t>Süreci</a:t>
            </a:r>
            <a:endParaRPr lang="tr-TR" sz="5400" b="1" dirty="0">
              <a:ln w="10541" cmpd="sng">
                <a:solidFill>
                  <a:srgbClr val="0F6FC6">
                    <a:shade val="88000"/>
                    <a:satMod val="110000"/>
                  </a:srgbClr>
                </a:solidFill>
                <a:prstDash val="solid"/>
              </a:ln>
              <a:gradFill>
                <a:gsLst>
                  <a:gs pos="0">
                    <a:srgbClr val="0F6FC6">
                      <a:tint val="40000"/>
                      <a:satMod val="250000"/>
                    </a:srgbClr>
                  </a:gs>
                  <a:gs pos="9000">
                    <a:srgbClr val="0F6FC6">
                      <a:tint val="52000"/>
                      <a:satMod val="300000"/>
                    </a:srgbClr>
                  </a:gs>
                  <a:gs pos="50000">
                    <a:srgbClr val="0F6FC6">
                      <a:shade val="20000"/>
                      <a:satMod val="300000"/>
                    </a:srgbClr>
                  </a:gs>
                  <a:gs pos="79000">
                    <a:srgbClr val="0F6FC6">
                      <a:tint val="52000"/>
                      <a:satMod val="300000"/>
                    </a:srgbClr>
                  </a:gs>
                  <a:gs pos="100000">
                    <a:srgbClr val="0F6FC6">
                      <a:tint val="40000"/>
                      <a:satMod val="250000"/>
                    </a:srgbClr>
                  </a:gs>
                </a:gsLst>
                <a:lin ang="5400000"/>
              </a:gradFill>
              <a:latin typeface="Calibri"/>
              <a:cs typeface="Arial" charset="0"/>
            </a:endParaRPr>
          </a:p>
        </p:txBody>
      </p:sp>
      <p:pic>
        <p:nvPicPr>
          <p:cNvPr id="29705" name="Picture 9" descr="http://1.bp.blogspot.com/_sfMoD8O4f4M/SSQuFqbMSmI/AAAAAAAACVw/9u8mlwMQ6EE/s320/ko%C3%A7luk1.jpg"/>
          <p:cNvPicPr>
            <a:picLocks noChangeAspect="1" noChangeArrowheads="1"/>
          </p:cNvPicPr>
          <p:nvPr/>
        </p:nvPicPr>
        <p:blipFill>
          <a:blip r:embed="rId2"/>
          <a:srcRect/>
          <a:stretch>
            <a:fillRect/>
          </a:stretch>
        </p:blipFill>
        <p:spPr bwMode="auto">
          <a:xfrm>
            <a:off x="6643702" y="285728"/>
            <a:ext cx="2243093" cy="2214578"/>
          </a:xfrm>
          <a:prstGeom prst="rect">
            <a:avLst/>
          </a:prstGeom>
          <a:noFill/>
        </p:spPr>
      </p:pic>
      <p:pic>
        <p:nvPicPr>
          <p:cNvPr id="9" name="8 Resim" descr="http://www.yay.com.tr/tur/images/kocluk_nedir.jpg"/>
          <p:cNvPicPr/>
          <p:nvPr/>
        </p:nvPicPr>
        <p:blipFill>
          <a:blip r:embed="rId3"/>
          <a:srcRect/>
          <a:stretch>
            <a:fillRect/>
          </a:stretch>
        </p:blipFill>
        <p:spPr bwMode="auto">
          <a:xfrm>
            <a:off x="357158" y="285728"/>
            <a:ext cx="2857520" cy="2000264"/>
          </a:xfrm>
          <a:prstGeom prst="rect">
            <a:avLst/>
          </a:prstGeom>
          <a:noFill/>
          <a:ln w="9525">
            <a:noFill/>
            <a:miter lim="800000"/>
            <a:headEnd/>
            <a:tailEnd/>
          </a:ln>
        </p:spPr>
      </p:pic>
      <p:pic>
        <p:nvPicPr>
          <p:cNvPr id="10" name="9 Resim" descr="http://www.cemalkondu.com/upload/coaching(1).jpg"/>
          <p:cNvPicPr/>
          <p:nvPr/>
        </p:nvPicPr>
        <p:blipFill>
          <a:blip r:embed="rId4"/>
          <a:srcRect/>
          <a:stretch>
            <a:fillRect/>
          </a:stretch>
        </p:blipFill>
        <p:spPr bwMode="auto">
          <a:xfrm>
            <a:off x="352935" y="3284984"/>
            <a:ext cx="2643206" cy="2157415"/>
          </a:xfrm>
          <a:prstGeom prst="rect">
            <a:avLst/>
          </a:prstGeom>
          <a:noFill/>
          <a:ln w="9525">
            <a:noFill/>
            <a:miter lim="800000"/>
            <a:headEnd/>
            <a:tailEnd/>
          </a:ln>
        </p:spPr>
      </p:pic>
      <p:pic>
        <p:nvPicPr>
          <p:cNvPr id="29707" name="Picture 11" descr="http://www.bilgipaylasim.org/foto/nlphk.jpg"/>
          <p:cNvPicPr>
            <a:picLocks noChangeAspect="1" noChangeArrowheads="1"/>
          </p:cNvPicPr>
          <p:nvPr/>
        </p:nvPicPr>
        <p:blipFill>
          <a:blip r:embed="rId5"/>
          <a:srcRect/>
          <a:stretch>
            <a:fillRect/>
          </a:stretch>
        </p:blipFill>
        <p:spPr bwMode="auto">
          <a:xfrm>
            <a:off x="6574623" y="3284984"/>
            <a:ext cx="2381250" cy="2238375"/>
          </a:xfrm>
          <a:prstGeom prst="rect">
            <a:avLst/>
          </a:prstGeom>
          <a:noFill/>
        </p:spPr>
      </p:pic>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654" y="5834063"/>
            <a:ext cx="901065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89900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F6F81188-6CFC-4815-B747-468BEA535E19}" type="slidenum">
              <a:rPr lang="tr-TR" smtClean="0"/>
              <a:pPr>
                <a:defRPr/>
              </a:pPr>
              <a:t>28</a:t>
            </a:fld>
            <a:endParaRPr lang="tr-TR"/>
          </a:p>
        </p:txBody>
      </p:sp>
      <p:sp>
        <p:nvSpPr>
          <p:cNvPr id="2" name="Başlık 1"/>
          <p:cNvSpPr>
            <a:spLocks noGrp="1"/>
          </p:cNvSpPr>
          <p:nvPr>
            <p:ph type="title"/>
          </p:nvPr>
        </p:nvSpPr>
        <p:spPr>
          <a:xfrm>
            <a:off x="2560011" y="116150"/>
            <a:ext cx="4114800" cy="615553"/>
          </a:xfrm>
        </p:spPr>
        <p:txBody>
          <a:bodyPr>
            <a:normAutofit/>
          </a:bodyPr>
          <a:lstStyle/>
          <a:p>
            <a:pPr marL="0" indent="0" algn="ctr">
              <a:buNone/>
            </a:pPr>
            <a:r>
              <a:rPr lang="tr-TR" sz="3200" dirty="0" smtClean="0"/>
              <a:t>BAŞARI HALKALARI</a:t>
            </a:r>
            <a:endParaRPr lang="tr-TR" sz="3200" dirty="0"/>
          </a:p>
        </p:txBody>
      </p:sp>
      <p:sp>
        <p:nvSpPr>
          <p:cNvPr id="4" name="İçerik Yer Tutucusu 3"/>
          <p:cNvSpPr>
            <a:spLocks noGrp="1"/>
          </p:cNvSpPr>
          <p:nvPr>
            <p:ph sz="quarter" idx="13"/>
          </p:nvPr>
        </p:nvSpPr>
        <p:spPr>
          <a:xfrm>
            <a:off x="457200" y="1212037"/>
            <a:ext cx="8229600" cy="5673348"/>
          </a:xfrm>
        </p:spPr>
        <p:txBody>
          <a:bodyPr>
            <a:normAutofit/>
          </a:bodyPr>
          <a:lstStyle/>
          <a:p>
            <a:pPr marL="0" lvl="0" indent="0" algn="just" fontAlgn="base">
              <a:lnSpc>
                <a:spcPct val="100000"/>
              </a:lnSpc>
              <a:spcBef>
                <a:spcPct val="0"/>
              </a:spcBef>
              <a:spcAft>
                <a:spcPct val="0"/>
              </a:spcAft>
              <a:buClrTx/>
              <a:buNone/>
            </a:pPr>
            <a:r>
              <a:rPr lang="tr-TR" altLang="tr-TR" sz="2400" b="1" dirty="0" smtClean="0">
                <a:solidFill>
                  <a:prstClr val="black"/>
                </a:solidFill>
                <a:latin typeface="Times New Roman" pitchFamily="18" charset="0"/>
              </a:rPr>
              <a:t>     </a:t>
            </a:r>
          </a:p>
          <a:p>
            <a:pPr marL="0" lvl="0" indent="0" algn="just" fontAlgn="base">
              <a:lnSpc>
                <a:spcPct val="100000"/>
              </a:lnSpc>
              <a:spcBef>
                <a:spcPct val="0"/>
              </a:spcBef>
              <a:spcAft>
                <a:spcPct val="0"/>
              </a:spcAft>
              <a:buClrTx/>
              <a:buNone/>
            </a:pPr>
            <a:r>
              <a:rPr lang="tr-TR" altLang="tr-TR" sz="2400" dirty="0" smtClean="0">
                <a:solidFill>
                  <a:prstClr val="black"/>
                </a:solidFill>
                <a:latin typeface="Times New Roman" pitchFamily="18" charset="0"/>
              </a:rPr>
              <a:t> </a:t>
            </a:r>
            <a:endParaRPr lang="tr-TR" altLang="tr-TR" sz="2400" dirty="0">
              <a:solidFill>
                <a:prstClr val="black"/>
              </a:solidFill>
              <a:latin typeface="Times New Roman" pitchFamily="18" charset="0"/>
            </a:endParaRPr>
          </a:p>
          <a:p>
            <a:pPr algn="just"/>
            <a:endParaRPr lang="tr-TR" sz="20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61" y="5834063"/>
            <a:ext cx="90043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CelalAYDIN\Desktop\Adsı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286" y="620688"/>
            <a:ext cx="5810250" cy="507206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4437112"/>
            <a:ext cx="1266825"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0807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a:xfrm>
            <a:off x="457200" y="274638"/>
            <a:ext cx="8229600" cy="1570037"/>
          </a:xfrm>
        </p:spPr>
        <p:txBody>
          <a:bodyPr>
            <a:noAutofit/>
          </a:bodyPr>
          <a:lstStyle/>
          <a:p>
            <a:pPr marL="0" indent="0" algn="ctr" eaLnBrk="1" fontAlgn="auto" hangingPunct="1">
              <a:spcAft>
                <a:spcPts val="0"/>
              </a:spcAft>
              <a:buNone/>
              <a:defRPr/>
            </a:pPr>
            <a:r>
              <a:rPr lang="tr-T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2018 – 2019 EĞİTİM ve ÖĞRETİM YILI KOÇLUK SÜRECİNDE YAPILACAKLAR</a:t>
            </a:r>
            <a:endParaRPr lang="tr-TR" sz="2400" dirty="0" smtClean="0">
              <a:latin typeface="Arial" charset="0"/>
            </a:endParaRPr>
          </a:p>
        </p:txBody>
      </p:sp>
      <p:sp>
        <p:nvSpPr>
          <p:cNvPr id="30723" name="Rectangle 3"/>
          <p:cNvSpPr>
            <a:spLocks noGrp="1"/>
          </p:cNvSpPr>
          <p:nvPr>
            <p:ph sz="quarter" idx="13"/>
          </p:nvPr>
        </p:nvSpPr>
        <p:spPr>
          <a:xfrm>
            <a:off x="443691" y="1268759"/>
            <a:ext cx="8389967" cy="4552905"/>
          </a:xfrm>
        </p:spPr>
        <p:txBody>
          <a:bodyPr>
            <a:normAutofit fontScale="92500" lnSpcReduction="10000"/>
          </a:bodyPr>
          <a:lstStyle/>
          <a:p>
            <a:pPr eaLnBrk="1" hangingPunct="1">
              <a:lnSpc>
                <a:spcPct val="90000"/>
              </a:lnSpc>
              <a:buFont typeface="Wingdings" pitchFamily="2" charset="2"/>
              <a:buChar char="ü"/>
            </a:pPr>
            <a:r>
              <a:rPr lang="tr-TR" dirty="0" smtClean="0">
                <a:solidFill>
                  <a:srgbClr val="002060"/>
                </a:solidFill>
                <a:latin typeface="+mj-lt"/>
              </a:rPr>
              <a:t>Bu çalışma 2018-2019 eğitim ve öğretim yılı, orta öğretim 12.</a:t>
            </a:r>
            <a:r>
              <a:rPr lang="tr-TR" dirty="0">
                <a:solidFill>
                  <a:srgbClr val="002060"/>
                </a:solidFill>
                <a:latin typeface="+mj-lt"/>
              </a:rPr>
              <a:t> </a:t>
            </a:r>
            <a:r>
              <a:rPr lang="tr-TR" dirty="0" smtClean="0">
                <a:solidFill>
                  <a:srgbClr val="002060"/>
                </a:solidFill>
                <a:latin typeface="+mj-lt"/>
              </a:rPr>
              <a:t>sınıf öğrencileri içindir.</a:t>
            </a:r>
          </a:p>
          <a:p>
            <a:pPr eaLnBrk="1" hangingPunct="1">
              <a:lnSpc>
                <a:spcPct val="90000"/>
              </a:lnSpc>
              <a:buFont typeface="Wingdings" pitchFamily="2" charset="2"/>
              <a:buChar char="ü"/>
            </a:pPr>
            <a:endParaRPr lang="tr-TR" dirty="0" smtClean="0">
              <a:solidFill>
                <a:srgbClr val="002060"/>
              </a:solidFill>
              <a:latin typeface="+mj-lt"/>
            </a:endParaRPr>
          </a:p>
          <a:p>
            <a:pPr eaLnBrk="1" hangingPunct="1">
              <a:lnSpc>
                <a:spcPct val="90000"/>
              </a:lnSpc>
              <a:buFont typeface="Wingdings" pitchFamily="2" charset="2"/>
              <a:buChar char="ü"/>
            </a:pPr>
            <a:r>
              <a:rPr lang="tr-TR" dirty="0" smtClean="0">
                <a:solidFill>
                  <a:srgbClr val="002060"/>
                </a:solidFill>
                <a:latin typeface="+mj-lt"/>
              </a:rPr>
              <a:t> Okullardaki  12 sınıf öğrencileri, bütün branş öğretmenlerine eşit sayıda paylaştırılacaktır.</a:t>
            </a:r>
          </a:p>
          <a:p>
            <a:pPr eaLnBrk="1" hangingPunct="1">
              <a:lnSpc>
                <a:spcPct val="90000"/>
              </a:lnSpc>
              <a:buFont typeface="Wingdings" pitchFamily="2" charset="2"/>
              <a:buChar char="ü"/>
            </a:pPr>
            <a:endParaRPr lang="tr-TR" dirty="0" smtClean="0">
              <a:solidFill>
                <a:srgbClr val="002060"/>
              </a:solidFill>
              <a:latin typeface="+mj-lt"/>
            </a:endParaRPr>
          </a:p>
          <a:p>
            <a:pPr eaLnBrk="1" hangingPunct="1">
              <a:lnSpc>
                <a:spcPct val="90000"/>
              </a:lnSpc>
              <a:buFont typeface="Wingdings" pitchFamily="2" charset="2"/>
              <a:buChar char="ü"/>
            </a:pPr>
            <a:r>
              <a:rPr lang="tr-TR" dirty="0" smtClean="0">
                <a:solidFill>
                  <a:srgbClr val="002060"/>
                </a:solidFill>
                <a:latin typeface="+mj-lt"/>
              </a:rPr>
              <a:t>Gruplara öğrenci dağılımı yapılırken; başarı düzeyi yüksek, orta ve düşük olan öğrenciler, eşit olarak dağıtılacaktır.</a:t>
            </a:r>
          </a:p>
          <a:p>
            <a:pPr marL="45720" indent="0" eaLnBrk="1" hangingPunct="1">
              <a:lnSpc>
                <a:spcPct val="90000"/>
              </a:lnSpc>
              <a:buNone/>
            </a:pPr>
            <a:endParaRPr lang="tr-TR" dirty="0" smtClean="0">
              <a:solidFill>
                <a:srgbClr val="002060"/>
              </a:solidFill>
              <a:latin typeface="+mj-lt"/>
            </a:endParaRPr>
          </a:p>
          <a:p>
            <a:pPr lvl="0">
              <a:lnSpc>
                <a:spcPct val="90000"/>
              </a:lnSpc>
              <a:buFont typeface="Wingdings" pitchFamily="2" charset="2"/>
              <a:buChar char="ü"/>
            </a:pPr>
            <a:r>
              <a:rPr lang="tr-TR" dirty="0" smtClean="0">
                <a:solidFill>
                  <a:srgbClr val="002060"/>
                </a:solidFill>
                <a:latin typeface="+mj-lt"/>
              </a:rPr>
              <a:t> </a:t>
            </a:r>
            <a:r>
              <a:rPr lang="tr-TR" sz="2000" b="1" dirty="0">
                <a:solidFill>
                  <a:prstClr val="black">
                    <a:lumMod val="75000"/>
                    <a:lumOff val="25000"/>
                  </a:prstClr>
                </a:solidFill>
              </a:rPr>
              <a:t> Koçluk Atölyesi: (</a:t>
            </a:r>
            <a:r>
              <a:rPr lang="tr-TR" sz="2000" b="1" dirty="0">
                <a:solidFill>
                  <a:srgbClr val="FF0000"/>
                </a:solidFill>
              </a:rPr>
              <a:t>Eğitim Koçu</a:t>
            </a:r>
            <a:r>
              <a:rPr lang="tr-TR" sz="2000" b="1" dirty="0">
                <a:solidFill>
                  <a:prstClr val="black">
                    <a:lumMod val="75000"/>
                    <a:lumOff val="25000"/>
                  </a:prstClr>
                </a:solidFill>
              </a:rPr>
              <a:t>) Okuldaki öğretmen durumuna göre  derse giren branş öğretmenleri 12.</a:t>
            </a:r>
            <a:r>
              <a:rPr lang="tr-TR" sz="2000" b="1" dirty="0">
                <a:solidFill>
                  <a:srgbClr val="B82014"/>
                </a:solidFill>
              </a:rPr>
              <a:t> </a:t>
            </a:r>
            <a:r>
              <a:rPr lang="tr-TR" sz="2000" b="1" dirty="0">
                <a:solidFill>
                  <a:prstClr val="black">
                    <a:lumMod val="75000"/>
                    <a:lumOff val="25000"/>
                  </a:prstClr>
                </a:solidFill>
              </a:rPr>
              <a:t>sınıftaki öğrencileri paylaşarak koçluk yapacak. </a:t>
            </a:r>
            <a:r>
              <a:rPr lang="tr-TR" sz="2000" b="1" i="1" dirty="0">
                <a:solidFill>
                  <a:prstClr val="black">
                    <a:lumMod val="75000"/>
                    <a:lumOff val="25000"/>
                  </a:prstClr>
                </a:solidFill>
              </a:rPr>
              <a:t>(Örnek : Bir okulun son sınıfında 100 öğrenci, okulda da 20 branş öğretmeni var ise her öğretmen 100/20=5 öğrenci ile birebir rehberlik faaliyeti yürütecek, öğretmen sayısının yeterli olması halinde 9-10-11. sınıflarda da uygulanabilecektir.) </a:t>
            </a:r>
          </a:p>
          <a:p>
            <a:pPr eaLnBrk="1" hangingPunct="1">
              <a:lnSpc>
                <a:spcPct val="90000"/>
              </a:lnSpc>
              <a:buFont typeface="Wingdings" pitchFamily="2" charset="2"/>
              <a:buChar char="ü"/>
            </a:pPr>
            <a:endParaRPr lang="tr-TR" dirty="0" smtClean="0">
              <a:solidFill>
                <a:srgbClr val="002060"/>
              </a:solidFill>
              <a:latin typeface="+mj-lt"/>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5821665"/>
            <a:ext cx="901065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962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sz="half" idx="1"/>
          </p:nvPr>
        </p:nvSpPr>
        <p:spPr>
          <a:xfrm>
            <a:off x="611560" y="1844824"/>
            <a:ext cx="7982272" cy="3724275"/>
          </a:xfrm>
        </p:spPr>
        <p:txBody>
          <a:bodyPr>
            <a:normAutofit fontScale="92500"/>
          </a:bodyPr>
          <a:lstStyle/>
          <a:p>
            <a:r>
              <a:rPr lang="tr-TR" sz="2800" b="1" dirty="0"/>
              <a:t>Bireyin kendini tanıması ve bu tanımanın takibi, onun eğitim yolculuğunda kişiselleştirilmiş bir yol haritasına sahip olması anlamına gelir. Öğretmen, her çocuğun farklı olduğu ve her beynin farklı öğrendiği yaklaşımıyla hareket eder. Çocukların hazır </a:t>
            </a:r>
            <a:r>
              <a:rPr lang="tr-TR" sz="2800" b="1" dirty="0" err="1"/>
              <a:t>bulunuşluklarını</a:t>
            </a:r>
            <a:r>
              <a:rPr lang="tr-TR" sz="2800" b="1" dirty="0"/>
              <a:t> tespit ederek müfredatı, öğrenme ortamını ve materyallerini bu farklılıklara uygun olarak düzenler.</a:t>
            </a:r>
            <a:endParaRPr lang="tr-TR" sz="2800" dirty="0"/>
          </a:p>
          <a:p>
            <a:pPr eaLnBrk="1" hangingPunct="1"/>
            <a:endParaRPr lang="tr-TR" sz="2800" dirty="0" smtClean="0"/>
          </a:p>
        </p:txBody>
      </p:sp>
      <p:sp>
        <p:nvSpPr>
          <p:cNvPr id="5" name="AutoShape 4"/>
          <p:cNvSpPr>
            <a:spLocks noChangeArrowheads="1"/>
          </p:cNvSpPr>
          <p:nvPr/>
        </p:nvSpPr>
        <p:spPr bwMode="auto">
          <a:xfrm>
            <a:off x="3101315" y="692696"/>
            <a:ext cx="2953023"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p>
            <a:pPr algn="ctr" eaLnBrk="1" hangingPunct="1">
              <a:lnSpc>
                <a:spcPct val="90000"/>
              </a:lnSpc>
            </a:pPr>
            <a:r>
              <a:rPr lang="tr-TR" sz="2800" b="1" dirty="0">
                <a:solidFill>
                  <a:srgbClr val="FF0000"/>
                </a:solidFill>
              </a:rPr>
              <a:t>GİRİŞ</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4" y="5731826"/>
            <a:ext cx="9132346" cy="1063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12691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404664"/>
            <a:ext cx="8424713" cy="720080"/>
          </a:xfrm>
        </p:spPr>
        <p:txBody>
          <a:bodyPr>
            <a:noAutofit/>
          </a:bodyPr>
          <a:lstStyle/>
          <a:p>
            <a:pPr algn="ctr">
              <a:spcBef>
                <a:spcPts val="0"/>
              </a:spcBef>
              <a:defRPr/>
            </a:pPr>
            <a:r>
              <a:rPr lang="tr-TR" sz="3200" b="1" i="1" dirty="0"/>
              <a:t>Okul Psikolojik Danışmanının </a:t>
            </a:r>
            <a:r>
              <a:rPr lang="tr-TR" sz="3200" b="1" i="1" dirty="0" smtClean="0"/>
              <a:t>Görevleri</a:t>
            </a:r>
            <a:r>
              <a:rPr lang="tr-TR" sz="3600" dirty="0"/>
              <a:t/>
            </a:r>
            <a:br>
              <a:rPr lang="tr-TR" sz="3600" dirty="0"/>
            </a:br>
            <a:endParaRPr lang="tr-TR" sz="3600" dirty="0"/>
          </a:p>
        </p:txBody>
      </p:sp>
      <p:sp>
        <p:nvSpPr>
          <p:cNvPr id="3" name="İçerik Yer Tutucusu 2"/>
          <p:cNvSpPr>
            <a:spLocks noGrp="1"/>
          </p:cNvSpPr>
          <p:nvPr>
            <p:ph sz="quarter" idx="13"/>
          </p:nvPr>
        </p:nvSpPr>
        <p:spPr>
          <a:xfrm>
            <a:off x="304792" y="945431"/>
            <a:ext cx="8640960" cy="5400600"/>
          </a:xfrm>
        </p:spPr>
        <p:txBody>
          <a:bodyPr>
            <a:normAutofit fontScale="70000" lnSpcReduction="20000"/>
          </a:bodyPr>
          <a:lstStyle/>
          <a:p>
            <a:pPr fontAlgn="base"/>
            <a:r>
              <a:rPr lang="tr-TR" sz="4000" b="1" i="1" dirty="0" smtClean="0">
                <a:solidFill>
                  <a:prstClr val="black"/>
                </a:solidFill>
                <a:latin typeface="Calibri" pitchFamily="34" charset="0"/>
                <a:cs typeface="Arial" charset="0"/>
              </a:rPr>
              <a:t>	</a:t>
            </a:r>
            <a:r>
              <a:rPr lang="tr-TR" sz="3600" dirty="0" smtClean="0"/>
              <a:t>Projeyi sene başında düzenleyeceği bir toplantıda öğretmenlere tanıtır, kullanılacak formlar hakkında, sınav sistemi hakkında genel bilgiler verir ve sınava hazırlığın öneminin öğrenciler gözünden aktarır.</a:t>
            </a:r>
          </a:p>
          <a:p>
            <a:pPr fontAlgn="base"/>
            <a:r>
              <a:rPr lang="tr-TR" sz="3600" dirty="0" smtClean="0"/>
              <a:t>Koç </a:t>
            </a:r>
            <a:r>
              <a:rPr lang="tr-TR" sz="3600" dirty="0"/>
              <a:t>öğretmenlere tüm çalışmalar boyunca müşavirlik yapar.</a:t>
            </a:r>
          </a:p>
          <a:p>
            <a:pPr fontAlgn="base"/>
            <a:r>
              <a:rPr lang="tr-TR" sz="3600" dirty="0"/>
              <a:t>Görüşmelerde karşılaşılan ve uzman gerektiren konularda, koç öğretmenlerin rehberlik servisine yönlendirdiği öğrenciler ile danışma yapar.</a:t>
            </a:r>
          </a:p>
          <a:p>
            <a:pPr fontAlgn="base"/>
            <a:r>
              <a:rPr lang="tr-TR" sz="3600" dirty="0"/>
              <a:t>Yapılan deneme sınavı sonuçlarına göre okulun genel başarı durumunu analiz eder, ve aylık toplantılarda öğretmenler ile birlikte yapılabilecek çalışmaları, yeni görüşmelerin planlaması hakkında görüş önerisi sunar.</a:t>
            </a:r>
          </a:p>
          <a:p>
            <a:endParaRPr lang="tr-T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772" y="5834063"/>
            <a:ext cx="90170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2734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116632"/>
            <a:ext cx="6512511" cy="1143000"/>
          </a:xfrm>
        </p:spPr>
        <p:txBody>
          <a:bodyPr>
            <a:normAutofit/>
          </a:bodyPr>
          <a:lstStyle/>
          <a:p>
            <a:pPr algn="ctr"/>
            <a:r>
              <a:rPr lang="tr-TR" sz="2400" b="1" dirty="0" smtClean="0"/>
              <a:t>SINIF REHBER ÖĞRETMENİNİN GÖREVLERİ</a:t>
            </a:r>
            <a:endParaRPr lang="tr-TR" sz="2400" b="1" dirty="0"/>
          </a:p>
        </p:txBody>
      </p:sp>
      <p:sp>
        <p:nvSpPr>
          <p:cNvPr id="3" name="İçerik Yer Tutucusu 2"/>
          <p:cNvSpPr>
            <a:spLocks noGrp="1"/>
          </p:cNvSpPr>
          <p:nvPr>
            <p:ph sz="quarter" idx="13"/>
          </p:nvPr>
        </p:nvSpPr>
        <p:spPr>
          <a:xfrm>
            <a:off x="755577" y="1412776"/>
            <a:ext cx="8239582" cy="3888431"/>
          </a:xfrm>
        </p:spPr>
        <p:txBody>
          <a:bodyPr>
            <a:normAutofit fontScale="77500" lnSpcReduction="20000"/>
          </a:bodyPr>
          <a:lstStyle/>
          <a:p>
            <a:r>
              <a:rPr lang="tr-TR" sz="2800" dirty="0" smtClean="0"/>
              <a:t>Koçluk atölyesi öğretmen ve öğrencilerinin kaydını tutar.</a:t>
            </a:r>
          </a:p>
          <a:p>
            <a:r>
              <a:rPr lang="tr-TR" sz="2800" dirty="0" smtClean="0"/>
              <a:t>Öğrenci gözlem ve takip formlarını öğrenci koçlarından toplayarak değerlendirir, değerlendirme sonuçlarını okul idaresine bildirir.</a:t>
            </a:r>
          </a:p>
          <a:p>
            <a:r>
              <a:rPr lang="tr-TR" sz="2800" dirty="0" smtClean="0"/>
              <a:t>Velilere tebrik veya davet mesajları göndererek velileri sürece katar.</a:t>
            </a:r>
          </a:p>
          <a:p>
            <a:r>
              <a:rPr lang="tr-TR" sz="2800" dirty="0" smtClean="0"/>
              <a:t>Konu desteğine  veya rehberlik desteğine ihtiyacı olan öğrenci bilgilerini öğrenci koçlarından alarak ilgili branş öğretmeni veya okul rehberlik servisine bildirir.</a:t>
            </a:r>
          </a:p>
          <a:p>
            <a:r>
              <a:rPr lang="tr-TR" sz="2800" dirty="0" smtClean="0"/>
              <a:t>Öğrencilerin mizaç ve yeteneğinin, öğrenci koçlarının şahsiyeti ile müspet gelişimini izler, okul idaresini bilgilendirir.</a:t>
            </a:r>
          </a:p>
          <a:p>
            <a:endParaRPr lang="tr-TR"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5834063"/>
            <a:ext cx="901065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21905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0133" y="44624"/>
            <a:ext cx="6512511" cy="1143000"/>
          </a:xfrm>
        </p:spPr>
        <p:txBody>
          <a:bodyPr>
            <a:normAutofit/>
          </a:bodyPr>
          <a:lstStyle/>
          <a:p>
            <a:r>
              <a:rPr lang="tr-TR" sz="3200" b="1" dirty="0" smtClean="0"/>
              <a:t>OKUL YÖNETİMİNİN GÖREVLERİ</a:t>
            </a:r>
            <a:endParaRPr lang="tr-TR" sz="3200" b="1" dirty="0"/>
          </a:p>
        </p:txBody>
      </p:sp>
      <p:sp>
        <p:nvSpPr>
          <p:cNvPr id="3" name="İçerik Yer Tutucusu 2"/>
          <p:cNvSpPr>
            <a:spLocks noGrp="1"/>
          </p:cNvSpPr>
          <p:nvPr>
            <p:ph sz="quarter" idx="13"/>
          </p:nvPr>
        </p:nvSpPr>
        <p:spPr>
          <a:xfrm>
            <a:off x="467544" y="1340768"/>
            <a:ext cx="8424936" cy="4176464"/>
          </a:xfrm>
        </p:spPr>
        <p:txBody>
          <a:bodyPr>
            <a:normAutofit fontScale="92500" lnSpcReduction="10000"/>
          </a:bodyPr>
          <a:lstStyle/>
          <a:p>
            <a:pPr lvl="0" algn="just"/>
            <a:r>
              <a:rPr lang="x-none" smtClean="0"/>
              <a:t>Proje </a:t>
            </a:r>
            <a:r>
              <a:rPr lang="x-none"/>
              <a:t>ile ilgili eğitim paydaşlarını bilgilendirmek,</a:t>
            </a:r>
            <a:endParaRPr lang="tr-TR" dirty="0"/>
          </a:p>
          <a:p>
            <a:pPr lvl="0" algn="just"/>
            <a:r>
              <a:rPr lang="tr-TR" dirty="0" smtClean="0"/>
              <a:t>Koçluk atölyelerinin</a:t>
            </a:r>
            <a:r>
              <a:rPr lang="x-none" smtClean="0"/>
              <a:t> </a:t>
            </a:r>
            <a:r>
              <a:rPr lang="x-none"/>
              <a:t>uygulanacağı ortamı hazırlamak,</a:t>
            </a:r>
            <a:endParaRPr lang="tr-TR" dirty="0"/>
          </a:p>
          <a:p>
            <a:pPr lvl="0" algn="just"/>
            <a:r>
              <a:rPr lang="x-none" smtClean="0"/>
              <a:t>Analiz </a:t>
            </a:r>
            <a:r>
              <a:rPr lang="x-none"/>
              <a:t>sonuçlarını zümre öğretmenler kurulları ile değerlendirmek (kullanılan yöntem ve teknikler, çoklu zekâ, aktif öğrenme, öğrenci merkezli eğitim, eksik anlaşılan veya anlaşılmayan konuların telafisi gibi),</a:t>
            </a:r>
            <a:endParaRPr lang="tr-TR" dirty="0"/>
          </a:p>
          <a:p>
            <a:pPr lvl="0" algn="just"/>
            <a:r>
              <a:rPr lang="x-none"/>
              <a:t>Zümre öğretmenler kurullarının aktif şekilde çalışmasını sağlamak,</a:t>
            </a:r>
            <a:endParaRPr lang="tr-TR" dirty="0"/>
          </a:p>
          <a:p>
            <a:pPr lvl="0" algn="just"/>
            <a:r>
              <a:rPr lang="x-none"/>
              <a:t> 12. sınıf öğrenci sayılarına göre derse giren her branş öğretmenine eşit sayıda öğrenci düşecek şekilde öğrenci gruplarını oluşturmak ve </a:t>
            </a:r>
            <a:r>
              <a:rPr lang="x-none" smtClean="0"/>
              <a:t>(</a:t>
            </a:r>
            <a:r>
              <a:rPr lang="x-none"/>
              <a:t>eğitim koçu) görevlendirmek</a:t>
            </a:r>
            <a:r>
              <a:rPr lang="x-none" smtClean="0"/>
              <a:t>.</a:t>
            </a:r>
            <a:endParaRPr lang="tr-TR" dirty="0" smtClean="0"/>
          </a:p>
          <a:p>
            <a:pPr lvl="0" algn="just"/>
            <a:r>
              <a:rPr lang="x-none" smtClean="0"/>
              <a:t> </a:t>
            </a:r>
            <a:r>
              <a:rPr lang="tr-TR" dirty="0" smtClean="0"/>
              <a:t>Öğrenci-veli </a:t>
            </a:r>
            <a:r>
              <a:rPr lang="tr-TR" dirty="0"/>
              <a:t>(aile) </a:t>
            </a:r>
            <a:r>
              <a:rPr lang="tr-TR" dirty="0" smtClean="0"/>
              <a:t>mesajlarını iletmek, ziyaretlerini planlamak</a:t>
            </a:r>
          </a:p>
          <a:p>
            <a:pPr lvl="0" algn="just"/>
            <a:r>
              <a:rPr lang="tr-TR" dirty="0" smtClean="0"/>
              <a:t>Dönem sonu raporunu il yürütme kuruluna sunmak.</a:t>
            </a: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64" y="5863051"/>
            <a:ext cx="901065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21283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pPr>
              <a:defRPr/>
            </a:pPr>
            <a:endParaRPr lang="tr-TR" dirty="0">
              <a:solidFill>
                <a:srgbClr val="04617B">
                  <a:shade val="90000"/>
                </a:srgbClr>
              </a:solidFill>
            </a:endParaRPr>
          </a:p>
        </p:txBody>
      </p:sp>
      <p:sp>
        <p:nvSpPr>
          <p:cNvPr id="3" name="Başlık 2"/>
          <p:cNvSpPr>
            <a:spLocks noGrp="1"/>
          </p:cNvSpPr>
          <p:nvPr>
            <p:ph type="title"/>
          </p:nvPr>
        </p:nvSpPr>
        <p:spPr>
          <a:xfrm>
            <a:off x="971600" y="260648"/>
            <a:ext cx="7992888" cy="1143000"/>
          </a:xfrm>
        </p:spPr>
        <p:txBody>
          <a:bodyPr/>
          <a:lstStyle/>
          <a:p>
            <a:pPr marL="0" indent="0" algn="ctr">
              <a:buNone/>
            </a:pPr>
            <a:r>
              <a:rPr lang="tr-TR" sz="2800" dirty="0" smtClean="0"/>
              <a:t>İL YÜRÜRTME KURULUNUN GÖREVLERİ</a:t>
            </a:r>
            <a:endParaRPr lang="tr-TR" sz="2800" dirty="0"/>
          </a:p>
        </p:txBody>
      </p:sp>
      <p:sp>
        <p:nvSpPr>
          <p:cNvPr id="4" name="İçerik Yer Tutucusu 3"/>
          <p:cNvSpPr>
            <a:spLocks noGrp="1"/>
          </p:cNvSpPr>
          <p:nvPr>
            <p:ph sz="quarter" idx="13"/>
          </p:nvPr>
        </p:nvSpPr>
        <p:spPr>
          <a:xfrm>
            <a:off x="395536" y="1052736"/>
            <a:ext cx="8496944" cy="4266808"/>
          </a:xfrm>
        </p:spPr>
        <p:txBody>
          <a:bodyPr>
            <a:normAutofit fontScale="85000" lnSpcReduction="10000"/>
          </a:bodyPr>
          <a:lstStyle/>
          <a:p>
            <a:pPr marL="342900" lvl="0" indent="-342900" algn="just">
              <a:lnSpc>
                <a:spcPct val="115000"/>
              </a:lnSpc>
              <a:spcAft>
                <a:spcPts val="0"/>
              </a:spcAft>
              <a:buFont typeface="+mj-lt"/>
              <a:buAutoNum type="arabicPeriod"/>
            </a:pPr>
            <a:r>
              <a:rPr lang="tr-TR" sz="2400" dirty="0">
                <a:latin typeface="Arial" panose="020B0604020202020204" pitchFamily="34" charset="0"/>
                <a:ea typeface="Calibri"/>
                <a:cs typeface="Arial" panose="020B0604020202020204" pitchFamily="34" charset="0"/>
              </a:rPr>
              <a:t>İlimizde görev yapmakta olan Biyoloji, Coğrafya, Fizik,  Kimya, Matematik-Geometri, Tarih, Türk Dili ve Edebiyatı, Rehberlik öğretmenleri arasından belirlenecek öğretmenlerden oluşan İl </a:t>
            </a:r>
            <a:r>
              <a:rPr lang="tr-TR" sz="2400" dirty="0" smtClean="0">
                <a:latin typeface="Arial" panose="020B0604020202020204" pitchFamily="34" charset="0"/>
                <a:ea typeface="Calibri"/>
                <a:cs typeface="Arial" panose="020B0604020202020204" pitchFamily="34" charset="0"/>
              </a:rPr>
              <a:t>okul halkalarının oluşturulması.</a:t>
            </a:r>
            <a:endParaRPr lang="tr-TR" sz="2400" dirty="0">
              <a:latin typeface="Arial" panose="020B0604020202020204" pitchFamily="34" charset="0"/>
              <a:ea typeface="Calibri"/>
              <a:cs typeface="Arial" panose="020B0604020202020204" pitchFamily="34" charset="0"/>
            </a:endParaRPr>
          </a:p>
          <a:p>
            <a:pPr marL="342900" lvl="0" indent="-342900" algn="just">
              <a:lnSpc>
                <a:spcPct val="115000"/>
              </a:lnSpc>
              <a:spcAft>
                <a:spcPts val="0"/>
              </a:spcAft>
              <a:buFont typeface="+mj-lt"/>
              <a:buAutoNum type="arabicPeriod"/>
            </a:pPr>
            <a:r>
              <a:rPr lang="tr-TR" sz="2400" dirty="0" smtClean="0">
                <a:latin typeface="Arial" panose="020B0604020202020204" pitchFamily="34" charset="0"/>
                <a:ea typeface="Calibri"/>
                <a:cs typeface="Arial" panose="020B0604020202020204" pitchFamily="34" charset="0"/>
              </a:rPr>
              <a:t>Halkaların </a:t>
            </a:r>
            <a:r>
              <a:rPr lang="tr-TR" sz="2400" dirty="0">
                <a:latin typeface="Arial" panose="020B0604020202020204" pitchFamily="34" charset="0"/>
                <a:ea typeface="Calibri"/>
                <a:cs typeface="Arial" panose="020B0604020202020204" pitchFamily="34" charset="0"/>
              </a:rPr>
              <a:t>çalışma yapacakları okullarda verecekleri seminer konularının planlanması. </a:t>
            </a:r>
            <a:r>
              <a:rPr lang="tr-TR" sz="2400" dirty="0" smtClean="0">
                <a:latin typeface="Arial" panose="020B0604020202020204" pitchFamily="34" charset="0"/>
                <a:ea typeface="Calibri"/>
                <a:cs typeface="Arial" panose="020B0604020202020204" pitchFamily="34" charset="0"/>
              </a:rPr>
              <a:t>Öğretmenler tarafından </a:t>
            </a:r>
            <a:r>
              <a:rPr lang="tr-TR" sz="2400" dirty="0">
                <a:latin typeface="Arial" panose="020B0604020202020204" pitchFamily="34" charset="0"/>
                <a:ea typeface="Calibri"/>
                <a:cs typeface="Arial" panose="020B0604020202020204" pitchFamily="34" charset="0"/>
              </a:rPr>
              <a:t>ihtiyaç duyulan materyalin geliştirilmesi, temin edilmesi, hazırlanması ve Okullar (ya da diğer ilgililer) tarafından çoğaltılması.</a:t>
            </a:r>
          </a:p>
          <a:p>
            <a:pPr marL="342900" lvl="0" indent="-342900" algn="just">
              <a:lnSpc>
                <a:spcPct val="115000"/>
              </a:lnSpc>
              <a:spcAft>
                <a:spcPts val="0"/>
              </a:spcAft>
              <a:buFont typeface="+mj-lt"/>
              <a:buAutoNum type="arabicPeriod"/>
            </a:pPr>
            <a:r>
              <a:rPr lang="tr-TR" sz="2400" dirty="0">
                <a:latin typeface="Arial" panose="020B0604020202020204" pitchFamily="34" charset="0"/>
                <a:ea typeface="Calibri"/>
                <a:cs typeface="Arial" panose="020B0604020202020204" pitchFamily="34" charset="0"/>
              </a:rPr>
              <a:t>Çalışma mekânlarının belirlenmesi, organizasyonu, gerekli tanıtım ve bilgilendirmelerin öğrencilere okul tarafından yapılması.</a:t>
            </a:r>
          </a:p>
          <a:p>
            <a:pPr marL="342900" lvl="0" indent="-342900" algn="just">
              <a:lnSpc>
                <a:spcPct val="115000"/>
              </a:lnSpc>
              <a:spcAft>
                <a:spcPts val="1000"/>
              </a:spcAft>
              <a:buFont typeface="+mj-lt"/>
              <a:buAutoNum type="arabicPeriod"/>
            </a:pPr>
            <a:r>
              <a:rPr lang="tr-TR" sz="2400" dirty="0" smtClean="0">
                <a:latin typeface="Arial" panose="020B0604020202020204" pitchFamily="34" charset="0"/>
                <a:ea typeface="Calibri"/>
                <a:cs typeface="Arial" panose="020B0604020202020204" pitchFamily="34" charset="0"/>
              </a:rPr>
              <a:t>Belirlenen </a:t>
            </a:r>
            <a:r>
              <a:rPr lang="tr-TR" sz="2400" dirty="0">
                <a:latin typeface="Arial" panose="020B0604020202020204" pitchFamily="34" charset="0"/>
                <a:ea typeface="Calibri"/>
                <a:cs typeface="Arial" panose="020B0604020202020204" pitchFamily="34" charset="0"/>
              </a:rPr>
              <a:t>takvime göre ekiplerin görevlendirilmesi ve uygulamaların yapılması</a:t>
            </a:r>
            <a:r>
              <a:rPr lang="tr-TR" sz="2400" dirty="0" smtClean="0">
                <a:latin typeface="Arial" panose="020B0604020202020204" pitchFamily="34" charset="0"/>
                <a:ea typeface="Calibri"/>
                <a:cs typeface="Arial" panose="020B0604020202020204" pitchFamily="34" charset="0"/>
              </a:rPr>
              <a:t>.</a:t>
            </a:r>
            <a:endParaRPr lang="tr-TR" sz="2400" dirty="0">
              <a:latin typeface="Arial" panose="020B0604020202020204" pitchFamily="34" charset="0"/>
              <a:ea typeface="Calibri"/>
              <a:cs typeface="Arial" panose="020B0604020202020204"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5834063"/>
            <a:ext cx="901065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2703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6603" y="332656"/>
            <a:ext cx="8305800" cy="796086"/>
          </a:xfrm>
        </p:spPr>
        <p:txBody>
          <a:bodyPr>
            <a:normAutofit/>
          </a:bodyPr>
          <a:lstStyle/>
          <a:p>
            <a:pPr algn="ctr"/>
            <a:r>
              <a:rPr lang="tr-TR"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ÇALIŞMA BASAMAKLARI</a:t>
            </a:r>
            <a:endParaRPr lang="tr-TR" sz="4000" dirty="0"/>
          </a:p>
        </p:txBody>
      </p:sp>
      <p:sp>
        <p:nvSpPr>
          <p:cNvPr id="4" name="3 Dikdörtgen"/>
          <p:cNvSpPr/>
          <p:nvPr/>
        </p:nvSpPr>
        <p:spPr>
          <a:xfrm>
            <a:off x="500034" y="1196752"/>
            <a:ext cx="8286808" cy="4358116"/>
          </a:xfrm>
          <a:prstGeom prst="rect">
            <a:avLst/>
          </a:prstGeom>
        </p:spPr>
        <p:txBody>
          <a:bodyPr wrap="square">
            <a:spAutoFit/>
          </a:bodyPr>
          <a:lstStyle/>
          <a:p>
            <a:pPr fontAlgn="base">
              <a:lnSpc>
                <a:spcPct val="90000"/>
              </a:lnSpc>
              <a:spcBef>
                <a:spcPct val="0"/>
              </a:spcBef>
              <a:spcAft>
                <a:spcPct val="0"/>
              </a:spcAft>
              <a:buClr>
                <a:srgbClr val="DBF5F9">
                  <a:lumMod val="50000"/>
                </a:srgbClr>
              </a:buClr>
              <a:buFont typeface="Wingdings" pitchFamily="2" charset="2"/>
              <a:buChar char="ü"/>
            </a:pPr>
            <a:r>
              <a:rPr lang="tr-TR" sz="2800" dirty="0" smtClean="0">
                <a:solidFill>
                  <a:srgbClr val="002060"/>
                </a:solidFill>
                <a:latin typeface="Calibri"/>
                <a:cs typeface="Arial" charset="0"/>
              </a:rPr>
              <a:t>Koçluk Sistemi 5 basamakta uygulanacaktır:</a:t>
            </a:r>
          </a:p>
          <a:p>
            <a:pPr fontAlgn="base">
              <a:lnSpc>
                <a:spcPct val="90000"/>
              </a:lnSpc>
              <a:spcBef>
                <a:spcPct val="0"/>
              </a:spcBef>
              <a:spcAft>
                <a:spcPct val="0"/>
              </a:spcAft>
              <a:buClr>
                <a:srgbClr val="DBF5F9">
                  <a:lumMod val="50000"/>
                </a:srgbClr>
              </a:buClr>
              <a:buFont typeface="Wingdings" pitchFamily="2" charset="2"/>
              <a:buChar char="ü"/>
            </a:pPr>
            <a:endParaRPr lang="tr-TR" sz="2800" dirty="0">
              <a:solidFill>
                <a:srgbClr val="002060"/>
              </a:solidFill>
              <a:latin typeface="Calibri"/>
              <a:cs typeface="Arial" charset="0"/>
            </a:endParaRPr>
          </a:p>
          <a:p>
            <a:pPr lvl="1" fontAlgn="base">
              <a:lnSpc>
                <a:spcPct val="90000"/>
              </a:lnSpc>
              <a:spcBef>
                <a:spcPct val="0"/>
              </a:spcBef>
              <a:spcAft>
                <a:spcPct val="0"/>
              </a:spcAft>
              <a:buClr>
                <a:srgbClr val="DBF5F9">
                  <a:lumMod val="50000"/>
                </a:srgbClr>
              </a:buClr>
              <a:buFont typeface="Wingdings" pitchFamily="2" charset="2"/>
              <a:buChar char="Ø"/>
            </a:pPr>
            <a:r>
              <a:rPr lang="tr-TR" sz="2800" dirty="0" smtClean="0">
                <a:solidFill>
                  <a:srgbClr val="0070C0"/>
                </a:solidFill>
                <a:latin typeface="Calibri"/>
                <a:cs typeface="Arial" charset="0"/>
              </a:rPr>
              <a:t> Öğrenciyi Tanıma Çalışmaları</a:t>
            </a:r>
          </a:p>
          <a:p>
            <a:pPr lvl="1" fontAlgn="base">
              <a:lnSpc>
                <a:spcPct val="90000"/>
              </a:lnSpc>
              <a:spcBef>
                <a:spcPct val="0"/>
              </a:spcBef>
              <a:spcAft>
                <a:spcPct val="0"/>
              </a:spcAft>
              <a:buClr>
                <a:srgbClr val="DBF5F9">
                  <a:lumMod val="50000"/>
                </a:srgbClr>
              </a:buClr>
              <a:buFont typeface="Wingdings" pitchFamily="2" charset="2"/>
              <a:buChar char="Ø"/>
            </a:pPr>
            <a:endParaRPr lang="tr-TR" sz="2800" dirty="0" smtClean="0">
              <a:solidFill>
                <a:srgbClr val="0070C0"/>
              </a:solidFill>
              <a:latin typeface="Calibri"/>
              <a:cs typeface="Arial" charset="0"/>
            </a:endParaRPr>
          </a:p>
          <a:p>
            <a:pPr lvl="1" fontAlgn="base">
              <a:lnSpc>
                <a:spcPct val="90000"/>
              </a:lnSpc>
              <a:spcBef>
                <a:spcPct val="0"/>
              </a:spcBef>
              <a:spcAft>
                <a:spcPct val="0"/>
              </a:spcAft>
              <a:buClr>
                <a:srgbClr val="DBF5F9">
                  <a:lumMod val="50000"/>
                </a:srgbClr>
              </a:buClr>
              <a:buFont typeface="Wingdings" pitchFamily="2" charset="2"/>
              <a:buChar char="Ø"/>
            </a:pPr>
            <a:r>
              <a:rPr lang="tr-TR" sz="2800" dirty="0">
                <a:solidFill>
                  <a:srgbClr val="0070C0"/>
                </a:solidFill>
                <a:latin typeface="Calibri"/>
                <a:cs typeface="Arial" charset="0"/>
              </a:rPr>
              <a:t> </a:t>
            </a:r>
            <a:r>
              <a:rPr lang="tr-TR" sz="2800" dirty="0" smtClean="0">
                <a:solidFill>
                  <a:srgbClr val="0070C0"/>
                </a:solidFill>
                <a:latin typeface="Calibri"/>
                <a:cs typeface="Arial" charset="0"/>
              </a:rPr>
              <a:t>Öğrencinin Başarı Durumunun Tespiti ve Takibi</a:t>
            </a:r>
          </a:p>
          <a:p>
            <a:pPr lvl="1" fontAlgn="base">
              <a:lnSpc>
                <a:spcPct val="90000"/>
              </a:lnSpc>
              <a:spcBef>
                <a:spcPct val="0"/>
              </a:spcBef>
              <a:spcAft>
                <a:spcPct val="0"/>
              </a:spcAft>
              <a:buClr>
                <a:srgbClr val="DBF5F9">
                  <a:lumMod val="50000"/>
                </a:srgbClr>
              </a:buClr>
              <a:buFont typeface="Wingdings" pitchFamily="2" charset="2"/>
              <a:buChar char="Ø"/>
            </a:pPr>
            <a:endParaRPr lang="tr-TR" sz="2800" dirty="0" smtClean="0">
              <a:solidFill>
                <a:srgbClr val="0070C0"/>
              </a:solidFill>
              <a:latin typeface="Calibri"/>
              <a:cs typeface="Arial" charset="0"/>
            </a:endParaRPr>
          </a:p>
          <a:p>
            <a:pPr lvl="1" fontAlgn="base">
              <a:lnSpc>
                <a:spcPct val="90000"/>
              </a:lnSpc>
              <a:spcBef>
                <a:spcPct val="0"/>
              </a:spcBef>
              <a:spcAft>
                <a:spcPct val="0"/>
              </a:spcAft>
              <a:buClr>
                <a:srgbClr val="DBF5F9">
                  <a:lumMod val="50000"/>
                </a:srgbClr>
              </a:buClr>
              <a:buFont typeface="Wingdings" pitchFamily="2" charset="2"/>
              <a:buChar char="Ø"/>
            </a:pPr>
            <a:r>
              <a:rPr lang="tr-TR" sz="2800" dirty="0" smtClean="0">
                <a:solidFill>
                  <a:srgbClr val="0070C0"/>
                </a:solidFill>
                <a:latin typeface="Calibri"/>
                <a:cs typeface="Arial" charset="0"/>
              </a:rPr>
              <a:t> Hedef Belirleme ve Hedefe Yönlendirme</a:t>
            </a:r>
          </a:p>
          <a:p>
            <a:pPr lvl="1" fontAlgn="base">
              <a:lnSpc>
                <a:spcPct val="90000"/>
              </a:lnSpc>
              <a:spcBef>
                <a:spcPct val="0"/>
              </a:spcBef>
              <a:spcAft>
                <a:spcPct val="0"/>
              </a:spcAft>
              <a:buClr>
                <a:srgbClr val="DBF5F9">
                  <a:lumMod val="50000"/>
                </a:srgbClr>
              </a:buClr>
              <a:buFont typeface="Wingdings" pitchFamily="2" charset="2"/>
              <a:buChar char="Ø"/>
            </a:pPr>
            <a:endParaRPr lang="tr-TR" sz="2800" dirty="0" smtClean="0">
              <a:solidFill>
                <a:srgbClr val="0070C0"/>
              </a:solidFill>
              <a:latin typeface="Calibri"/>
              <a:cs typeface="Arial" charset="0"/>
            </a:endParaRPr>
          </a:p>
          <a:p>
            <a:pPr lvl="1" fontAlgn="base">
              <a:lnSpc>
                <a:spcPct val="90000"/>
              </a:lnSpc>
              <a:spcBef>
                <a:spcPct val="0"/>
              </a:spcBef>
              <a:spcAft>
                <a:spcPct val="0"/>
              </a:spcAft>
              <a:buClr>
                <a:srgbClr val="DBF5F9">
                  <a:lumMod val="50000"/>
                </a:srgbClr>
              </a:buClr>
              <a:buFont typeface="Wingdings" pitchFamily="2" charset="2"/>
              <a:buChar char="Ø"/>
            </a:pPr>
            <a:r>
              <a:rPr lang="tr-TR" sz="2800" dirty="0" smtClean="0">
                <a:solidFill>
                  <a:srgbClr val="0070C0"/>
                </a:solidFill>
                <a:latin typeface="Calibri"/>
                <a:cs typeface="Arial" charset="0"/>
              </a:rPr>
              <a:t> Düzenli Takip</a:t>
            </a:r>
          </a:p>
          <a:p>
            <a:pPr lvl="1" fontAlgn="base">
              <a:lnSpc>
                <a:spcPct val="90000"/>
              </a:lnSpc>
              <a:spcBef>
                <a:spcPct val="0"/>
              </a:spcBef>
              <a:spcAft>
                <a:spcPct val="0"/>
              </a:spcAft>
              <a:buClr>
                <a:srgbClr val="DBF5F9">
                  <a:lumMod val="50000"/>
                </a:srgbClr>
              </a:buClr>
              <a:buFont typeface="Wingdings" pitchFamily="2" charset="2"/>
              <a:buChar char="Ø"/>
            </a:pPr>
            <a:endParaRPr lang="tr-TR" sz="2800" dirty="0" smtClean="0">
              <a:solidFill>
                <a:srgbClr val="0070C0"/>
              </a:solidFill>
              <a:latin typeface="Calibri"/>
              <a:cs typeface="Arial" charset="0"/>
            </a:endParaRPr>
          </a:p>
          <a:p>
            <a:pPr lvl="1" fontAlgn="base">
              <a:lnSpc>
                <a:spcPct val="90000"/>
              </a:lnSpc>
              <a:spcBef>
                <a:spcPct val="0"/>
              </a:spcBef>
              <a:spcAft>
                <a:spcPct val="0"/>
              </a:spcAft>
              <a:buClr>
                <a:srgbClr val="DBF5F9">
                  <a:lumMod val="50000"/>
                </a:srgbClr>
              </a:buClr>
              <a:buFont typeface="Wingdings" pitchFamily="2" charset="2"/>
              <a:buChar char="Ø"/>
            </a:pPr>
            <a:r>
              <a:rPr lang="tr-TR" sz="2800" dirty="0" smtClean="0">
                <a:solidFill>
                  <a:srgbClr val="0070C0"/>
                </a:solidFill>
                <a:latin typeface="Calibri"/>
                <a:cs typeface="Arial" charset="0"/>
              </a:rPr>
              <a:t> Geri Bildirim</a:t>
            </a:r>
            <a:r>
              <a:rPr lang="tr-TR" dirty="0" smtClean="0">
                <a:solidFill>
                  <a:srgbClr val="0070C0"/>
                </a:solidFill>
                <a:latin typeface="Arial" charset="0"/>
                <a:cs typeface="Arial" charset="0"/>
              </a:rPr>
              <a:t> </a:t>
            </a:r>
            <a:endParaRPr lang="tr-TR" dirty="0">
              <a:solidFill>
                <a:srgbClr val="0070C0"/>
              </a:solidFill>
              <a:latin typeface="Arial" charset="0"/>
              <a:cs typeface="Arial" charset="0"/>
            </a:endParaRPr>
          </a:p>
        </p:txBody>
      </p:sp>
      <p:pic>
        <p:nvPicPr>
          <p:cNvPr id="98305" name="Picture 1" descr="C:\Documents and Settings\MD\Local Settings\Temporary Internet Files\Content.IE5\AYWLMAQK\MC900438395[1].jpg"/>
          <p:cNvPicPr>
            <a:picLocks noChangeAspect="1" noChangeArrowheads="1"/>
          </p:cNvPicPr>
          <p:nvPr/>
        </p:nvPicPr>
        <p:blipFill>
          <a:blip r:embed="rId2" cstate="print"/>
          <a:srcRect/>
          <a:stretch>
            <a:fillRect/>
          </a:stretch>
        </p:blipFill>
        <p:spPr bwMode="auto">
          <a:xfrm>
            <a:off x="7329774" y="3178604"/>
            <a:ext cx="1482995" cy="2376264"/>
          </a:xfrm>
          <a:prstGeom prst="rect">
            <a:avLst/>
          </a:prstGeom>
          <a:noFill/>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3" y="5834063"/>
            <a:ext cx="901065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00899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a:xfrm>
            <a:off x="428596" y="571480"/>
            <a:ext cx="8305800" cy="714380"/>
          </a:xfrm>
        </p:spPr>
        <p:txBody>
          <a:bodyPr>
            <a:normAutofit/>
          </a:bodyPr>
          <a:lstStyle/>
          <a:p>
            <a:pPr algn="ctr" eaLnBrk="1" fontAlgn="auto" hangingPunct="1">
              <a:spcAft>
                <a:spcPts val="0"/>
              </a:spcAft>
              <a:defRPr/>
            </a:pPr>
            <a:endParaRPr lang="tr-TR" sz="4000" dirty="0" smtClean="0">
              <a:latin typeface="Arial" charset="0"/>
            </a:endParaRPr>
          </a:p>
        </p:txBody>
      </p:sp>
      <p:sp>
        <p:nvSpPr>
          <p:cNvPr id="31747" name="Rectangle 3"/>
          <p:cNvSpPr>
            <a:spLocks noGrp="1"/>
          </p:cNvSpPr>
          <p:nvPr>
            <p:ph type="body" idx="4294967295"/>
          </p:nvPr>
        </p:nvSpPr>
        <p:spPr>
          <a:xfrm>
            <a:off x="500063" y="404813"/>
            <a:ext cx="8643937" cy="5000625"/>
          </a:xfrm>
        </p:spPr>
        <p:txBody>
          <a:bodyPr/>
          <a:lstStyle/>
          <a:p>
            <a:pPr marL="609600" indent="-609600" algn="ctr" eaLnBrk="1" hangingPunct="1">
              <a:lnSpc>
                <a:spcPct val="80000"/>
              </a:lnSpc>
              <a:buNone/>
            </a:pPr>
            <a:r>
              <a:rPr lang="tr-TR" sz="3500" b="1" dirty="0" smtClean="0">
                <a:ln w="10541" cmpd="sng">
                  <a:solidFill>
                    <a:schemeClr val="accent1">
                      <a:shade val="88000"/>
                      <a:satMod val="110000"/>
                    </a:schemeClr>
                  </a:solidFill>
                  <a:prstDash val="solid"/>
                </a:ln>
                <a:latin typeface="+mj-lt"/>
              </a:rPr>
              <a:t>1. ÖĞRENCİYİ TANIMA ÇALIŞMALARI:</a:t>
            </a:r>
            <a:endParaRPr lang="tr-TR" sz="3600" b="1" dirty="0" smtClean="0">
              <a:latin typeface="Arial" charset="0"/>
            </a:endParaRPr>
          </a:p>
          <a:p>
            <a:pPr marL="609600" indent="-609600" eaLnBrk="1" hangingPunct="1">
              <a:lnSpc>
                <a:spcPct val="80000"/>
              </a:lnSpc>
              <a:buFont typeface="Wingdings" pitchFamily="2" charset="2"/>
              <a:buNone/>
            </a:pPr>
            <a:endParaRPr lang="tr-TR" sz="3600" dirty="0" smtClean="0">
              <a:latin typeface="Arial" charset="0"/>
            </a:endParaRPr>
          </a:p>
          <a:p>
            <a:pPr marL="609600" indent="-609600" eaLnBrk="1" hangingPunct="1">
              <a:lnSpc>
                <a:spcPct val="80000"/>
              </a:lnSpc>
              <a:buFont typeface="Wingdings" pitchFamily="2" charset="2"/>
              <a:buChar char="Ø"/>
            </a:pPr>
            <a:r>
              <a:rPr lang="tr-TR" dirty="0" smtClean="0">
                <a:solidFill>
                  <a:srgbClr val="0070C0"/>
                </a:solidFill>
                <a:latin typeface="+mj-lt"/>
              </a:rPr>
              <a:t>Öğrenci ve Veli Tanıma Formu’nun doldurulması. Koçluk sistemi hakkında velilere bilgi verilmesi.</a:t>
            </a:r>
          </a:p>
          <a:p>
            <a:pPr marL="609600" indent="-609600" eaLnBrk="1" hangingPunct="1">
              <a:lnSpc>
                <a:spcPct val="80000"/>
              </a:lnSpc>
              <a:buFont typeface="Wingdings" pitchFamily="2" charset="2"/>
              <a:buChar char="Ø"/>
            </a:pPr>
            <a:endParaRPr lang="tr-TR" dirty="0" smtClean="0">
              <a:solidFill>
                <a:srgbClr val="0070C0"/>
              </a:solidFill>
              <a:latin typeface="+mj-lt"/>
            </a:endParaRPr>
          </a:p>
          <a:p>
            <a:pPr marL="609600" indent="-609600" eaLnBrk="1" hangingPunct="1">
              <a:lnSpc>
                <a:spcPct val="80000"/>
              </a:lnSpc>
              <a:buFont typeface="Wingdings" pitchFamily="2" charset="2"/>
              <a:buChar char="Ø"/>
            </a:pPr>
            <a:r>
              <a:rPr lang="tr-TR" dirty="0" smtClean="0">
                <a:solidFill>
                  <a:srgbClr val="0070C0"/>
                </a:solidFill>
                <a:latin typeface="+mj-lt"/>
              </a:rPr>
              <a:t>Problem Tarama Ölçeğinin uygulanarak, sonuçlarının öğrenci ve velilerle paylaşılması (PTÖ uygulaması, Milli Eğitim Müdürlüğü tarafından yapılacaktır) </a:t>
            </a:r>
          </a:p>
          <a:p>
            <a:pPr marL="609600" indent="-609600" eaLnBrk="1" hangingPunct="1">
              <a:lnSpc>
                <a:spcPct val="80000"/>
              </a:lnSpc>
              <a:buFont typeface="Wingdings" pitchFamily="2" charset="2"/>
              <a:buChar char="Ø"/>
            </a:pPr>
            <a:endParaRPr lang="tr-TR" dirty="0" smtClean="0">
              <a:solidFill>
                <a:srgbClr val="0070C0"/>
              </a:solidFill>
              <a:latin typeface="+mj-lt"/>
            </a:endParaRPr>
          </a:p>
          <a:p>
            <a:pPr marL="609600" indent="-609600" eaLnBrk="1" hangingPunct="1">
              <a:lnSpc>
                <a:spcPct val="80000"/>
              </a:lnSpc>
              <a:buFont typeface="Wingdings" pitchFamily="2" charset="2"/>
              <a:buChar char="Ø"/>
            </a:pPr>
            <a:r>
              <a:rPr lang="tr-TR" dirty="0" smtClean="0">
                <a:solidFill>
                  <a:srgbClr val="0070C0"/>
                </a:solidFill>
                <a:latin typeface="+mj-lt"/>
              </a:rPr>
              <a:t>Öğrenme Stillerinin belirlenmesi</a:t>
            </a:r>
          </a:p>
          <a:p>
            <a:pPr marL="609600" indent="-609600" eaLnBrk="1" hangingPunct="1">
              <a:lnSpc>
                <a:spcPct val="80000"/>
              </a:lnSpc>
              <a:buFont typeface="Wingdings" pitchFamily="2" charset="2"/>
              <a:buNone/>
            </a:pPr>
            <a:endParaRPr lang="tr-TR" sz="2800" dirty="0" smtClean="0">
              <a:latin typeface="Arial" charset="0"/>
            </a:endParaRPr>
          </a:p>
        </p:txBody>
      </p:sp>
      <p:pic>
        <p:nvPicPr>
          <p:cNvPr id="5" name="4 Resim" descr="http://www.yasamkocu.biz/UserFiles/image/business_coaching.jpg"/>
          <p:cNvPicPr/>
          <p:nvPr/>
        </p:nvPicPr>
        <p:blipFill>
          <a:blip r:embed="rId2"/>
          <a:srcRect/>
          <a:stretch>
            <a:fillRect/>
          </a:stretch>
        </p:blipFill>
        <p:spPr bwMode="auto">
          <a:xfrm>
            <a:off x="5508104" y="3717032"/>
            <a:ext cx="3143272" cy="1643074"/>
          </a:xfrm>
          <a:prstGeom prst="rect">
            <a:avLst/>
          </a:prstGeom>
          <a:noFill/>
          <a:ln w="9525">
            <a:noFill/>
            <a:miter lim="800000"/>
            <a:headEnd/>
            <a:tailEnd/>
          </a:ln>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5818752"/>
            <a:ext cx="901065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45083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p:nvPr>
        </p:nvSpPr>
        <p:spPr>
          <a:xfrm>
            <a:off x="457200" y="571480"/>
            <a:ext cx="7931150" cy="714380"/>
          </a:xfrm>
        </p:spPr>
        <p:txBody>
          <a:bodyPr>
            <a:normAutofit/>
          </a:bodyPr>
          <a:lstStyle/>
          <a:p>
            <a:pPr algn="ctr" eaLnBrk="1" fontAlgn="auto" hangingPunct="1">
              <a:spcAft>
                <a:spcPts val="0"/>
              </a:spcAft>
              <a:defRPr/>
            </a:pPr>
            <a:endParaRPr lang="tr-TR" sz="4000" dirty="0" smtClean="0">
              <a:latin typeface="Arial" charset="0"/>
            </a:endParaRPr>
          </a:p>
        </p:txBody>
      </p:sp>
      <p:sp>
        <p:nvSpPr>
          <p:cNvPr id="32771" name="Rectangle 3"/>
          <p:cNvSpPr>
            <a:spLocks noGrp="1"/>
          </p:cNvSpPr>
          <p:nvPr>
            <p:ph sz="quarter" idx="13"/>
          </p:nvPr>
        </p:nvSpPr>
        <p:spPr>
          <a:xfrm>
            <a:off x="300600" y="260648"/>
            <a:ext cx="8572560" cy="5072098"/>
          </a:xfrm>
        </p:spPr>
        <p:txBody>
          <a:bodyPr>
            <a:normAutofit fontScale="92500" lnSpcReduction="10000"/>
          </a:bodyPr>
          <a:lstStyle/>
          <a:p>
            <a:pPr marL="609600" indent="-609600" algn="ctr" eaLnBrk="1" hangingPunct="1">
              <a:lnSpc>
                <a:spcPct val="80000"/>
              </a:lnSpc>
              <a:buNone/>
            </a:pPr>
            <a:r>
              <a:rPr lang="tr-TR" sz="3500" b="1" dirty="0" smtClean="0">
                <a:ln w="10541" cmpd="sng">
                  <a:solidFill>
                    <a:schemeClr val="accent1">
                      <a:shade val="88000"/>
                      <a:satMod val="110000"/>
                    </a:schemeClr>
                  </a:solidFill>
                  <a:prstDash val="solid"/>
                </a:ln>
                <a:latin typeface="+mj-lt"/>
              </a:rPr>
              <a:t>2. ÖĞRENCİNİN BAŞARI DURUMUNUN TESPİTİ ve TAKİBİ</a:t>
            </a:r>
            <a:r>
              <a:rPr lang="tr-TR" sz="3500" b="1" dirty="0" smtClean="0">
                <a:ln w="10541" cmpd="sng">
                  <a:solidFill>
                    <a:schemeClr val="accent1">
                      <a:shade val="88000"/>
                      <a:satMod val="110000"/>
                    </a:schemeClr>
                  </a:solidFill>
                  <a:prstDash val="solid"/>
                </a:ln>
                <a:solidFill>
                  <a:srgbClr val="16F6F1"/>
                </a:solidFill>
                <a:latin typeface="+mj-lt"/>
              </a:rPr>
              <a:t>:</a:t>
            </a:r>
            <a:endParaRPr lang="tr-TR" sz="3600" b="1" dirty="0" smtClean="0">
              <a:latin typeface="+mj-lt"/>
            </a:endParaRPr>
          </a:p>
          <a:p>
            <a:pPr eaLnBrk="1" hangingPunct="1">
              <a:lnSpc>
                <a:spcPct val="80000"/>
              </a:lnSpc>
              <a:buFont typeface="Wingdings" pitchFamily="2" charset="2"/>
              <a:buChar char="Ø"/>
            </a:pPr>
            <a:endParaRPr lang="tr-TR" sz="2400" dirty="0" smtClean="0">
              <a:solidFill>
                <a:srgbClr val="0070C0"/>
              </a:solidFill>
              <a:latin typeface="+mj-lt"/>
            </a:endParaRPr>
          </a:p>
          <a:p>
            <a:pPr eaLnBrk="1" hangingPunct="1">
              <a:lnSpc>
                <a:spcPct val="80000"/>
              </a:lnSpc>
              <a:buFont typeface="Wingdings" pitchFamily="2" charset="2"/>
              <a:buChar char="Ø"/>
            </a:pPr>
            <a:r>
              <a:rPr lang="tr-TR" sz="2400" dirty="0" smtClean="0">
                <a:solidFill>
                  <a:srgbClr val="0070C0"/>
                </a:solidFill>
                <a:latin typeface="+mj-lt"/>
              </a:rPr>
              <a:t>Ders Notu Takip Çizelgesinin düzenli olarak doldurularak, öğrencinin okul başarısının takip edilmesi.</a:t>
            </a:r>
          </a:p>
          <a:p>
            <a:pPr eaLnBrk="1" hangingPunct="1">
              <a:lnSpc>
                <a:spcPct val="80000"/>
              </a:lnSpc>
              <a:buFont typeface="Wingdings" pitchFamily="2" charset="2"/>
              <a:buChar char="Ø"/>
            </a:pPr>
            <a:endParaRPr lang="tr-TR" sz="2400" dirty="0" smtClean="0">
              <a:solidFill>
                <a:srgbClr val="0070C0"/>
              </a:solidFill>
              <a:latin typeface="+mj-lt"/>
            </a:endParaRPr>
          </a:p>
          <a:p>
            <a:pPr eaLnBrk="1" hangingPunct="1">
              <a:lnSpc>
                <a:spcPct val="80000"/>
              </a:lnSpc>
              <a:buFont typeface="Wingdings" pitchFamily="2" charset="2"/>
              <a:buChar char="Ø"/>
            </a:pPr>
            <a:r>
              <a:rPr lang="tr-TR" sz="2400" dirty="0" smtClean="0">
                <a:solidFill>
                  <a:srgbClr val="0070C0"/>
                </a:solidFill>
                <a:latin typeface="+mj-lt"/>
              </a:rPr>
              <a:t>TYT/AYT  Denemeleri Takip Çizelgesi yardımıyla, öğrencinin deneme sınavlarındaki durumunun sürekli olarak izlenmesi</a:t>
            </a:r>
          </a:p>
          <a:p>
            <a:pPr eaLnBrk="1" hangingPunct="1">
              <a:lnSpc>
                <a:spcPct val="80000"/>
              </a:lnSpc>
              <a:buFont typeface="Wingdings" pitchFamily="2" charset="2"/>
              <a:buChar char="Ø"/>
            </a:pPr>
            <a:endParaRPr lang="tr-TR" sz="2400" dirty="0" smtClean="0">
              <a:solidFill>
                <a:srgbClr val="0070C0"/>
              </a:solidFill>
              <a:latin typeface="+mj-lt"/>
            </a:endParaRPr>
          </a:p>
          <a:p>
            <a:pPr eaLnBrk="1" hangingPunct="1">
              <a:lnSpc>
                <a:spcPct val="80000"/>
              </a:lnSpc>
              <a:buFont typeface="Wingdings" pitchFamily="2" charset="2"/>
              <a:buChar char="Ø"/>
            </a:pPr>
            <a:r>
              <a:rPr lang="tr-TR" sz="2400" dirty="0" smtClean="0">
                <a:solidFill>
                  <a:srgbClr val="0070C0"/>
                </a:solidFill>
                <a:latin typeface="+mj-lt"/>
              </a:rPr>
              <a:t>Öğrencinin kitap okuma alışkanlığının </a:t>
            </a:r>
          </a:p>
          <a:p>
            <a:pPr eaLnBrk="1" hangingPunct="1">
              <a:lnSpc>
                <a:spcPct val="80000"/>
              </a:lnSpc>
              <a:buNone/>
            </a:pPr>
            <a:r>
              <a:rPr lang="tr-TR" sz="2400" dirty="0" smtClean="0">
                <a:solidFill>
                  <a:srgbClr val="0070C0"/>
                </a:solidFill>
                <a:latin typeface="+mj-lt"/>
              </a:rPr>
              <a:t>	izlenmesi.</a:t>
            </a:r>
          </a:p>
          <a:p>
            <a:pPr eaLnBrk="1" hangingPunct="1">
              <a:lnSpc>
                <a:spcPct val="80000"/>
              </a:lnSpc>
              <a:buFont typeface="Wingdings" pitchFamily="2" charset="2"/>
              <a:buChar char="Ø"/>
            </a:pPr>
            <a:endParaRPr lang="tr-TR" sz="2400" dirty="0" smtClean="0">
              <a:solidFill>
                <a:srgbClr val="0070C0"/>
              </a:solidFill>
              <a:latin typeface="+mj-lt"/>
            </a:endParaRPr>
          </a:p>
          <a:p>
            <a:pPr eaLnBrk="1" hangingPunct="1">
              <a:lnSpc>
                <a:spcPct val="80000"/>
              </a:lnSpc>
              <a:buFont typeface="Wingdings" pitchFamily="2" charset="2"/>
              <a:buChar char="Ø"/>
            </a:pPr>
            <a:r>
              <a:rPr lang="tr-TR" sz="2400" dirty="0" smtClean="0">
                <a:solidFill>
                  <a:srgbClr val="0070C0"/>
                </a:solidFill>
                <a:latin typeface="+mj-lt"/>
              </a:rPr>
              <a:t>Öğrencinin devam-devamsızlık durumunun </a:t>
            </a:r>
          </a:p>
          <a:p>
            <a:pPr eaLnBrk="1" hangingPunct="1">
              <a:lnSpc>
                <a:spcPct val="80000"/>
              </a:lnSpc>
              <a:buNone/>
            </a:pPr>
            <a:r>
              <a:rPr lang="tr-TR" sz="2400" dirty="0" smtClean="0">
                <a:solidFill>
                  <a:srgbClr val="0070C0"/>
                </a:solidFill>
                <a:latin typeface="+mj-lt"/>
              </a:rPr>
              <a:t>	takip edilmesi.</a:t>
            </a:r>
          </a:p>
        </p:txBody>
      </p:sp>
      <p:pic>
        <p:nvPicPr>
          <p:cNvPr id="5" name="4 Resim" descr="http://www.sehharname.com/wp-content/uploads/verimli-%C3%A7al%C4%B1%C5%9Fma.jpg"/>
          <p:cNvPicPr/>
          <p:nvPr/>
        </p:nvPicPr>
        <p:blipFill>
          <a:blip r:embed="rId2"/>
          <a:srcRect/>
          <a:stretch>
            <a:fillRect/>
          </a:stretch>
        </p:blipFill>
        <p:spPr bwMode="auto">
          <a:xfrm>
            <a:off x="6444208" y="3212976"/>
            <a:ext cx="2158020" cy="2181225"/>
          </a:xfrm>
          <a:prstGeom prst="rect">
            <a:avLst/>
          </a:prstGeom>
          <a:noFill/>
          <a:ln w="9525">
            <a:noFill/>
            <a:miter lim="800000"/>
            <a:headEnd/>
            <a:tailEnd/>
          </a:ln>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404" y="5834063"/>
            <a:ext cx="901065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012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a:xfrm>
            <a:off x="1285852" y="357166"/>
            <a:ext cx="6586561" cy="1000124"/>
          </a:xfrm>
        </p:spPr>
        <p:txBody>
          <a:bodyPr/>
          <a:lstStyle/>
          <a:p>
            <a:pPr algn="ctr" eaLnBrk="1" hangingPunct="1"/>
            <a:endParaRPr lang="tr-TR" sz="4000" dirty="0" smtClean="0">
              <a:latin typeface="Arial" charset="0"/>
            </a:endParaRPr>
          </a:p>
        </p:txBody>
      </p:sp>
      <p:sp>
        <p:nvSpPr>
          <p:cNvPr id="33795" name="Rectangle 3"/>
          <p:cNvSpPr>
            <a:spLocks noGrp="1"/>
          </p:cNvSpPr>
          <p:nvPr>
            <p:ph sz="quarter" idx="13"/>
          </p:nvPr>
        </p:nvSpPr>
        <p:spPr>
          <a:xfrm>
            <a:off x="323528" y="692696"/>
            <a:ext cx="8572560" cy="4572032"/>
          </a:xfrm>
        </p:spPr>
        <p:txBody>
          <a:bodyPr/>
          <a:lstStyle/>
          <a:p>
            <a:pPr marL="609600" indent="-609600" algn="ctr" eaLnBrk="1" hangingPunct="1">
              <a:lnSpc>
                <a:spcPct val="80000"/>
              </a:lnSpc>
              <a:buNone/>
            </a:pPr>
            <a:r>
              <a:rPr lang="tr-TR" sz="3500" b="1" dirty="0" smtClean="0">
                <a:ln w="10541" cmpd="sng">
                  <a:solidFill>
                    <a:schemeClr val="accent1">
                      <a:shade val="88000"/>
                      <a:satMod val="110000"/>
                    </a:schemeClr>
                  </a:solidFill>
                  <a:prstDash val="solid"/>
                </a:ln>
                <a:latin typeface="+mj-lt"/>
              </a:rPr>
              <a:t>3. HEDEF BELİRLEME ve HEDEFE YÖNLENDİRME</a:t>
            </a:r>
            <a:endParaRPr lang="tr-TR" sz="3500" b="1" dirty="0" smtClean="0">
              <a:latin typeface="+mj-lt"/>
            </a:endParaRPr>
          </a:p>
          <a:p>
            <a:pPr marL="609600" indent="-609600" eaLnBrk="1" hangingPunct="1">
              <a:lnSpc>
                <a:spcPct val="80000"/>
              </a:lnSpc>
              <a:buFont typeface="Wingdings" pitchFamily="2" charset="2"/>
              <a:buNone/>
            </a:pPr>
            <a:endParaRPr lang="tr-TR" sz="1500" b="1" dirty="0" smtClean="0">
              <a:latin typeface="+mj-lt"/>
            </a:endParaRPr>
          </a:p>
          <a:p>
            <a:pPr marL="609600" indent="-609600" eaLnBrk="1" hangingPunct="1">
              <a:lnSpc>
                <a:spcPct val="80000"/>
              </a:lnSpc>
              <a:buFont typeface="Wingdings" pitchFamily="2" charset="2"/>
              <a:buChar char="Ø"/>
            </a:pPr>
            <a:r>
              <a:rPr lang="tr-TR" dirty="0" smtClean="0">
                <a:solidFill>
                  <a:srgbClr val="0070C0"/>
                </a:solidFill>
                <a:latin typeface="+mj-lt"/>
              </a:rPr>
              <a:t>Koçun gözetiminde öğrencinin ilgi, yetenek ve akademik başarısı ile ilgili veriler incelendikten sonra, öğrencinin kendi uzun ve kısa vadeli hedeflerini belirlemesi sağlanır.</a:t>
            </a:r>
          </a:p>
          <a:p>
            <a:pPr marL="609600" indent="-609600" eaLnBrk="1" hangingPunct="1">
              <a:lnSpc>
                <a:spcPct val="80000"/>
              </a:lnSpc>
              <a:buFont typeface="Wingdings" pitchFamily="2" charset="2"/>
              <a:buNone/>
            </a:pPr>
            <a:endParaRPr lang="tr-TR" dirty="0" smtClean="0">
              <a:solidFill>
                <a:srgbClr val="FF0000"/>
              </a:solidFill>
              <a:latin typeface="+mj-lt"/>
            </a:endParaRPr>
          </a:p>
          <a:p>
            <a:pPr marL="609600" indent="-609600" eaLnBrk="1" hangingPunct="1">
              <a:buFont typeface="Arial" charset="0"/>
              <a:buNone/>
            </a:pPr>
            <a:endParaRPr lang="tr-TR" dirty="0" smtClean="0">
              <a:latin typeface="Arial" charset="0"/>
            </a:endParaRPr>
          </a:p>
          <a:p>
            <a:pPr marL="609600" indent="-609600" eaLnBrk="1" hangingPunct="1">
              <a:lnSpc>
                <a:spcPct val="80000"/>
              </a:lnSpc>
              <a:buFont typeface="Wingdings" pitchFamily="2" charset="2"/>
              <a:buChar char="Ø"/>
            </a:pPr>
            <a:endParaRPr lang="tr-TR" sz="2800" dirty="0" smtClean="0">
              <a:latin typeface="Arial" charset="0"/>
            </a:endParaRPr>
          </a:p>
          <a:p>
            <a:pPr marL="609600" indent="-609600" eaLnBrk="1" hangingPunct="1">
              <a:lnSpc>
                <a:spcPct val="80000"/>
              </a:lnSpc>
              <a:buFont typeface="Wingdings" pitchFamily="2" charset="2"/>
              <a:buChar char="Ø"/>
            </a:pPr>
            <a:endParaRPr lang="tr-TR" sz="2800" dirty="0" smtClean="0">
              <a:latin typeface="Arial" charset="0"/>
            </a:endParaRPr>
          </a:p>
          <a:p>
            <a:pPr marL="609600" indent="-609600" eaLnBrk="1" hangingPunct="1"/>
            <a:endParaRPr lang="tr-TR" dirty="0" smtClean="0"/>
          </a:p>
        </p:txBody>
      </p:sp>
      <p:pic>
        <p:nvPicPr>
          <p:cNvPr id="6" name="5 Resim" descr="http://www.cemalkondu.com/upload/coaching(1).jpg"/>
          <p:cNvPicPr/>
          <p:nvPr/>
        </p:nvPicPr>
        <p:blipFill>
          <a:blip r:embed="rId2"/>
          <a:srcRect/>
          <a:stretch>
            <a:fillRect/>
          </a:stretch>
        </p:blipFill>
        <p:spPr bwMode="auto">
          <a:xfrm>
            <a:off x="2680111" y="2996952"/>
            <a:ext cx="3429024" cy="2371729"/>
          </a:xfrm>
          <a:prstGeom prst="rect">
            <a:avLst/>
          </a:prstGeom>
          <a:noFill/>
          <a:ln w="9525">
            <a:noFill/>
            <a:miter lim="800000"/>
            <a:headEnd/>
            <a:tailEnd/>
          </a:ln>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14" y="5834063"/>
            <a:ext cx="901065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83572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88640"/>
            <a:ext cx="8229600" cy="1143000"/>
          </a:xfrm>
        </p:spPr>
        <p:txBody>
          <a:bodyPr/>
          <a:lstStyle/>
          <a:p>
            <a:pPr algn="ctr"/>
            <a:r>
              <a:rPr lang="tr-TR" sz="3500" dirty="0" smtClean="0">
                <a:ln w="10541" cmpd="sng">
                  <a:solidFill>
                    <a:schemeClr val="accent1">
                      <a:shade val="88000"/>
                      <a:satMod val="110000"/>
                    </a:schemeClr>
                  </a:solidFill>
                  <a:prstDash val="solid"/>
                </a:ln>
                <a:solidFill>
                  <a:schemeClr val="tx1"/>
                </a:solidFill>
              </a:rPr>
              <a:t>3. HEDEF BELİRLEME ve HEDEFE YÖNLENDİRME</a:t>
            </a:r>
            <a:endParaRPr lang="tr-TR" dirty="0">
              <a:solidFill>
                <a:schemeClr val="tx1"/>
              </a:solidFill>
            </a:endParaRPr>
          </a:p>
        </p:txBody>
      </p:sp>
      <p:pic>
        <p:nvPicPr>
          <p:cNvPr id="5" name="4 İçerik Yer Tutucusu" descr="http://1.bp.blogspot.com/_bW9Ww4iEs78/THQudg-cT6I/AAAAAAAAABg/VueNY0hU4d0/s1600/Target.jpg"/>
          <p:cNvPicPr>
            <a:picLocks noGrp="1"/>
          </p:cNvPicPr>
          <p:nvPr>
            <p:ph sz="quarter" idx="13"/>
          </p:nvPr>
        </p:nvPicPr>
        <p:blipFill>
          <a:blip r:embed="rId2" cstate="print"/>
          <a:srcRect/>
          <a:stretch>
            <a:fillRect/>
          </a:stretch>
        </p:blipFill>
        <p:spPr bwMode="auto">
          <a:xfrm>
            <a:off x="5644631" y="1340768"/>
            <a:ext cx="3142211" cy="2356658"/>
          </a:xfrm>
          <a:prstGeom prst="rect">
            <a:avLst/>
          </a:prstGeom>
          <a:noFill/>
          <a:ln w="9525">
            <a:noFill/>
            <a:miter lim="800000"/>
            <a:headEnd/>
            <a:tailEnd/>
          </a:ln>
        </p:spPr>
      </p:pic>
      <p:sp>
        <p:nvSpPr>
          <p:cNvPr id="8" name="7 Dikdörtgen"/>
          <p:cNvSpPr/>
          <p:nvPr/>
        </p:nvSpPr>
        <p:spPr>
          <a:xfrm>
            <a:off x="428596" y="1052736"/>
            <a:ext cx="5000660" cy="3293209"/>
          </a:xfrm>
          <a:prstGeom prst="rect">
            <a:avLst/>
          </a:prstGeom>
        </p:spPr>
        <p:txBody>
          <a:bodyPr wrap="square">
            <a:spAutoFit/>
          </a:bodyPr>
          <a:lstStyle/>
          <a:p>
            <a:pPr fontAlgn="base">
              <a:spcBef>
                <a:spcPct val="0"/>
              </a:spcBef>
              <a:spcAft>
                <a:spcPct val="0"/>
              </a:spcAft>
            </a:pPr>
            <a:endParaRPr lang="tr-TR" sz="2600" b="1" i="1" dirty="0" smtClean="0">
              <a:solidFill>
                <a:prstClr val="black"/>
              </a:solidFill>
              <a:latin typeface="Calibri"/>
              <a:cs typeface="Arial" charset="0"/>
            </a:endParaRPr>
          </a:p>
          <a:p>
            <a:pPr fontAlgn="base">
              <a:spcBef>
                <a:spcPct val="0"/>
              </a:spcBef>
              <a:spcAft>
                <a:spcPct val="0"/>
              </a:spcAft>
            </a:pPr>
            <a:r>
              <a:rPr lang="tr-TR" sz="2600" b="1" i="1" dirty="0" smtClean="0">
                <a:solidFill>
                  <a:prstClr val="black"/>
                </a:solidFill>
                <a:latin typeface="Calibri"/>
                <a:cs typeface="Arial" charset="0"/>
              </a:rPr>
              <a:t>İyi Bir Hedef Nasıl Olmalıdır?</a:t>
            </a:r>
          </a:p>
          <a:p>
            <a:pPr fontAlgn="base">
              <a:spcBef>
                <a:spcPct val="0"/>
              </a:spcBef>
              <a:spcAft>
                <a:spcPct val="0"/>
              </a:spcAft>
            </a:pPr>
            <a:endParaRPr lang="tr-TR" sz="2600" b="1" i="1" dirty="0" smtClean="0">
              <a:solidFill>
                <a:prstClr val="black"/>
              </a:solidFill>
              <a:latin typeface="Calibri"/>
              <a:cs typeface="Arial" charset="0"/>
            </a:endParaRPr>
          </a:p>
          <a:p>
            <a:pPr lvl="1" fontAlgn="base">
              <a:spcBef>
                <a:spcPct val="0"/>
              </a:spcBef>
              <a:spcAft>
                <a:spcPct val="0"/>
              </a:spcAft>
              <a:buFont typeface="Arial" pitchFamily="34" charset="0"/>
              <a:buChar char="•"/>
            </a:pPr>
            <a:r>
              <a:rPr lang="tr-TR" sz="2600" dirty="0" smtClean="0">
                <a:solidFill>
                  <a:srgbClr val="0070C0"/>
                </a:solidFill>
                <a:latin typeface="Calibri"/>
                <a:cs typeface="Arial" charset="0"/>
              </a:rPr>
              <a:t>Pozitif </a:t>
            </a:r>
          </a:p>
          <a:p>
            <a:pPr lvl="1" fontAlgn="base">
              <a:spcBef>
                <a:spcPct val="0"/>
              </a:spcBef>
              <a:spcAft>
                <a:spcPct val="0"/>
              </a:spcAft>
              <a:buFont typeface="Arial" pitchFamily="34" charset="0"/>
              <a:buChar char="•"/>
            </a:pPr>
            <a:r>
              <a:rPr lang="tr-TR" sz="2600" dirty="0" smtClean="0">
                <a:solidFill>
                  <a:srgbClr val="0070C0"/>
                </a:solidFill>
                <a:latin typeface="Calibri"/>
                <a:cs typeface="Arial" charset="0"/>
              </a:rPr>
              <a:t>Hedef kimin kontrolünde?</a:t>
            </a:r>
          </a:p>
          <a:p>
            <a:pPr lvl="1" fontAlgn="base">
              <a:spcBef>
                <a:spcPct val="0"/>
              </a:spcBef>
              <a:spcAft>
                <a:spcPct val="0"/>
              </a:spcAft>
              <a:buFont typeface="Arial" pitchFamily="34" charset="0"/>
              <a:buChar char="•"/>
            </a:pPr>
            <a:r>
              <a:rPr lang="tr-TR" sz="2600" dirty="0" smtClean="0">
                <a:solidFill>
                  <a:srgbClr val="0070C0"/>
                </a:solidFill>
                <a:latin typeface="Calibri"/>
                <a:cs typeface="Arial" charset="0"/>
              </a:rPr>
              <a:t>Belirgin, ölçülebilir, ulaşılabilir, gerçekçi, zamana bağlı</a:t>
            </a:r>
          </a:p>
          <a:p>
            <a:pPr lvl="1" fontAlgn="base">
              <a:spcBef>
                <a:spcPct val="0"/>
              </a:spcBef>
              <a:spcAft>
                <a:spcPct val="0"/>
              </a:spcAft>
              <a:buFont typeface="Arial" pitchFamily="34" charset="0"/>
              <a:buChar char="•"/>
            </a:pPr>
            <a:r>
              <a:rPr lang="tr-TR" sz="2600" dirty="0" smtClean="0">
                <a:solidFill>
                  <a:srgbClr val="0070C0"/>
                </a:solidFill>
                <a:latin typeface="Calibri"/>
                <a:cs typeface="Arial" charset="0"/>
              </a:rPr>
              <a:t>Ekolojik</a:t>
            </a:r>
          </a:p>
        </p:txBody>
      </p:sp>
      <p:sp>
        <p:nvSpPr>
          <p:cNvPr id="11" name="10 Akış Çizelgesi: Delikli Teyp"/>
          <p:cNvSpPr/>
          <p:nvPr/>
        </p:nvSpPr>
        <p:spPr>
          <a:xfrm>
            <a:off x="5143504" y="3717032"/>
            <a:ext cx="3643338" cy="1714512"/>
          </a:xfrm>
          <a:prstGeom prst="flowChartPunchedTap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3050" indent="-273050" algn="ctr" fontAlgn="base">
              <a:spcBef>
                <a:spcPct val="20000"/>
              </a:spcBef>
              <a:spcAft>
                <a:spcPct val="0"/>
              </a:spcAft>
              <a:buClr>
                <a:srgbClr val="0BD0D9"/>
              </a:buClr>
              <a:buSzPct val="95000"/>
              <a:defRPr/>
            </a:pPr>
            <a:r>
              <a:rPr lang="tr-TR" b="1" i="1" dirty="0">
                <a:solidFill>
                  <a:srgbClr val="C00000"/>
                </a:solidFill>
              </a:rPr>
              <a:t>Koçluk arkeolojik kazı yapmaya </a:t>
            </a:r>
            <a:r>
              <a:rPr lang="tr-TR" b="1" i="1" dirty="0" smtClean="0">
                <a:solidFill>
                  <a:srgbClr val="C00000"/>
                </a:solidFill>
              </a:rPr>
              <a:t>benzer; </a:t>
            </a:r>
            <a:r>
              <a:rPr lang="tr-TR" b="1" i="1" dirty="0">
                <a:solidFill>
                  <a:srgbClr val="C00000"/>
                </a:solidFill>
              </a:rPr>
              <a:t>kazı süreci zor ve uzundur, sabır ister.</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5" y="5807811"/>
            <a:ext cx="901065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1997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476672"/>
            <a:ext cx="8291264" cy="707926"/>
          </a:xfrm>
        </p:spPr>
        <p:txBody>
          <a:bodyPr/>
          <a:lstStyle/>
          <a:p>
            <a:pPr algn="ctr"/>
            <a:r>
              <a:rPr lang="tr-TR" sz="3200" b="1" dirty="0" smtClean="0">
                <a:ln w="10541" cmpd="sng">
                  <a:solidFill>
                    <a:schemeClr val="accent1">
                      <a:shade val="88000"/>
                      <a:satMod val="110000"/>
                    </a:schemeClr>
                  </a:solidFill>
                  <a:prstDash val="solid"/>
                </a:ln>
                <a:solidFill>
                  <a:srgbClr val="16F6F1"/>
                </a:solidFill>
              </a:rPr>
              <a:t>3. HEDEF BELİRLEME ve HEDEFE YÖNLENDİRME</a:t>
            </a:r>
            <a:endParaRPr lang="tr-TR" sz="3200" dirty="0"/>
          </a:p>
        </p:txBody>
      </p:sp>
      <p:sp>
        <p:nvSpPr>
          <p:cNvPr id="3" name="2 İçerik Yer Tutucusu"/>
          <p:cNvSpPr>
            <a:spLocks noGrp="1"/>
          </p:cNvSpPr>
          <p:nvPr>
            <p:ph sz="quarter" idx="13"/>
          </p:nvPr>
        </p:nvSpPr>
        <p:spPr>
          <a:xfrm>
            <a:off x="395536" y="1146984"/>
            <a:ext cx="8229600" cy="4389437"/>
          </a:xfrm>
        </p:spPr>
        <p:txBody>
          <a:bodyPr/>
          <a:lstStyle/>
          <a:p>
            <a:pPr eaLnBrk="1" hangingPunct="1">
              <a:buNone/>
            </a:pPr>
            <a:r>
              <a:rPr lang="tr-TR" sz="2400" b="1" i="1" dirty="0" smtClean="0">
                <a:latin typeface="+mj-lt"/>
              </a:rPr>
              <a:t>İyi Bir Hedef Nasıl Olmalıdır?</a:t>
            </a:r>
          </a:p>
          <a:p>
            <a:pPr eaLnBrk="1" hangingPunct="1"/>
            <a:endParaRPr lang="tr-TR" sz="1000" b="1" i="1" dirty="0" smtClean="0">
              <a:latin typeface="+mj-lt"/>
            </a:endParaRPr>
          </a:p>
          <a:p>
            <a:pPr lvl="1">
              <a:buSzPct val="150000"/>
              <a:buNone/>
            </a:pPr>
            <a:r>
              <a:rPr lang="tr-TR" b="1" dirty="0" smtClean="0">
                <a:solidFill>
                  <a:srgbClr val="0070C0"/>
                </a:solidFill>
                <a:effectLst>
                  <a:outerShdw blurRad="38100" dist="38100" dir="2700000" algn="tl">
                    <a:srgbClr val="000000">
                      <a:alpha val="43137"/>
                    </a:srgbClr>
                  </a:outerShdw>
                </a:effectLst>
                <a:latin typeface="+mj-lt"/>
              </a:rPr>
              <a:t>Pozitif:</a:t>
            </a:r>
          </a:p>
          <a:p>
            <a:pPr lvl="1">
              <a:buSzPct val="150000"/>
              <a:buNone/>
            </a:pPr>
            <a:endParaRPr lang="tr-TR" sz="1000" b="1" dirty="0" smtClean="0">
              <a:solidFill>
                <a:srgbClr val="0070C0"/>
              </a:solidFill>
              <a:effectLst>
                <a:outerShdw blurRad="38100" dist="38100" dir="2700000" algn="tl">
                  <a:srgbClr val="000000">
                    <a:alpha val="43137"/>
                  </a:srgbClr>
                </a:outerShdw>
              </a:effectLst>
              <a:latin typeface="+mj-lt"/>
            </a:endParaRPr>
          </a:p>
          <a:p>
            <a:pPr eaLnBrk="1" hangingPunct="1">
              <a:buFont typeface="Wingdings 3" pitchFamily="18" charset="2"/>
              <a:buChar char=""/>
            </a:pPr>
            <a:r>
              <a:rPr lang="tr-TR" sz="2400" dirty="0" smtClean="0">
                <a:latin typeface="+mj-lt"/>
              </a:rPr>
              <a:t>Hedef belirlerken olumlu cümleler kurmak gerekir;</a:t>
            </a:r>
          </a:p>
          <a:p>
            <a:pPr lvl="1" eaLnBrk="1" hangingPunct="1">
              <a:buFont typeface="Wingdings 3" pitchFamily="18" charset="2"/>
              <a:buChar char=""/>
            </a:pPr>
            <a:r>
              <a:rPr lang="tr-TR" b="1" dirty="0" smtClean="0">
                <a:latin typeface="+mj-lt"/>
              </a:rPr>
              <a:t>“Okula geç kalmak istemiyorum.”</a:t>
            </a:r>
            <a:r>
              <a:rPr lang="tr-TR" dirty="0" smtClean="0">
                <a:latin typeface="+mj-lt"/>
              </a:rPr>
              <a:t> YANLIŞ</a:t>
            </a:r>
          </a:p>
          <a:p>
            <a:pPr lvl="1" eaLnBrk="1" hangingPunct="1">
              <a:buFont typeface="Wingdings 3" pitchFamily="18" charset="2"/>
              <a:buChar char=""/>
            </a:pPr>
            <a:r>
              <a:rPr lang="tr-TR" b="1" dirty="0" smtClean="0">
                <a:latin typeface="+mj-lt"/>
              </a:rPr>
              <a:t>“Okula zamanında gelmek istiyorum.” </a:t>
            </a:r>
            <a:r>
              <a:rPr lang="tr-TR" dirty="0" smtClean="0">
                <a:latin typeface="+mj-lt"/>
              </a:rPr>
              <a:t>DOĞRU</a:t>
            </a:r>
          </a:p>
          <a:p>
            <a:pPr lvl="1" eaLnBrk="1" hangingPunct="1">
              <a:buFont typeface="Wingdings 3" pitchFamily="18" charset="2"/>
              <a:buChar char=""/>
            </a:pPr>
            <a:endParaRPr lang="tr-TR" dirty="0" smtClean="0">
              <a:latin typeface="+mj-lt"/>
            </a:endParaRPr>
          </a:p>
          <a:p>
            <a:pPr eaLnBrk="1" hangingPunct="1">
              <a:buFont typeface="Wingdings 3" pitchFamily="18" charset="2"/>
              <a:buChar char=""/>
            </a:pPr>
            <a:r>
              <a:rPr lang="tr-TR" sz="2400" dirty="0" smtClean="0">
                <a:latin typeface="+mj-lt"/>
              </a:rPr>
              <a:t>Şu ana ve geleceğe odaklanılmalıdır.</a:t>
            </a:r>
          </a:p>
          <a:p>
            <a:pPr lvl="1">
              <a:buFont typeface="Arial" pitchFamily="34" charset="0"/>
              <a:buChar char="•"/>
            </a:pPr>
            <a:endParaRPr lang="tr-TR" dirty="0"/>
          </a:p>
        </p:txBody>
      </p:sp>
      <p:pic>
        <p:nvPicPr>
          <p:cNvPr id="5" name="4 Resim" descr="http://cekimyasasi.net/makaleler/wp-content/uploads/2009/12/burada-ve-simdi-big.jpg"/>
          <p:cNvPicPr/>
          <p:nvPr/>
        </p:nvPicPr>
        <p:blipFill>
          <a:blip r:embed="rId2"/>
          <a:srcRect/>
          <a:stretch>
            <a:fillRect/>
          </a:stretch>
        </p:blipFill>
        <p:spPr bwMode="auto">
          <a:xfrm>
            <a:off x="6328994" y="3645024"/>
            <a:ext cx="2500330" cy="2071702"/>
          </a:xfrm>
          <a:prstGeom prst="rect">
            <a:avLst/>
          </a:prstGeom>
          <a:noFill/>
          <a:ln w="9525">
            <a:noFill/>
            <a:miter lim="800000"/>
            <a:headEnd/>
            <a:tailEnd/>
          </a:ln>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5834063"/>
            <a:ext cx="901065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5083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03848" y="188640"/>
            <a:ext cx="2592288" cy="1008112"/>
          </a:xfrm>
        </p:spPr>
        <p:txBody>
          <a:bodyPr/>
          <a:lstStyle/>
          <a:p>
            <a:pPr lvl="0" algn="ctr">
              <a:lnSpc>
                <a:spcPct val="90000"/>
              </a:lnSpc>
              <a:spcBef>
                <a:spcPts val="0"/>
              </a:spcBef>
            </a:pPr>
            <a:r>
              <a:rPr lang="tr-TR" sz="2800" b="1" dirty="0">
                <a:solidFill>
                  <a:srgbClr val="FF0000"/>
                </a:solidFill>
                <a:ea typeface="+mn-ea"/>
                <a:cs typeface="+mn-cs"/>
              </a:rPr>
              <a:t>GİRİŞ</a:t>
            </a:r>
            <a:br>
              <a:rPr lang="tr-TR" sz="2800" b="1" dirty="0">
                <a:solidFill>
                  <a:srgbClr val="FF0000"/>
                </a:solidFill>
                <a:ea typeface="+mn-ea"/>
                <a:cs typeface="+mn-cs"/>
              </a:rPr>
            </a:br>
            <a:endParaRPr lang="tr-TR" dirty="0"/>
          </a:p>
        </p:txBody>
      </p:sp>
      <p:sp>
        <p:nvSpPr>
          <p:cNvPr id="3" name="İçerik Yer Tutucusu 2"/>
          <p:cNvSpPr>
            <a:spLocks noGrp="1"/>
          </p:cNvSpPr>
          <p:nvPr>
            <p:ph sz="quarter" idx="13"/>
          </p:nvPr>
        </p:nvSpPr>
        <p:spPr>
          <a:xfrm>
            <a:off x="395536" y="1916832"/>
            <a:ext cx="8229600" cy="3661867"/>
          </a:xfrm>
        </p:spPr>
        <p:txBody>
          <a:bodyPr>
            <a:normAutofit/>
          </a:bodyPr>
          <a:lstStyle/>
          <a:p>
            <a:r>
              <a:rPr lang="en-US" dirty="0" err="1" smtClean="0"/>
              <a:t>Müfredat</a:t>
            </a:r>
            <a:r>
              <a:rPr lang="en-US" dirty="0" smtClean="0"/>
              <a:t> </a:t>
            </a:r>
            <a:r>
              <a:rPr lang="en-US" dirty="0" err="1"/>
              <a:t>kelimesinin</a:t>
            </a:r>
            <a:r>
              <a:rPr lang="en-US" dirty="0"/>
              <a:t> </a:t>
            </a:r>
            <a:r>
              <a:rPr lang="en-US" dirty="0" err="1"/>
              <a:t>kökü</a:t>
            </a:r>
            <a:r>
              <a:rPr lang="en-US" dirty="0"/>
              <a:t> “</a:t>
            </a:r>
            <a:r>
              <a:rPr lang="en-US" dirty="0" err="1"/>
              <a:t>fert”ten</a:t>
            </a:r>
            <a:r>
              <a:rPr lang="en-US" dirty="0"/>
              <a:t> </a:t>
            </a:r>
            <a:r>
              <a:rPr lang="en-US" dirty="0" err="1"/>
              <a:t>gelir</a:t>
            </a:r>
            <a:r>
              <a:rPr lang="en-US" dirty="0"/>
              <a:t>. O </a:t>
            </a:r>
            <a:r>
              <a:rPr lang="en-US" dirty="0" err="1"/>
              <a:t>fert</a:t>
            </a:r>
            <a:r>
              <a:rPr lang="en-US" dirty="0"/>
              <a:t> </a:t>
            </a:r>
            <a:r>
              <a:rPr lang="en-US" dirty="0" err="1"/>
              <a:t>çocuktur</a:t>
            </a:r>
            <a:r>
              <a:rPr lang="en-US" dirty="0"/>
              <a:t>, </a:t>
            </a:r>
            <a:r>
              <a:rPr lang="en-US" dirty="0" err="1"/>
              <a:t>öğrencidir</a:t>
            </a:r>
            <a:r>
              <a:rPr lang="en-US" dirty="0"/>
              <a:t>, </a:t>
            </a:r>
            <a:r>
              <a:rPr lang="en-US" dirty="0" err="1"/>
              <a:t>onun</a:t>
            </a:r>
            <a:r>
              <a:rPr lang="en-US" dirty="0"/>
              <a:t> </a:t>
            </a:r>
            <a:r>
              <a:rPr lang="en-US" dirty="0" err="1"/>
              <a:t>içinde</a:t>
            </a:r>
            <a:r>
              <a:rPr lang="en-US" dirty="0"/>
              <a:t> </a:t>
            </a:r>
            <a:r>
              <a:rPr lang="en-US" dirty="0" err="1"/>
              <a:t>saklı</a:t>
            </a:r>
            <a:r>
              <a:rPr lang="en-US" dirty="0"/>
              <a:t> </a:t>
            </a:r>
            <a:r>
              <a:rPr lang="en-US" dirty="0" err="1"/>
              <a:t>olan</a:t>
            </a:r>
            <a:r>
              <a:rPr lang="en-US" dirty="0"/>
              <a:t> </a:t>
            </a:r>
            <a:r>
              <a:rPr lang="en-US" dirty="0" err="1"/>
              <a:t>cevherdir</a:t>
            </a:r>
            <a:r>
              <a:rPr lang="en-US" dirty="0"/>
              <a:t>. Bu </a:t>
            </a:r>
            <a:r>
              <a:rPr lang="en-US" dirty="0" err="1"/>
              <a:t>cevheri</a:t>
            </a:r>
            <a:r>
              <a:rPr lang="en-US" dirty="0"/>
              <a:t>, </a:t>
            </a:r>
            <a:r>
              <a:rPr lang="en-US" dirty="0" err="1"/>
              <a:t>mücevher</a:t>
            </a:r>
            <a:r>
              <a:rPr lang="en-US" dirty="0"/>
              <a:t> </a:t>
            </a:r>
            <a:r>
              <a:rPr lang="en-US" dirty="0" err="1"/>
              <a:t>yapacak</a:t>
            </a:r>
            <a:r>
              <a:rPr lang="en-US" dirty="0"/>
              <a:t> </a:t>
            </a:r>
            <a:r>
              <a:rPr lang="en-US" dirty="0" err="1"/>
              <a:t>oyuncularsa</a:t>
            </a:r>
            <a:r>
              <a:rPr lang="en-US" dirty="0"/>
              <a:t> </a:t>
            </a:r>
            <a:r>
              <a:rPr lang="en-US" dirty="0" err="1"/>
              <a:t>öğretmenlerdir</a:t>
            </a:r>
            <a:r>
              <a:rPr lang="en-US" dirty="0"/>
              <a:t>. Biz </a:t>
            </a:r>
            <a:r>
              <a:rPr lang="en-US" dirty="0" err="1"/>
              <a:t>bu</a:t>
            </a:r>
            <a:r>
              <a:rPr lang="en-US" dirty="0"/>
              <a:t> </a:t>
            </a:r>
            <a:r>
              <a:rPr lang="en-US" dirty="0" err="1"/>
              <a:t>sahnede</a:t>
            </a:r>
            <a:r>
              <a:rPr lang="en-US" dirty="0"/>
              <a:t> </a:t>
            </a:r>
            <a:r>
              <a:rPr lang="en-US" dirty="0" err="1"/>
              <a:t>ancak</a:t>
            </a:r>
            <a:r>
              <a:rPr lang="en-US" dirty="0"/>
              <a:t> </a:t>
            </a:r>
            <a:r>
              <a:rPr lang="en-US" dirty="0" err="1"/>
              <a:t>rehber</a:t>
            </a:r>
            <a:r>
              <a:rPr lang="en-US" dirty="0"/>
              <a:t> </a:t>
            </a:r>
            <a:r>
              <a:rPr lang="en-US" dirty="0" err="1"/>
              <a:t>olabiliriz</a:t>
            </a:r>
            <a:r>
              <a:rPr lang="en-US" dirty="0"/>
              <a:t>. </a:t>
            </a:r>
            <a:endParaRPr lang="tr-TR" dirty="0" smtClean="0"/>
          </a:p>
          <a:p>
            <a:r>
              <a:rPr lang="en-US" dirty="0" err="1" smtClean="0">
                <a:solidFill>
                  <a:srgbClr val="FF0000"/>
                </a:solidFill>
              </a:rPr>
              <a:t>Şahsiyeti</a:t>
            </a:r>
            <a:r>
              <a:rPr lang="en-US" dirty="0">
                <a:solidFill>
                  <a:srgbClr val="FF0000"/>
                </a:solidFill>
              </a:rPr>
              <a:t>, </a:t>
            </a:r>
            <a:r>
              <a:rPr lang="en-US" dirty="0" err="1">
                <a:solidFill>
                  <a:srgbClr val="FF0000"/>
                </a:solidFill>
              </a:rPr>
              <a:t>şahsiyet</a:t>
            </a:r>
            <a:r>
              <a:rPr lang="en-US" dirty="0">
                <a:solidFill>
                  <a:srgbClr val="FF0000"/>
                </a:solidFill>
              </a:rPr>
              <a:t> </a:t>
            </a:r>
            <a:r>
              <a:rPr lang="en-US" dirty="0" err="1">
                <a:solidFill>
                  <a:srgbClr val="FF0000"/>
                </a:solidFill>
              </a:rPr>
              <a:t>bina</a:t>
            </a:r>
            <a:r>
              <a:rPr lang="en-US" dirty="0">
                <a:solidFill>
                  <a:srgbClr val="FF0000"/>
                </a:solidFill>
              </a:rPr>
              <a:t> </a:t>
            </a:r>
            <a:r>
              <a:rPr lang="en-US" dirty="0" err="1">
                <a:solidFill>
                  <a:srgbClr val="FF0000"/>
                </a:solidFill>
              </a:rPr>
              <a:t>eder</a:t>
            </a:r>
            <a:r>
              <a:rPr lang="en-US" dirty="0">
                <a:solidFill>
                  <a:srgbClr val="FF0000"/>
                </a:solidFill>
              </a:rPr>
              <a:t>.</a:t>
            </a:r>
            <a:endParaRPr lang="tr-TR" dirty="0">
              <a:solidFill>
                <a:srgbClr val="FF0000"/>
              </a:solidFill>
            </a:endParaRPr>
          </a:p>
          <a:p>
            <a:r>
              <a:rPr lang="en-US" dirty="0" err="1"/>
              <a:t>Öğretmenin</a:t>
            </a:r>
            <a:r>
              <a:rPr lang="en-US" dirty="0"/>
              <a:t> </a:t>
            </a:r>
            <a:r>
              <a:rPr lang="en-US" dirty="0" err="1"/>
              <a:t>şahsiyeti</a:t>
            </a:r>
            <a:r>
              <a:rPr lang="en-US" dirty="0"/>
              <a:t> </a:t>
            </a:r>
            <a:r>
              <a:rPr lang="en-US" dirty="0" err="1"/>
              <a:t>yeterli</a:t>
            </a:r>
            <a:r>
              <a:rPr lang="en-US" dirty="0"/>
              <a:t> </a:t>
            </a:r>
            <a:r>
              <a:rPr lang="en-US" dirty="0" err="1"/>
              <a:t>olgunluğa</a:t>
            </a:r>
            <a:r>
              <a:rPr lang="en-US" dirty="0"/>
              <a:t> </a:t>
            </a:r>
            <a:r>
              <a:rPr lang="en-US" dirty="0" err="1"/>
              <a:t>ve</a:t>
            </a:r>
            <a:r>
              <a:rPr lang="en-US" dirty="0"/>
              <a:t> </a:t>
            </a:r>
            <a:r>
              <a:rPr lang="en-US" dirty="0" err="1"/>
              <a:t>güce</a:t>
            </a:r>
            <a:r>
              <a:rPr lang="en-US" dirty="0"/>
              <a:t> </a:t>
            </a:r>
            <a:r>
              <a:rPr lang="en-US" dirty="0" err="1"/>
              <a:t>erişmezse</a:t>
            </a:r>
            <a:r>
              <a:rPr lang="en-US" dirty="0"/>
              <a:t> </a:t>
            </a:r>
            <a:r>
              <a:rPr lang="en-US" dirty="0" err="1"/>
              <a:t>içerik</a:t>
            </a:r>
            <a:r>
              <a:rPr lang="en-US" dirty="0"/>
              <a:t>, </a:t>
            </a:r>
            <a:r>
              <a:rPr lang="en-US" dirty="0" err="1"/>
              <a:t>teknoloji</a:t>
            </a:r>
            <a:r>
              <a:rPr lang="en-US" dirty="0"/>
              <a:t>, </a:t>
            </a:r>
            <a:r>
              <a:rPr lang="en-US" dirty="0" err="1"/>
              <a:t>fiziksel</a:t>
            </a:r>
            <a:r>
              <a:rPr lang="en-US" dirty="0"/>
              <a:t> </a:t>
            </a:r>
            <a:r>
              <a:rPr lang="en-US" dirty="0" err="1"/>
              <a:t>altyapı</a:t>
            </a:r>
            <a:r>
              <a:rPr lang="en-US" dirty="0"/>
              <a:t> </a:t>
            </a:r>
            <a:r>
              <a:rPr lang="en-US" dirty="0" err="1"/>
              <a:t>değerini</a:t>
            </a:r>
            <a:r>
              <a:rPr lang="en-US" dirty="0"/>
              <a:t> </a:t>
            </a:r>
            <a:r>
              <a:rPr lang="en-US" dirty="0" err="1"/>
              <a:t>bulamaz</a:t>
            </a:r>
            <a:r>
              <a:rPr lang="en-US" dirty="0"/>
              <a:t>. </a:t>
            </a:r>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5" y="5796083"/>
            <a:ext cx="9115935" cy="1061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05124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332656"/>
            <a:ext cx="8219256" cy="779934"/>
          </a:xfrm>
        </p:spPr>
        <p:txBody>
          <a:bodyPr/>
          <a:lstStyle/>
          <a:p>
            <a:pPr algn="ctr"/>
            <a:r>
              <a:rPr lang="tr-TR" sz="3200" b="1" dirty="0" smtClean="0">
                <a:ln w="10541" cmpd="sng">
                  <a:solidFill>
                    <a:schemeClr val="accent1">
                      <a:shade val="88000"/>
                      <a:satMod val="110000"/>
                    </a:schemeClr>
                  </a:solidFill>
                  <a:prstDash val="solid"/>
                </a:ln>
                <a:solidFill>
                  <a:srgbClr val="16F6F1"/>
                </a:solidFill>
              </a:rPr>
              <a:t>3. HEDEF BELİRLEME ve HEDEFE YÖNLENDİRME</a:t>
            </a:r>
            <a:endParaRPr lang="tr-TR" sz="3200" dirty="0"/>
          </a:p>
        </p:txBody>
      </p:sp>
      <p:sp>
        <p:nvSpPr>
          <p:cNvPr id="3" name="2 İçerik Yer Tutucusu"/>
          <p:cNvSpPr>
            <a:spLocks noGrp="1"/>
          </p:cNvSpPr>
          <p:nvPr>
            <p:ph sz="quarter" idx="13"/>
          </p:nvPr>
        </p:nvSpPr>
        <p:spPr>
          <a:xfrm>
            <a:off x="611560" y="1124744"/>
            <a:ext cx="8229600" cy="3422663"/>
          </a:xfrm>
        </p:spPr>
        <p:txBody>
          <a:bodyPr/>
          <a:lstStyle/>
          <a:p>
            <a:pPr eaLnBrk="1" hangingPunct="1">
              <a:buNone/>
            </a:pPr>
            <a:r>
              <a:rPr lang="tr-TR" sz="2400" b="1" i="1" dirty="0" smtClean="0">
                <a:latin typeface="+mj-lt"/>
              </a:rPr>
              <a:t>İyi Bir Hedef Nasıl Olmalıdır?</a:t>
            </a:r>
          </a:p>
          <a:p>
            <a:pPr eaLnBrk="1" hangingPunct="1"/>
            <a:endParaRPr lang="tr-TR" sz="1000" b="1" i="1" dirty="0" smtClean="0">
              <a:latin typeface="+mj-lt"/>
            </a:endParaRPr>
          </a:p>
          <a:p>
            <a:pPr lvl="1">
              <a:buSzPct val="150000"/>
              <a:buNone/>
            </a:pPr>
            <a:r>
              <a:rPr lang="tr-TR" b="1" dirty="0" smtClean="0">
                <a:solidFill>
                  <a:srgbClr val="0070C0"/>
                </a:solidFill>
                <a:effectLst>
                  <a:outerShdw blurRad="38100" dist="38100" dir="2700000" algn="tl">
                    <a:srgbClr val="000000">
                      <a:alpha val="43137"/>
                    </a:srgbClr>
                  </a:outerShdw>
                </a:effectLst>
                <a:latin typeface="+mj-lt"/>
              </a:rPr>
              <a:t>Hedefin Kimin Kontrolü Altında Olduğu Belirlenmelidir:</a:t>
            </a:r>
          </a:p>
          <a:p>
            <a:pPr lvl="1">
              <a:buSzPct val="150000"/>
              <a:buNone/>
            </a:pPr>
            <a:endParaRPr lang="tr-TR" sz="1000" b="1" dirty="0" smtClean="0">
              <a:solidFill>
                <a:srgbClr val="0070C0"/>
              </a:solidFill>
              <a:effectLst>
                <a:outerShdw blurRad="38100" dist="38100" dir="2700000" algn="tl">
                  <a:srgbClr val="000000">
                    <a:alpha val="43137"/>
                  </a:srgbClr>
                </a:outerShdw>
              </a:effectLst>
              <a:latin typeface="+mj-lt"/>
            </a:endParaRPr>
          </a:p>
          <a:p>
            <a:pPr lvl="1" eaLnBrk="1" hangingPunct="1">
              <a:buSzPct val="100000"/>
              <a:buFont typeface="Wingdings 3" pitchFamily="18" charset="2"/>
              <a:buChar char="&quot;"/>
            </a:pPr>
            <a:r>
              <a:rPr lang="tr-TR" b="1" dirty="0" smtClean="0">
                <a:latin typeface="+mj-lt"/>
              </a:rPr>
              <a:t>“Destekleme kurslarına yazılmak istiyorum.” </a:t>
            </a:r>
            <a:r>
              <a:rPr lang="tr-TR" dirty="0" smtClean="0">
                <a:latin typeface="+mj-lt"/>
              </a:rPr>
              <a:t>(Kimin kontrolünde? Veli? Öğrenci? )</a:t>
            </a:r>
          </a:p>
          <a:p>
            <a:pPr lvl="1" eaLnBrk="1" hangingPunct="1">
              <a:buSzPct val="100000"/>
              <a:buFont typeface="Wingdings 3" pitchFamily="18" charset="2"/>
              <a:buChar char="&quot;"/>
            </a:pPr>
            <a:endParaRPr lang="tr-TR" dirty="0" smtClean="0">
              <a:latin typeface="+mj-lt"/>
            </a:endParaRPr>
          </a:p>
          <a:p>
            <a:pPr lvl="1" eaLnBrk="1" hangingPunct="1">
              <a:buSzPct val="100000"/>
              <a:buFont typeface="Wingdings 3" pitchFamily="18" charset="2"/>
              <a:buChar char="&quot;"/>
            </a:pPr>
            <a:r>
              <a:rPr lang="tr-TR" b="1" dirty="0" smtClean="0">
                <a:latin typeface="+mj-lt"/>
              </a:rPr>
              <a:t>“Matematik sınavından 3 almak istiyorum.” </a:t>
            </a:r>
            <a:r>
              <a:rPr lang="tr-TR" dirty="0" smtClean="0">
                <a:latin typeface="+mj-lt"/>
              </a:rPr>
              <a:t>(Öğrencinin kontrolünde)</a:t>
            </a:r>
            <a:endParaRPr lang="tr-TR" dirty="0"/>
          </a:p>
        </p:txBody>
      </p:sp>
      <p:pic>
        <p:nvPicPr>
          <p:cNvPr id="5" name="4 Resim" descr="http://medeniyetmektebi.org/mm/images/medeniyet/mantik_0.jpg"/>
          <p:cNvPicPr/>
          <p:nvPr/>
        </p:nvPicPr>
        <p:blipFill>
          <a:blip r:embed="rId2"/>
          <a:srcRect/>
          <a:stretch>
            <a:fillRect/>
          </a:stretch>
        </p:blipFill>
        <p:spPr bwMode="auto">
          <a:xfrm>
            <a:off x="7072330" y="4005064"/>
            <a:ext cx="1485900" cy="1485900"/>
          </a:xfrm>
          <a:prstGeom prst="rect">
            <a:avLst/>
          </a:prstGeom>
          <a:noFill/>
          <a:ln w="9525">
            <a:noFill/>
            <a:miter lim="800000"/>
            <a:headEnd/>
            <a:tailEnd/>
          </a:ln>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5834063"/>
            <a:ext cx="901065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32191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98376" y="548680"/>
            <a:ext cx="8147248" cy="635918"/>
          </a:xfrm>
        </p:spPr>
        <p:txBody>
          <a:bodyPr/>
          <a:lstStyle/>
          <a:p>
            <a:pPr algn="ctr"/>
            <a:r>
              <a:rPr lang="tr-TR" sz="3200" b="1" dirty="0" smtClean="0">
                <a:ln w="10541" cmpd="sng">
                  <a:solidFill>
                    <a:schemeClr val="accent1">
                      <a:shade val="88000"/>
                      <a:satMod val="110000"/>
                    </a:schemeClr>
                  </a:solidFill>
                  <a:prstDash val="solid"/>
                </a:ln>
                <a:solidFill>
                  <a:srgbClr val="16F6F1"/>
                </a:solidFill>
              </a:rPr>
              <a:t>3. HEDEF BELİRLEME ve HEDEFE YÖNLENDİRME</a:t>
            </a:r>
            <a:endParaRPr lang="tr-TR" sz="3200" dirty="0"/>
          </a:p>
        </p:txBody>
      </p:sp>
      <p:sp>
        <p:nvSpPr>
          <p:cNvPr id="3" name="2 İçerik Yer Tutucusu"/>
          <p:cNvSpPr>
            <a:spLocks noGrp="1"/>
          </p:cNvSpPr>
          <p:nvPr>
            <p:ph sz="quarter" idx="13"/>
          </p:nvPr>
        </p:nvSpPr>
        <p:spPr>
          <a:xfrm>
            <a:off x="585414" y="1412776"/>
            <a:ext cx="8543956" cy="2422531"/>
          </a:xfrm>
        </p:spPr>
        <p:txBody>
          <a:bodyPr/>
          <a:lstStyle/>
          <a:p>
            <a:pPr eaLnBrk="1" hangingPunct="1">
              <a:buNone/>
            </a:pPr>
            <a:r>
              <a:rPr lang="tr-TR" sz="2400" b="1" i="1" dirty="0" smtClean="0">
                <a:latin typeface="+mj-lt"/>
              </a:rPr>
              <a:t>İyi Bir Hedef Nasıl Olmalıdır?</a:t>
            </a:r>
          </a:p>
          <a:p>
            <a:pPr eaLnBrk="1" hangingPunct="1"/>
            <a:endParaRPr lang="tr-TR" sz="2400" b="1" i="1" dirty="0" smtClean="0">
              <a:latin typeface="+mj-lt"/>
            </a:endParaRPr>
          </a:p>
          <a:p>
            <a:pPr lvl="1">
              <a:buSzPct val="150000"/>
              <a:buNone/>
            </a:pPr>
            <a:r>
              <a:rPr lang="tr-TR" b="1" dirty="0" smtClean="0">
                <a:solidFill>
                  <a:srgbClr val="0070C0"/>
                </a:solidFill>
                <a:effectLst>
                  <a:outerShdw blurRad="38100" dist="38100" dir="2700000" algn="tl">
                    <a:srgbClr val="000000">
                      <a:alpha val="43137"/>
                    </a:srgbClr>
                  </a:outerShdw>
                </a:effectLst>
                <a:latin typeface="+mj-lt"/>
              </a:rPr>
              <a:t>Belirgin, Ölçülebilir, Ulaşılabilir, Gerçekçi, Zamana Bağlı:</a:t>
            </a:r>
          </a:p>
          <a:p>
            <a:pPr lvl="1">
              <a:buSzPct val="150000"/>
              <a:buNone/>
            </a:pPr>
            <a:endParaRPr lang="tr-TR" sz="1000" b="1" dirty="0" smtClean="0">
              <a:solidFill>
                <a:srgbClr val="0070C0"/>
              </a:solidFill>
              <a:effectLst>
                <a:outerShdw blurRad="38100" dist="38100" dir="2700000" algn="tl">
                  <a:srgbClr val="000000">
                    <a:alpha val="43137"/>
                  </a:srgbClr>
                </a:outerShdw>
              </a:effectLst>
              <a:latin typeface="+mj-lt"/>
            </a:endParaRPr>
          </a:p>
          <a:p>
            <a:pPr lvl="1" eaLnBrk="1" hangingPunct="1">
              <a:buSzPct val="100000"/>
              <a:buFont typeface="Wingdings 3" pitchFamily="18" charset="2"/>
              <a:buChar char="&quot;"/>
            </a:pPr>
            <a:r>
              <a:rPr lang="tr-TR" b="1" dirty="0" smtClean="0">
                <a:latin typeface="+mj-lt"/>
              </a:rPr>
              <a:t> “20 Ocak 2019 tarihindeki deneme sınavında, matematikten 15 net yapmak istiyorum.”</a:t>
            </a:r>
            <a:endParaRPr lang="tr-TR" b="1" dirty="0">
              <a:latin typeface="+mj-lt"/>
            </a:endParaRPr>
          </a:p>
        </p:txBody>
      </p:sp>
      <p:pic>
        <p:nvPicPr>
          <p:cNvPr id="94212" name="Picture 4" descr="http://www.donusumkonagi.net/admin/makale/karar.jpg"/>
          <p:cNvPicPr>
            <a:picLocks noChangeAspect="1" noChangeArrowheads="1"/>
          </p:cNvPicPr>
          <p:nvPr/>
        </p:nvPicPr>
        <p:blipFill>
          <a:blip r:embed="rId2"/>
          <a:srcRect/>
          <a:stretch>
            <a:fillRect/>
          </a:stretch>
        </p:blipFill>
        <p:spPr bwMode="auto">
          <a:xfrm>
            <a:off x="4572000" y="3717032"/>
            <a:ext cx="1571625" cy="1905000"/>
          </a:xfrm>
          <a:prstGeom prst="rect">
            <a:avLst/>
          </a:prstGeom>
          <a:noFill/>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5802162"/>
            <a:ext cx="901065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09648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404664"/>
            <a:ext cx="8219256" cy="779934"/>
          </a:xfrm>
        </p:spPr>
        <p:txBody>
          <a:bodyPr/>
          <a:lstStyle/>
          <a:p>
            <a:pPr algn="ctr"/>
            <a:r>
              <a:rPr lang="tr-TR" sz="3200" b="1" dirty="0" smtClean="0">
                <a:ln w="10541" cmpd="sng">
                  <a:solidFill>
                    <a:schemeClr val="accent1">
                      <a:shade val="88000"/>
                      <a:satMod val="110000"/>
                    </a:schemeClr>
                  </a:solidFill>
                  <a:prstDash val="solid"/>
                </a:ln>
                <a:solidFill>
                  <a:srgbClr val="16F6F1"/>
                </a:solidFill>
              </a:rPr>
              <a:t>3. HEDEF BELİRLEME ve HEDEFE YÖNLENDİRME</a:t>
            </a:r>
            <a:endParaRPr lang="tr-TR" sz="3200" dirty="0"/>
          </a:p>
        </p:txBody>
      </p:sp>
      <p:sp>
        <p:nvSpPr>
          <p:cNvPr id="3" name="2 İçerik Yer Tutucusu"/>
          <p:cNvSpPr>
            <a:spLocks noGrp="1"/>
          </p:cNvSpPr>
          <p:nvPr>
            <p:ph sz="quarter" idx="13"/>
          </p:nvPr>
        </p:nvSpPr>
        <p:spPr>
          <a:xfrm>
            <a:off x="683568" y="1052736"/>
            <a:ext cx="8115328" cy="4389437"/>
          </a:xfrm>
        </p:spPr>
        <p:txBody>
          <a:bodyPr/>
          <a:lstStyle/>
          <a:p>
            <a:pPr eaLnBrk="1" hangingPunct="1">
              <a:buNone/>
            </a:pPr>
            <a:r>
              <a:rPr lang="tr-TR" sz="2400" b="1" i="1" dirty="0" smtClean="0">
                <a:latin typeface="+mj-lt"/>
              </a:rPr>
              <a:t>İyi Bir Hedef Nasıl Olmalıdır?</a:t>
            </a:r>
          </a:p>
          <a:p>
            <a:pPr eaLnBrk="1" hangingPunct="1"/>
            <a:endParaRPr lang="tr-TR" sz="2400" b="1" i="1" dirty="0" smtClean="0">
              <a:latin typeface="+mj-lt"/>
            </a:endParaRPr>
          </a:p>
          <a:p>
            <a:pPr lvl="1">
              <a:buSzPct val="150000"/>
              <a:buNone/>
            </a:pPr>
            <a:r>
              <a:rPr lang="tr-TR" b="1" dirty="0" smtClean="0">
                <a:solidFill>
                  <a:srgbClr val="0070C0"/>
                </a:solidFill>
                <a:effectLst>
                  <a:outerShdw blurRad="38100" dist="38100" dir="2700000" algn="tl">
                    <a:srgbClr val="000000">
                      <a:alpha val="43137"/>
                    </a:srgbClr>
                  </a:outerShdw>
                </a:effectLst>
                <a:latin typeface="+mj-lt"/>
              </a:rPr>
              <a:t>Ekolojik: </a:t>
            </a:r>
          </a:p>
          <a:p>
            <a:pPr lvl="1">
              <a:buSzPct val="150000"/>
              <a:buNone/>
            </a:pPr>
            <a:endParaRPr lang="tr-TR" sz="1000" b="1" dirty="0" smtClean="0">
              <a:solidFill>
                <a:srgbClr val="0070C0"/>
              </a:solidFill>
              <a:effectLst>
                <a:outerShdw blurRad="38100" dist="38100" dir="2700000" algn="tl">
                  <a:srgbClr val="000000">
                    <a:alpha val="43137"/>
                  </a:srgbClr>
                </a:outerShdw>
              </a:effectLst>
              <a:latin typeface="+mj-lt"/>
            </a:endParaRPr>
          </a:p>
          <a:p>
            <a:pPr lvl="1" eaLnBrk="1" hangingPunct="1">
              <a:buSzPct val="100000"/>
              <a:buFont typeface="Wingdings 3" pitchFamily="18" charset="2"/>
              <a:buChar char="&quot;"/>
            </a:pPr>
            <a:r>
              <a:rPr lang="tr-TR" b="1" dirty="0" smtClean="0">
                <a:latin typeface="+mj-lt"/>
              </a:rPr>
              <a:t> </a:t>
            </a:r>
            <a:r>
              <a:rPr lang="tr-TR" dirty="0" smtClean="0">
                <a:latin typeface="+mj-lt"/>
              </a:rPr>
              <a:t>Çevresine, ekonomik durumuna, yaşam koşullarına, kültürüne uyumlu olmalıdır.</a:t>
            </a:r>
          </a:p>
          <a:p>
            <a:pPr lvl="2" eaLnBrk="1" hangingPunct="1">
              <a:buSzPct val="100000"/>
              <a:buFont typeface="Wingdings 3" pitchFamily="18" charset="2"/>
              <a:buChar char="&quot;"/>
            </a:pPr>
            <a:r>
              <a:rPr lang="tr-TR" dirty="0" smtClean="0">
                <a:latin typeface="+mj-lt"/>
              </a:rPr>
              <a:t> </a:t>
            </a:r>
            <a:r>
              <a:rPr lang="tr-TR" sz="2400" b="1" dirty="0" smtClean="0">
                <a:latin typeface="+mj-lt"/>
              </a:rPr>
              <a:t>“Okçuluk sporuna başlamak istiyorum.” </a:t>
            </a:r>
          </a:p>
          <a:p>
            <a:pPr lvl="1" eaLnBrk="1" hangingPunct="1">
              <a:buSzPct val="100000"/>
              <a:buNone/>
            </a:pPr>
            <a:endParaRPr lang="tr-TR" b="1" dirty="0">
              <a:latin typeface="+mj-lt"/>
            </a:endParaRPr>
          </a:p>
        </p:txBody>
      </p:sp>
      <p:pic>
        <p:nvPicPr>
          <p:cNvPr id="5" name="4 Resim" descr="http://www.ahmetseki.com/wp-content/uploads/2008/08/untitled.bmp"/>
          <p:cNvPicPr/>
          <p:nvPr/>
        </p:nvPicPr>
        <p:blipFill>
          <a:blip r:embed="rId2"/>
          <a:srcRect/>
          <a:stretch>
            <a:fillRect/>
          </a:stretch>
        </p:blipFill>
        <p:spPr bwMode="auto">
          <a:xfrm>
            <a:off x="6732240" y="3356992"/>
            <a:ext cx="2214578" cy="2150936"/>
          </a:xfrm>
          <a:prstGeom prst="rect">
            <a:avLst/>
          </a:prstGeom>
          <a:noFill/>
          <a:ln w="9525">
            <a:noFill/>
            <a:miter lim="800000"/>
            <a:headEnd/>
            <a:tailEnd/>
          </a:ln>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804897"/>
            <a:ext cx="901065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46249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42918"/>
            <a:ext cx="8229600" cy="642942"/>
          </a:xfrm>
        </p:spPr>
        <p:txBody>
          <a:bodyPr/>
          <a:lstStyle/>
          <a:p>
            <a:pPr algn="ctr"/>
            <a:endParaRPr lang="tr-TR" sz="4000" dirty="0"/>
          </a:p>
        </p:txBody>
      </p:sp>
      <p:sp>
        <p:nvSpPr>
          <p:cNvPr id="3" name="2 İçerik Yer Tutucusu"/>
          <p:cNvSpPr>
            <a:spLocks noGrp="1"/>
          </p:cNvSpPr>
          <p:nvPr>
            <p:ph sz="quarter" idx="13"/>
          </p:nvPr>
        </p:nvSpPr>
        <p:spPr>
          <a:xfrm>
            <a:off x="471696" y="332656"/>
            <a:ext cx="8643998" cy="5143535"/>
          </a:xfrm>
        </p:spPr>
        <p:txBody>
          <a:bodyPr>
            <a:normAutofit fontScale="92500" lnSpcReduction="20000"/>
          </a:bodyPr>
          <a:lstStyle/>
          <a:p>
            <a:pPr algn="ctr">
              <a:buNone/>
            </a:pPr>
            <a:r>
              <a:rPr lang="tr-TR" sz="3500" b="1" dirty="0" smtClean="0">
                <a:ln w="10541" cmpd="sng">
                  <a:solidFill>
                    <a:schemeClr val="accent1">
                      <a:shade val="88000"/>
                      <a:satMod val="110000"/>
                    </a:schemeClr>
                  </a:solidFill>
                  <a:prstDash val="solid"/>
                </a:ln>
                <a:solidFill>
                  <a:srgbClr val="16F6F1"/>
                </a:solidFill>
                <a:latin typeface="+mj-lt"/>
              </a:rPr>
              <a:t>4. DÜZENLİ TAKİP:</a:t>
            </a:r>
          </a:p>
          <a:p>
            <a:pPr>
              <a:buNone/>
            </a:pPr>
            <a:endParaRPr lang="tr-TR" sz="2000" b="1" dirty="0" smtClean="0">
              <a:ln w="10541" cmpd="sng">
                <a:solidFill>
                  <a:schemeClr val="accent1">
                    <a:shade val="88000"/>
                    <a:satMod val="110000"/>
                  </a:schemeClr>
                </a:solidFill>
                <a:prstDash val="solid"/>
              </a:ln>
              <a:solidFill>
                <a:srgbClr val="16F6F1"/>
              </a:solidFill>
              <a:latin typeface="+mj-lt"/>
            </a:endParaRPr>
          </a:p>
          <a:p>
            <a:pPr marL="609600" indent="-609600" eaLnBrk="1" fontAlgn="auto" hangingPunct="1">
              <a:lnSpc>
                <a:spcPct val="80000"/>
              </a:lnSpc>
              <a:spcAft>
                <a:spcPts val="0"/>
              </a:spcAft>
              <a:buNone/>
              <a:defRPr/>
            </a:pPr>
            <a:r>
              <a:rPr lang="tr-TR" sz="2500" b="1" i="1" dirty="0" smtClean="0">
                <a:latin typeface="+mj-lt"/>
              </a:rPr>
              <a:t>	Haftalık toplantılarda öğrencinin:</a:t>
            </a:r>
          </a:p>
          <a:p>
            <a:pPr marL="609600" indent="-609600" eaLnBrk="1" fontAlgn="auto" hangingPunct="1">
              <a:lnSpc>
                <a:spcPct val="80000"/>
              </a:lnSpc>
              <a:spcAft>
                <a:spcPts val="0"/>
              </a:spcAft>
              <a:buNone/>
              <a:defRPr/>
            </a:pPr>
            <a:endParaRPr lang="tr-TR" sz="2500" b="1" i="1" dirty="0" smtClean="0">
              <a:latin typeface="+mj-lt"/>
            </a:endParaRPr>
          </a:p>
          <a:p>
            <a:pPr marL="1250950" lvl="2" indent="-609600" eaLnBrk="1" fontAlgn="auto" hangingPunct="1">
              <a:lnSpc>
                <a:spcPct val="80000"/>
              </a:lnSpc>
              <a:spcAft>
                <a:spcPts val="0"/>
              </a:spcAft>
              <a:buNone/>
              <a:defRPr/>
            </a:pPr>
            <a:r>
              <a:rPr lang="tr-TR" sz="2500" b="1" dirty="0" smtClean="0">
                <a:solidFill>
                  <a:srgbClr val="7030A0"/>
                </a:solidFill>
                <a:latin typeface="+mj-lt"/>
                <a:sym typeface="Wingdings 3"/>
              </a:rPr>
              <a:t></a:t>
            </a:r>
            <a:r>
              <a:rPr lang="tr-TR" sz="2500" b="1" dirty="0" smtClean="0">
                <a:solidFill>
                  <a:srgbClr val="7030A0"/>
                </a:solidFill>
                <a:latin typeface="+mj-lt"/>
              </a:rPr>
              <a:t>Akademik yönden;</a:t>
            </a:r>
          </a:p>
          <a:p>
            <a:pPr marL="609600" indent="-609600" eaLnBrk="1" fontAlgn="auto" hangingPunct="1">
              <a:lnSpc>
                <a:spcPct val="80000"/>
              </a:lnSpc>
              <a:spcAft>
                <a:spcPts val="0"/>
              </a:spcAft>
              <a:buFont typeface="Wingdings" pitchFamily="2" charset="2"/>
              <a:buNone/>
              <a:defRPr/>
            </a:pPr>
            <a:r>
              <a:rPr lang="tr-TR" sz="2500" dirty="0" smtClean="0">
                <a:latin typeface="+mj-lt"/>
              </a:rPr>
              <a:t>	</a:t>
            </a:r>
            <a:r>
              <a:rPr lang="tr-TR" sz="2500" b="1" i="1" dirty="0" smtClean="0">
                <a:solidFill>
                  <a:srgbClr val="00B0F0"/>
                </a:solidFill>
                <a:latin typeface="+mj-lt"/>
              </a:rPr>
              <a:t>	1- </a:t>
            </a:r>
            <a:r>
              <a:rPr lang="tr-TR" sz="2500" i="1" dirty="0" smtClean="0">
                <a:solidFill>
                  <a:srgbClr val="00B0F0"/>
                </a:solidFill>
                <a:latin typeface="+mj-lt"/>
              </a:rPr>
              <a:t>Haftalık Test Takip Çizelgelerinin, </a:t>
            </a:r>
          </a:p>
          <a:p>
            <a:pPr marL="609600" indent="-609600" eaLnBrk="1" fontAlgn="auto" hangingPunct="1">
              <a:lnSpc>
                <a:spcPct val="80000"/>
              </a:lnSpc>
              <a:spcAft>
                <a:spcPts val="0"/>
              </a:spcAft>
              <a:buFont typeface="Wingdings" pitchFamily="2" charset="2"/>
              <a:buNone/>
              <a:defRPr/>
            </a:pPr>
            <a:r>
              <a:rPr lang="tr-TR" sz="2500" i="1" dirty="0" smtClean="0">
                <a:solidFill>
                  <a:srgbClr val="00B0F0"/>
                </a:solidFill>
                <a:latin typeface="+mj-lt"/>
              </a:rPr>
              <a:t>		</a:t>
            </a:r>
            <a:r>
              <a:rPr lang="tr-TR" sz="2500" b="1" i="1" dirty="0" smtClean="0">
                <a:solidFill>
                  <a:srgbClr val="00B0F0"/>
                </a:solidFill>
                <a:latin typeface="+mj-lt"/>
              </a:rPr>
              <a:t>2-</a:t>
            </a:r>
            <a:r>
              <a:rPr lang="tr-TR" sz="2500" i="1" dirty="0" smtClean="0">
                <a:solidFill>
                  <a:srgbClr val="00B0F0"/>
                </a:solidFill>
                <a:latin typeface="+mj-lt"/>
              </a:rPr>
              <a:t> TYT/AYT Denemeleri Takip Çizelgesinin, </a:t>
            </a:r>
          </a:p>
          <a:p>
            <a:pPr marL="609600" indent="-609600" eaLnBrk="1" fontAlgn="auto" hangingPunct="1">
              <a:lnSpc>
                <a:spcPct val="80000"/>
              </a:lnSpc>
              <a:spcAft>
                <a:spcPts val="0"/>
              </a:spcAft>
              <a:buFont typeface="Wingdings" pitchFamily="2" charset="2"/>
              <a:buNone/>
              <a:defRPr/>
            </a:pPr>
            <a:r>
              <a:rPr lang="tr-TR" sz="2500" i="1" dirty="0" smtClean="0">
                <a:solidFill>
                  <a:srgbClr val="00B0F0"/>
                </a:solidFill>
                <a:latin typeface="+mj-lt"/>
              </a:rPr>
              <a:t>		</a:t>
            </a:r>
            <a:r>
              <a:rPr lang="tr-TR" sz="2500" b="1" i="1" dirty="0" smtClean="0">
                <a:solidFill>
                  <a:srgbClr val="00B0F0"/>
                </a:solidFill>
                <a:latin typeface="+mj-lt"/>
              </a:rPr>
              <a:t>3-</a:t>
            </a:r>
            <a:r>
              <a:rPr lang="tr-TR" sz="2500" i="1" dirty="0" smtClean="0">
                <a:solidFill>
                  <a:srgbClr val="00B0F0"/>
                </a:solidFill>
                <a:latin typeface="+mj-lt"/>
              </a:rPr>
              <a:t> Devam-Devamsızlık Çizelgesinin</a:t>
            </a:r>
          </a:p>
          <a:p>
            <a:pPr marL="609600" indent="-609600" eaLnBrk="1" fontAlgn="auto" hangingPunct="1">
              <a:lnSpc>
                <a:spcPct val="80000"/>
              </a:lnSpc>
              <a:spcAft>
                <a:spcPts val="0"/>
              </a:spcAft>
              <a:buFont typeface="Wingdings" pitchFamily="2" charset="2"/>
              <a:buNone/>
              <a:defRPr/>
            </a:pPr>
            <a:r>
              <a:rPr lang="tr-TR" sz="2500" i="1" dirty="0" smtClean="0">
                <a:solidFill>
                  <a:srgbClr val="00B0F0"/>
                </a:solidFill>
                <a:latin typeface="+mj-lt"/>
              </a:rPr>
              <a:t>		</a:t>
            </a:r>
            <a:r>
              <a:rPr lang="tr-TR" sz="2500" b="1" i="1" dirty="0" smtClean="0">
                <a:solidFill>
                  <a:srgbClr val="00B0F0"/>
                </a:solidFill>
                <a:latin typeface="+mj-lt"/>
              </a:rPr>
              <a:t>4-</a:t>
            </a:r>
            <a:r>
              <a:rPr lang="tr-TR" sz="2500" i="1" dirty="0" smtClean="0">
                <a:solidFill>
                  <a:srgbClr val="00B0F0"/>
                </a:solidFill>
                <a:latin typeface="+mj-lt"/>
              </a:rPr>
              <a:t> Günlük Kitap Okuma Çizelgesinin</a:t>
            </a:r>
          </a:p>
          <a:p>
            <a:pPr marL="609600" indent="-609600" eaLnBrk="1" fontAlgn="auto" hangingPunct="1">
              <a:lnSpc>
                <a:spcPct val="80000"/>
              </a:lnSpc>
              <a:spcAft>
                <a:spcPts val="0"/>
              </a:spcAft>
              <a:buFont typeface="Wingdings" pitchFamily="2" charset="2"/>
              <a:buNone/>
              <a:defRPr/>
            </a:pPr>
            <a:endParaRPr lang="tr-TR" sz="2500" dirty="0" smtClean="0">
              <a:latin typeface="+mj-lt"/>
            </a:endParaRPr>
          </a:p>
          <a:p>
            <a:pPr marL="609600" indent="-609600" eaLnBrk="1" fontAlgn="auto" hangingPunct="1">
              <a:lnSpc>
                <a:spcPct val="80000"/>
              </a:lnSpc>
              <a:spcAft>
                <a:spcPts val="0"/>
              </a:spcAft>
              <a:buFont typeface="Wingdings" pitchFamily="2" charset="2"/>
              <a:buNone/>
              <a:defRPr/>
            </a:pPr>
            <a:r>
              <a:rPr lang="tr-TR" sz="2500" dirty="0" smtClean="0">
                <a:latin typeface="+mj-lt"/>
              </a:rPr>
              <a:t>	</a:t>
            </a:r>
            <a:r>
              <a:rPr lang="tr-TR" sz="2500" b="1" dirty="0" smtClean="0">
                <a:solidFill>
                  <a:srgbClr val="7030A0"/>
                </a:solidFill>
                <a:sym typeface="Wingdings 3"/>
              </a:rPr>
              <a:t>  </a:t>
            </a:r>
            <a:r>
              <a:rPr lang="tr-TR" sz="2500" b="1" dirty="0" smtClean="0">
                <a:solidFill>
                  <a:srgbClr val="7030A0"/>
                </a:solidFill>
                <a:latin typeface="+mj-lt"/>
              </a:rPr>
              <a:t>Mesleki ve sosyal yönden de; </a:t>
            </a:r>
            <a:r>
              <a:rPr lang="tr-TR" sz="2500" i="1" dirty="0" smtClean="0">
                <a:solidFill>
                  <a:srgbClr val="00B0F0"/>
                </a:solidFill>
                <a:latin typeface="+mj-lt"/>
              </a:rPr>
              <a:t>belirlediği hedeflerin,  </a:t>
            </a:r>
            <a:r>
              <a:rPr lang="tr-TR" sz="2500" dirty="0" smtClean="0">
                <a:latin typeface="+mj-lt"/>
              </a:rPr>
              <a:t>takip edilmesi.</a:t>
            </a:r>
          </a:p>
          <a:p>
            <a:pPr marL="609600" indent="-609600" eaLnBrk="1" fontAlgn="auto" hangingPunct="1">
              <a:spcAft>
                <a:spcPts val="0"/>
              </a:spcAft>
              <a:buFont typeface="Arial" charset="0"/>
              <a:buNone/>
              <a:defRPr/>
            </a:pPr>
            <a:endParaRPr lang="tr-TR" sz="2800" dirty="0" smtClean="0">
              <a:latin typeface="Arial" charset="0"/>
            </a:endParaRPr>
          </a:p>
          <a:p>
            <a:pPr marL="609600" indent="-609600" eaLnBrk="1" fontAlgn="auto" hangingPunct="1">
              <a:lnSpc>
                <a:spcPct val="80000"/>
              </a:lnSpc>
              <a:spcAft>
                <a:spcPts val="0"/>
              </a:spcAft>
              <a:buFont typeface="Wingdings" pitchFamily="2" charset="2"/>
              <a:buChar char="Ø"/>
              <a:defRPr/>
            </a:pPr>
            <a:endParaRPr lang="tr-TR" sz="1600" dirty="0" smtClean="0">
              <a:latin typeface="Arial" charset="0"/>
            </a:endParaRPr>
          </a:p>
          <a:p>
            <a:pPr marL="609600" indent="-609600" eaLnBrk="1" fontAlgn="auto" hangingPunct="1">
              <a:lnSpc>
                <a:spcPct val="80000"/>
              </a:lnSpc>
              <a:spcAft>
                <a:spcPts val="0"/>
              </a:spcAft>
              <a:buFont typeface="Wingdings" pitchFamily="2" charset="2"/>
              <a:buChar char="Ø"/>
              <a:defRPr/>
            </a:pPr>
            <a:endParaRPr lang="tr-TR" sz="1600" dirty="0" smtClean="0">
              <a:latin typeface="Arial" charset="0"/>
            </a:endParaRPr>
          </a:p>
          <a:p>
            <a:pPr marL="609600" indent="-609600" eaLnBrk="1" fontAlgn="auto" hangingPunct="1">
              <a:spcAft>
                <a:spcPts val="0"/>
              </a:spcAft>
              <a:buFont typeface="Wingdings"/>
              <a:buChar char=""/>
              <a:defRPr/>
            </a:pPr>
            <a:r>
              <a:rPr lang="tr-TR" sz="2800" dirty="0" smtClean="0"/>
              <a:t> </a:t>
            </a:r>
          </a:p>
          <a:p>
            <a:pPr>
              <a:buNone/>
            </a:pPr>
            <a:r>
              <a:rPr lang="tr-TR" sz="2800" b="1" dirty="0" smtClean="0">
                <a:ln w="10541" cmpd="sng">
                  <a:solidFill>
                    <a:schemeClr val="accent1">
                      <a:shade val="88000"/>
                      <a:satMod val="110000"/>
                    </a:schemeClr>
                  </a:solidFill>
                  <a:prstDash val="solid"/>
                </a:ln>
                <a:solidFill>
                  <a:srgbClr val="16F6F1"/>
                </a:solidFill>
              </a:rPr>
              <a:t> </a:t>
            </a:r>
            <a:endParaRPr lang="tr-TR" dirty="0"/>
          </a:p>
        </p:txBody>
      </p:sp>
      <p:pic>
        <p:nvPicPr>
          <p:cNvPr id="5" name="4 Resim" descr="http://www.moddershanesi.com/images/ogretmen.gif"/>
          <p:cNvPicPr/>
          <p:nvPr/>
        </p:nvPicPr>
        <p:blipFill>
          <a:blip r:embed="rId2"/>
          <a:srcRect/>
          <a:stretch>
            <a:fillRect/>
          </a:stretch>
        </p:blipFill>
        <p:spPr bwMode="auto">
          <a:xfrm>
            <a:off x="6732240" y="764704"/>
            <a:ext cx="2286016" cy="3024336"/>
          </a:xfrm>
          <a:prstGeom prst="rect">
            <a:avLst/>
          </a:prstGeom>
          <a:noFill/>
          <a:ln w="9525">
            <a:noFill/>
            <a:miter lim="800000"/>
            <a:headEnd/>
            <a:tailEnd/>
          </a:ln>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5834063"/>
            <a:ext cx="901065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13720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850"/>
            <a:ext cx="8229600" cy="652448"/>
          </a:xfrm>
        </p:spPr>
        <p:txBody>
          <a:bodyPr/>
          <a:lstStyle/>
          <a:p>
            <a:pPr algn="ctr"/>
            <a:endParaRPr lang="tr-TR" sz="4000" dirty="0"/>
          </a:p>
        </p:txBody>
      </p:sp>
      <p:sp>
        <p:nvSpPr>
          <p:cNvPr id="3" name="2 İçerik Yer Tutucusu"/>
          <p:cNvSpPr>
            <a:spLocks noGrp="1"/>
          </p:cNvSpPr>
          <p:nvPr>
            <p:ph sz="quarter" idx="13"/>
          </p:nvPr>
        </p:nvSpPr>
        <p:spPr>
          <a:xfrm>
            <a:off x="500398" y="1124744"/>
            <a:ext cx="8229600" cy="2636845"/>
          </a:xfrm>
        </p:spPr>
        <p:txBody>
          <a:bodyPr/>
          <a:lstStyle/>
          <a:p>
            <a:pPr algn="ctr">
              <a:buNone/>
            </a:pPr>
            <a:r>
              <a:rPr lang="tr-TR" sz="3500" b="1" dirty="0" smtClean="0">
                <a:ln w="10541" cmpd="sng">
                  <a:solidFill>
                    <a:schemeClr val="accent1">
                      <a:shade val="88000"/>
                      <a:satMod val="110000"/>
                    </a:schemeClr>
                  </a:solidFill>
                  <a:prstDash val="solid"/>
                </a:ln>
                <a:solidFill>
                  <a:srgbClr val="16F6F1"/>
                </a:solidFill>
                <a:latin typeface="+mj-lt"/>
              </a:rPr>
              <a:t>5. GERİ BİLDİRİM:</a:t>
            </a:r>
          </a:p>
          <a:p>
            <a:pPr>
              <a:buNone/>
            </a:pPr>
            <a:endParaRPr lang="tr-TR" sz="2000" b="1" dirty="0" smtClean="0">
              <a:ln w="10541" cmpd="sng">
                <a:solidFill>
                  <a:schemeClr val="accent1">
                    <a:shade val="88000"/>
                    <a:satMod val="110000"/>
                  </a:schemeClr>
                </a:solidFill>
                <a:prstDash val="solid"/>
              </a:ln>
              <a:solidFill>
                <a:srgbClr val="16F6F1"/>
              </a:solidFill>
              <a:latin typeface="+mj-lt"/>
            </a:endParaRPr>
          </a:p>
          <a:p>
            <a:pPr eaLnBrk="1" hangingPunct="1">
              <a:buFont typeface="Wingdings" pitchFamily="2" charset="2"/>
              <a:buNone/>
            </a:pPr>
            <a:r>
              <a:rPr lang="tr-TR" sz="2400" b="1" dirty="0" smtClean="0">
                <a:solidFill>
                  <a:srgbClr val="0070C0"/>
                </a:solidFill>
                <a:latin typeface="+mj-lt"/>
                <a:sym typeface="Wingdings 3"/>
              </a:rPr>
              <a:t> </a:t>
            </a:r>
            <a:r>
              <a:rPr lang="tr-TR" sz="2400" b="1" dirty="0" smtClean="0">
                <a:solidFill>
                  <a:srgbClr val="0070C0"/>
                </a:solidFill>
                <a:latin typeface="+mj-lt"/>
              </a:rPr>
              <a:t>Aylık veli bilgilendirme toplantısı </a:t>
            </a:r>
          </a:p>
          <a:p>
            <a:pPr eaLnBrk="1" hangingPunct="1">
              <a:buFont typeface="Wingdings" pitchFamily="2" charset="2"/>
              <a:buNone/>
            </a:pPr>
            <a:endParaRPr lang="tr-TR" sz="2400" b="1" dirty="0" smtClean="0">
              <a:solidFill>
                <a:srgbClr val="0070C0"/>
              </a:solidFill>
              <a:latin typeface="+mj-lt"/>
            </a:endParaRPr>
          </a:p>
          <a:p>
            <a:pPr eaLnBrk="1" hangingPunct="1">
              <a:buFont typeface="Wingdings" pitchFamily="2" charset="2"/>
              <a:buNone/>
            </a:pPr>
            <a:r>
              <a:rPr lang="tr-TR" sz="2400" b="1" dirty="0" smtClean="0">
                <a:solidFill>
                  <a:srgbClr val="0070C0"/>
                </a:solidFill>
                <a:sym typeface="Wingdings 3"/>
              </a:rPr>
              <a:t> </a:t>
            </a:r>
            <a:r>
              <a:rPr lang="tr-TR" sz="2400" b="1" dirty="0" smtClean="0">
                <a:solidFill>
                  <a:srgbClr val="0070C0"/>
                </a:solidFill>
                <a:latin typeface="+mj-lt"/>
              </a:rPr>
              <a:t>Her ay rehber öğretmenlerle paylaşım toplantısı</a:t>
            </a:r>
          </a:p>
          <a:p>
            <a:endParaRPr lang="tr-TR" dirty="0">
              <a:latin typeface="+mj-lt"/>
            </a:endParaRPr>
          </a:p>
        </p:txBody>
      </p:sp>
      <p:pic>
        <p:nvPicPr>
          <p:cNvPr id="91142" name="Picture 6" descr="http://3.bp.blogspot.com/_XA1VD6FJzow/TK3MY8EIyII/AAAAAAAAAIE/BHGGJMKD_cU/s1600/el.jpg"/>
          <p:cNvPicPr>
            <a:picLocks noChangeAspect="1" noChangeArrowheads="1"/>
          </p:cNvPicPr>
          <p:nvPr/>
        </p:nvPicPr>
        <p:blipFill>
          <a:blip r:embed="rId2"/>
          <a:srcRect/>
          <a:stretch>
            <a:fillRect/>
          </a:stretch>
        </p:blipFill>
        <p:spPr bwMode="auto">
          <a:xfrm>
            <a:off x="3131840" y="3645024"/>
            <a:ext cx="2658164" cy="1785950"/>
          </a:xfrm>
          <a:prstGeom prst="rect">
            <a:avLst/>
          </a:prstGeom>
          <a:noFill/>
        </p:spPr>
      </p:pic>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6" y="5834063"/>
            <a:ext cx="901065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81206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0" y="620688"/>
            <a:ext cx="9144000" cy="5213374"/>
          </a:xfrm>
          <a:prstGeom prst="rect">
            <a:avLst/>
          </a:prstGeom>
          <a:noFill/>
          <a:ln w="9525">
            <a:noFill/>
            <a:miter lim="800000"/>
            <a:headEnd/>
            <a:tailEnd/>
          </a:ln>
        </p:spPr>
      </p:pic>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49" y="5834063"/>
            <a:ext cx="901065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510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p:cNvSpPr>
            <a:spLocks noGrp="1" noChangeArrowheads="1"/>
          </p:cNvSpPr>
          <p:nvPr>
            <p:ph type="title"/>
          </p:nvPr>
        </p:nvSpPr>
        <p:spPr/>
        <p:txBody>
          <a:bodyPr/>
          <a:lstStyle/>
          <a:p>
            <a:pPr eaLnBrk="1" hangingPunct="1"/>
            <a:r>
              <a:rPr lang="tr-TR" sz="3200" dirty="0" smtClean="0">
                <a:solidFill>
                  <a:srgbClr val="FF0000"/>
                </a:solidFill>
              </a:rPr>
              <a:t>Örnek Tebrik Mesajı</a:t>
            </a:r>
          </a:p>
        </p:txBody>
      </p:sp>
      <p:sp>
        <p:nvSpPr>
          <p:cNvPr id="61443" name="Rectangle 3"/>
          <p:cNvSpPr>
            <a:spLocks noGrp="1" noChangeArrowheads="1"/>
          </p:cNvSpPr>
          <p:nvPr>
            <p:ph type="body" sz="half" idx="1"/>
          </p:nvPr>
        </p:nvSpPr>
        <p:spPr>
          <a:xfrm>
            <a:off x="827584" y="1916832"/>
            <a:ext cx="7621588" cy="3724275"/>
          </a:xfrm>
        </p:spPr>
        <p:txBody>
          <a:bodyPr/>
          <a:lstStyle/>
          <a:p>
            <a:pPr algn="just" eaLnBrk="1" hangingPunct="1">
              <a:buFont typeface="Wingdings" pitchFamily="2" charset="2"/>
              <a:buNone/>
            </a:pPr>
            <a:r>
              <a:rPr lang="tr-TR" sz="2000" b="1" dirty="0" smtClean="0"/>
              <a:t>  	     </a:t>
            </a:r>
            <a:r>
              <a:rPr lang="tr-TR" sz="2000" dirty="0" smtClean="0"/>
              <a:t>Sayın ………………………………</a:t>
            </a:r>
          </a:p>
          <a:p>
            <a:pPr algn="just" eaLnBrk="1" hangingPunct="1">
              <a:buFont typeface="Wingdings" pitchFamily="2" charset="2"/>
              <a:buNone/>
            </a:pPr>
            <a:r>
              <a:rPr lang="tr-TR" sz="2000" dirty="0" smtClean="0"/>
              <a:t>          Velisi bulunduğunuz okulumuzun……/…..sınıfında eğitim öğretim gören ……..numaralı ……………………………..2018/2019 eğitim öğretim yılı ….dönemi “……………….”  Dersi…….. sınavında …………puan alarak üstün başarı göstermiştir.</a:t>
            </a:r>
          </a:p>
          <a:p>
            <a:pPr algn="just" eaLnBrk="1" hangingPunct="1">
              <a:buFont typeface="Wingdings" pitchFamily="2" charset="2"/>
              <a:buNone/>
            </a:pPr>
            <a:r>
              <a:rPr lang="tr-TR" sz="2000" dirty="0" smtClean="0"/>
              <a:t>            Öğrencinizin başarısında sizlerin katkısının büyük olduğunu düşünerek hem sizi hem de öğrencinizi tebrik eder başarılarının devamını dileriz.</a:t>
            </a:r>
          </a:p>
          <a:p>
            <a:pPr algn="just" eaLnBrk="1" hangingPunct="1">
              <a:buFont typeface="Wingdings" pitchFamily="2" charset="2"/>
              <a:buNone/>
            </a:pPr>
            <a:endParaRPr lang="tr-TR" sz="2000" dirty="0" smtClean="0"/>
          </a:p>
          <a:p>
            <a:pPr algn="just" eaLnBrk="1" hangingPunct="1">
              <a:buFont typeface="Wingdings" pitchFamily="2" charset="2"/>
              <a:buNone/>
            </a:pPr>
            <a:r>
              <a:rPr lang="tr-TR" sz="2000" dirty="0" smtClean="0"/>
              <a:t> ……………..Öğretmeni                                      Okul Müdürü</a:t>
            </a:r>
          </a:p>
          <a:p>
            <a:pPr algn="just" eaLnBrk="1" hangingPunct="1">
              <a:buFont typeface="Wingdings" pitchFamily="2" charset="2"/>
              <a:buNone/>
            </a:pPr>
            <a:endParaRPr lang="tr-TR" sz="2000" dirty="0" smtClean="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22" y="5834063"/>
            <a:ext cx="901065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58523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p:cNvSpPr>
            <a:spLocks noGrp="1" noChangeArrowheads="1"/>
          </p:cNvSpPr>
          <p:nvPr>
            <p:ph type="title"/>
          </p:nvPr>
        </p:nvSpPr>
        <p:spPr>
          <a:xfrm>
            <a:off x="528638" y="1268760"/>
            <a:ext cx="8229600" cy="1143000"/>
          </a:xfrm>
        </p:spPr>
        <p:txBody>
          <a:bodyPr>
            <a:normAutofit fontScale="90000"/>
          </a:bodyPr>
          <a:lstStyle/>
          <a:p>
            <a:pPr eaLnBrk="1" hangingPunct="1"/>
            <a:r>
              <a:rPr lang="tr-TR" sz="3200" dirty="0" smtClean="0">
                <a:solidFill>
                  <a:srgbClr val="FF0000"/>
                </a:solidFill>
              </a:rPr>
              <a:t/>
            </a:r>
            <a:br>
              <a:rPr lang="tr-TR" sz="3200" dirty="0" smtClean="0">
                <a:solidFill>
                  <a:srgbClr val="FF0000"/>
                </a:solidFill>
              </a:rPr>
            </a:br>
            <a:r>
              <a:rPr lang="tr-TR" sz="3200" dirty="0" smtClean="0">
                <a:solidFill>
                  <a:srgbClr val="FF0000"/>
                </a:solidFill>
              </a:rPr>
              <a:t/>
            </a:r>
            <a:br>
              <a:rPr lang="tr-TR" sz="3200" dirty="0" smtClean="0">
                <a:solidFill>
                  <a:srgbClr val="FF0000"/>
                </a:solidFill>
              </a:rPr>
            </a:br>
            <a:r>
              <a:rPr lang="tr-TR" sz="2400" dirty="0" smtClean="0">
                <a:solidFill>
                  <a:srgbClr val="FF0000"/>
                </a:solidFill>
              </a:rPr>
              <a:t>GURUR ÇAYI DAVET MESAJI ÖRNEĞİ		(1)</a:t>
            </a:r>
            <a:br>
              <a:rPr lang="tr-TR" sz="2400" dirty="0" smtClean="0">
                <a:solidFill>
                  <a:srgbClr val="FF0000"/>
                </a:solidFill>
              </a:rPr>
            </a:br>
            <a:endParaRPr lang="tr-TR" sz="2400" dirty="0" smtClean="0">
              <a:solidFill>
                <a:srgbClr val="FF0000"/>
              </a:solidFill>
            </a:endParaRPr>
          </a:p>
        </p:txBody>
      </p:sp>
      <p:sp>
        <p:nvSpPr>
          <p:cNvPr id="62467" name="Rectangle 3"/>
          <p:cNvSpPr>
            <a:spLocks noGrp="1" noChangeArrowheads="1"/>
          </p:cNvSpPr>
          <p:nvPr>
            <p:ph sz="quarter" idx="13"/>
          </p:nvPr>
        </p:nvSpPr>
        <p:spPr/>
        <p:txBody>
          <a:bodyPr/>
          <a:lstStyle/>
          <a:p>
            <a:pPr eaLnBrk="1" hangingPunct="1">
              <a:buFont typeface="Wingdings" pitchFamily="2" charset="2"/>
              <a:buNone/>
            </a:pPr>
            <a:r>
              <a:rPr lang="tr-TR" dirty="0" smtClean="0"/>
              <a:t> </a:t>
            </a:r>
          </a:p>
        </p:txBody>
      </p:sp>
      <p:sp>
        <p:nvSpPr>
          <p:cNvPr id="62468" name="Rectangle 4"/>
          <p:cNvSpPr>
            <a:spLocks noChangeArrowheads="1"/>
          </p:cNvSpPr>
          <p:nvPr/>
        </p:nvSpPr>
        <p:spPr bwMode="auto">
          <a:xfrm>
            <a:off x="827088" y="3046413"/>
            <a:ext cx="7632700"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1396" bIns="0" anchor="ctr">
            <a:spAutoFit/>
          </a:bodyPr>
          <a:lstStyle/>
          <a:p>
            <a:pPr algn="just"/>
            <a:r>
              <a:rPr lang="tr-TR" b="1" dirty="0"/>
              <a:t>           </a:t>
            </a:r>
          </a:p>
          <a:p>
            <a:pPr algn="just"/>
            <a:r>
              <a:rPr lang="tr-TR" b="1" dirty="0"/>
              <a:t>Sayın ……………………….</a:t>
            </a:r>
          </a:p>
          <a:p>
            <a:pPr algn="just"/>
            <a:r>
              <a:rPr lang="tr-TR" b="1" dirty="0"/>
              <a:t>           Okulumuz öğrencilerinden velisi bulunduğunuz… sınıfı……</a:t>
            </a:r>
            <a:r>
              <a:rPr lang="tr-TR" b="1" dirty="0" err="1"/>
              <a:t>nolu</a:t>
            </a:r>
            <a:r>
              <a:rPr lang="tr-TR" b="1" dirty="0"/>
              <a:t>… ……………… ………………….örnek davranışlarından dolayı   kutluyor, başarılarının devamını diliyorum.</a:t>
            </a:r>
          </a:p>
          <a:p>
            <a:pPr algn="just"/>
            <a:r>
              <a:rPr lang="tr-TR" b="1" dirty="0"/>
              <a:t>    …………………tarihinde	saat………….’da/de okulumuzda düzenlenecek olan “GURUR ÇAYINA”     davetlisiniz.  Gurur  çayına  katılarak bizi ve öğrencinizi onurlandırmanızı dileriz. Saygılarımla.</a:t>
            </a:r>
          </a:p>
          <a:p>
            <a:pPr algn="just"/>
            <a:r>
              <a:rPr lang="tr-TR" b="1" dirty="0"/>
              <a:t>                                                 </a:t>
            </a:r>
          </a:p>
          <a:p>
            <a:pPr algn="just"/>
            <a:r>
              <a:rPr lang="tr-TR" b="1" dirty="0"/>
              <a:t>						Okul Müdürü </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3" y="5834063"/>
            <a:ext cx="901065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9954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p:cNvSpPr>
            <a:spLocks noGrp="1" noChangeArrowheads="1"/>
          </p:cNvSpPr>
          <p:nvPr>
            <p:ph type="title"/>
          </p:nvPr>
        </p:nvSpPr>
        <p:spPr>
          <a:xfrm>
            <a:off x="467544" y="1484784"/>
            <a:ext cx="8229600" cy="562074"/>
          </a:xfrm>
        </p:spPr>
        <p:txBody>
          <a:bodyPr>
            <a:normAutofit fontScale="90000"/>
          </a:bodyPr>
          <a:lstStyle/>
          <a:p>
            <a:pPr eaLnBrk="1" hangingPunct="1"/>
            <a:r>
              <a:rPr lang="tr-TR" sz="2400" dirty="0" smtClean="0">
                <a:solidFill>
                  <a:srgbClr val="FF0000"/>
                </a:solidFill>
              </a:rPr>
              <a:t>GURUR ÇAYI DAVET MESAJI ÖRNEĞİ		(2)</a:t>
            </a:r>
            <a:br>
              <a:rPr lang="tr-TR" sz="2400" dirty="0" smtClean="0">
                <a:solidFill>
                  <a:srgbClr val="FF0000"/>
                </a:solidFill>
              </a:rPr>
            </a:br>
            <a:endParaRPr lang="tr-TR" sz="2400" dirty="0" smtClean="0">
              <a:solidFill>
                <a:srgbClr val="FF0000"/>
              </a:solidFill>
            </a:endParaRPr>
          </a:p>
        </p:txBody>
      </p:sp>
      <p:sp>
        <p:nvSpPr>
          <p:cNvPr id="63491" name="Rectangle 3"/>
          <p:cNvSpPr>
            <a:spLocks noGrp="1" noChangeArrowheads="1"/>
          </p:cNvSpPr>
          <p:nvPr>
            <p:ph sz="quarter" idx="13"/>
          </p:nvPr>
        </p:nvSpPr>
        <p:spPr>
          <a:xfrm>
            <a:off x="251520" y="1844824"/>
            <a:ext cx="8640960" cy="4104456"/>
          </a:xfrm>
        </p:spPr>
        <p:txBody>
          <a:bodyPr>
            <a:normAutofit lnSpcReduction="10000"/>
          </a:bodyPr>
          <a:lstStyle/>
          <a:p>
            <a:pPr algn="just" eaLnBrk="1" hangingPunct="1">
              <a:lnSpc>
                <a:spcPct val="80000"/>
              </a:lnSpc>
              <a:buFont typeface="Wingdings" pitchFamily="2" charset="2"/>
              <a:buNone/>
            </a:pPr>
            <a:r>
              <a:rPr lang="tr-TR" sz="2000" dirty="0" smtClean="0"/>
              <a:t>		</a:t>
            </a:r>
          </a:p>
          <a:p>
            <a:pPr algn="just" eaLnBrk="1" hangingPunct="1">
              <a:lnSpc>
                <a:spcPct val="80000"/>
              </a:lnSpc>
              <a:buFont typeface="Wingdings" pitchFamily="2" charset="2"/>
              <a:buNone/>
            </a:pPr>
            <a:r>
              <a:rPr lang="tr-TR" sz="2000" b="1" dirty="0" smtClean="0"/>
              <a:t>     	         Sayın ……………………………..</a:t>
            </a:r>
            <a:endParaRPr lang="tr-TR" sz="2000" dirty="0" smtClean="0"/>
          </a:p>
          <a:p>
            <a:pPr algn="just" eaLnBrk="1" hangingPunct="1">
              <a:lnSpc>
                <a:spcPct val="80000"/>
              </a:lnSpc>
              <a:buFont typeface="Wingdings" pitchFamily="2" charset="2"/>
              <a:buNone/>
            </a:pPr>
            <a:r>
              <a:rPr lang="tr-TR" sz="2000" b="1" dirty="0" smtClean="0"/>
              <a:t>               …………….……………. tarihinde okulumuzda yapılan ………………...........................…. sınavında çocuğunuz ………………………………. üstün başarı göstermiştir. Sizi ve öğrencimizi kutluyor, başarılarının devamını diliyorum.</a:t>
            </a:r>
          </a:p>
          <a:p>
            <a:pPr algn="just" eaLnBrk="1" hangingPunct="1">
              <a:lnSpc>
                <a:spcPct val="80000"/>
              </a:lnSpc>
              <a:buFont typeface="Wingdings" pitchFamily="2" charset="2"/>
              <a:buNone/>
            </a:pPr>
            <a:endParaRPr lang="tr-TR" sz="2000" dirty="0" smtClean="0"/>
          </a:p>
          <a:p>
            <a:pPr algn="just" eaLnBrk="1" hangingPunct="1">
              <a:lnSpc>
                <a:spcPct val="80000"/>
              </a:lnSpc>
              <a:buFont typeface="Wingdings" pitchFamily="2" charset="2"/>
              <a:buNone/>
            </a:pPr>
            <a:r>
              <a:rPr lang="tr-TR" sz="2000" b="1" dirty="0" smtClean="0"/>
              <a:t>               ……………… tarihinde	saat…….’da/de okulumuzda düzenlenecek olan “GURUR ÇAYINA”     davetlisiniz.</a:t>
            </a:r>
          </a:p>
          <a:p>
            <a:pPr algn="just" eaLnBrk="1" hangingPunct="1">
              <a:lnSpc>
                <a:spcPct val="80000"/>
              </a:lnSpc>
              <a:buFont typeface="Wingdings" pitchFamily="2" charset="2"/>
              <a:buNone/>
            </a:pPr>
            <a:endParaRPr lang="tr-TR" sz="2000" b="1" dirty="0" smtClean="0"/>
          </a:p>
          <a:p>
            <a:pPr algn="just" eaLnBrk="1" hangingPunct="1">
              <a:lnSpc>
                <a:spcPct val="80000"/>
              </a:lnSpc>
              <a:buFont typeface="Wingdings" pitchFamily="2" charset="2"/>
              <a:buNone/>
            </a:pPr>
            <a:r>
              <a:rPr lang="tr-TR" sz="2000" b="1" dirty="0" smtClean="0"/>
              <a:t>               Katılımınızı, bizi ve öğrencinizi onurlandırmanızı dileriz. Saygılarımla.</a:t>
            </a:r>
            <a:endParaRPr lang="tr-TR" sz="2000" dirty="0" smtClean="0"/>
          </a:p>
          <a:p>
            <a:pPr algn="just" eaLnBrk="1" hangingPunct="1">
              <a:lnSpc>
                <a:spcPct val="80000"/>
              </a:lnSpc>
              <a:buFont typeface="Wingdings" pitchFamily="2" charset="2"/>
              <a:buNone/>
            </a:pPr>
            <a:r>
              <a:rPr lang="tr-TR" sz="2000" dirty="0" smtClean="0"/>
              <a:t>                                                                                                             						Okul Müdürü</a:t>
            </a:r>
          </a:p>
          <a:p>
            <a:pPr algn="just" eaLnBrk="1" hangingPunct="1">
              <a:lnSpc>
                <a:spcPct val="80000"/>
              </a:lnSpc>
              <a:buFont typeface="Wingdings" pitchFamily="2" charset="2"/>
              <a:buNone/>
            </a:pPr>
            <a:endParaRPr lang="tr-TR" sz="2000" dirty="0" smtClean="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38" y="5834063"/>
            <a:ext cx="901065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81520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1143000"/>
          </a:xfrm>
        </p:spPr>
        <p:txBody>
          <a:bodyPr/>
          <a:lstStyle/>
          <a:p>
            <a:pPr algn="ctr"/>
            <a:r>
              <a:rPr lang="tr-TR" sz="2800" b="1" dirty="0">
                <a:ea typeface="Times New Roman"/>
              </a:rPr>
              <a:t>UYGULAMA TAKVİMİ </a:t>
            </a:r>
            <a:endParaRPr lang="tr-TR" sz="2800" dirty="0"/>
          </a:p>
        </p:txBody>
      </p:sp>
      <p:graphicFrame>
        <p:nvGraphicFramePr>
          <p:cNvPr id="4" name="İçerik Yer Tutucusu 3"/>
          <p:cNvGraphicFramePr>
            <a:graphicFrameLocks noGrp="1"/>
          </p:cNvGraphicFramePr>
          <p:nvPr>
            <p:ph sz="quarter" idx="13"/>
            <p:extLst>
              <p:ext uri="{D42A27DB-BD31-4B8C-83A1-F6EECF244321}">
                <p14:modId xmlns:p14="http://schemas.microsoft.com/office/powerpoint/2010/main" val="809972496"/>
              </p:ext>
            </p:extLst>
          </p:nvPr>
        </p:nvGraphicFramePr>
        <p:xfrm>
          <a:off x="525813" y="548680"/>
          <a:ext cx="8568952" cy="5504175"/>
        </p:xfrm>
        <a:graphic>
          <a:graphicData uri="http://schemas.openxmlformats.org/drawingml/2006/table">
            <a:tbl>
              <a:tblPr firstRow="1" firstCol="1" bandRow="1">
                <a:tableStyleId>{5C22544A-7EE6-4342-B048-85BDC9FD1C3A}</a:tableStyleId>
              </a:tblPr>
              <a:tblGrid>
                <a:gridCol w="995379"/>
                <a:gridCol w="3360505"/>
                <a:gridCol w="4213068"/>
              </a:tblGrid>
              <a:tr h="456266">
                <a:tc>
                  <a:txBody>
                    <a:bodyPr/>
                    <a:lstStyle/>
                    <a:p>
                      <a:pPr marL="171450" indent="-171450">
                        <a:spcAft>
                          <a:spcPts val="0"/>
                        </a:spcAft>
                      </a:pPr>
                      <a:r>
                        <a:rPr lang="tr-TR" sz="1600" dirty="0">
                          <a:effectLst/>
                        </a:rPr>
                        <a:t>ÇALIŞMA NO</a:t>
                      </a:r>
                      <a:endParaRPr lang="tr-TR" sz="1600" b="1" dirty="0">
                        <a:effectLst/>
                        <a:latin typeface="Times New Roman"/>
                        <a:cs typeface="Times New Roman"/>
                      </a:endParaRPr>
                    </a:p>
                  </a:txBody>
                  <a:tcPr marL="68580" marR="68580" marT="0" marB="0"/>
                </a:tc>
                <a:tc>
                  <a:txBody>
                    <a:bodyPr/>
                    <a:lstStyle/>
                    <a:p>
                      <a:pPr marL="171450" indent="-171450" algn="ctr">
                        <a:spcAft>
                          <a:spcPts val="0"/>
                        </a:spcAft>
                      </a:pPr>
                      <a:r>
                        <a:rPr lang="tr-TR" sz="1600" dirty="0" smtClean="0">
                          <a:effectLst/>
                        </a:rPr>
                        <a:t>2018-2019 </a:t>
                      </a:r>
                      <a:r>
                        <a:rPr lang="tr-TR" sz="1600" dirty="0">
                          <a:effectLst/>
                        </a:rPr>
                        <a:t>ÇALIŞMA ADI</a:t>
                      </a:r>
                      <a:endParaRPr lang="tr-TR" sz="1600" b="1" dirty="0">
                        <a:effectLst/>
                        <a:latin typeface="Times New Roman"/>
                        <a:cs typeface="Times New Roman"/>
                      </a:endParaRPr>
                    </a:p>
                  </a:txBody>
                  <a:tcPr marL="68580" marR="68580" marT="0" marB="0"/>
                </a:tc>
                <a:tc>
                  <a:txBody>
                    <a:bodyPr/>
                    <a:lstStyle/>
                    <a:p>
                      <a:pPr marL="171450" indent="-171450" algn="ctr">
                        <a:spcAft>
                          <a:spcPts val="0"/>
                        </a:spcAft>
                      </a:pPr>
                      <a:r>
                        <a:rPr lang="tr-TR" sz="1600" dirty="0">
                          <a:effectLst/>
                        </a:rPr>
                        <a:t>ÇALIŞMA ZAMANI</a:t>
                      </a:r>
                      <a:endParaRPr lang="tr-TR" sz="1600" b="1" dirty="0">
                        <a:effectLst/>
                        <a:latin typeface="Times New Roman"/>
                        <a:cs typeface="Times New Roman"/>
                      </a:endParaRPr>
                    </a:p>
                  </a:txBody>
                  <a:tcPr marL="68580" marR="68580" marT="0" marB="0"/>
                </a:tc>
              </a:tr>
              <a:tr h="273842">
                <a:tc>
                  <a:txBody>
                    <a:bodyPr/>
                    <a:lstStyle/>
                    <a:p>
                      <a:pPr marL="171450" indent="-171450" algn="ctr">
                        <a:spcAft>
                          <a:spcPts val="0"/>
                        </a:spcAft>
                      </a:pPr>
                      <a:r>
                        <a:rPr lang="tr-TR" sz="1600" dirty="0">
                          <a:effectLst/>
                        </a:rPr>
                        <a:t>1</a:t>
                      </a:r>
                      <a:endParaRPr lang="tr-TR" sz="1600" b="1" dirty="0">
                        <a:effectLst/>
                        <a:latin typeface="Times New Roman"/>
                        <a:cs typeface="Times New Roman"/>
                      </a:endParaRPr>
                    </a:p>
                  </a:txBody>
                  <a:tcPr marL="68580" marR="68580" marT="0" marB="0"/>
                </a:tc>
                <a:tc>
                  <a:txBody>
                    <a:bodyPr/>
                    <a:lstStyle/>
                    <a:p>
                      <a:pPr marL="171450" indent="-171450" algn="l">
                        <a:spcAft>
                          <a:spcPts val="0"/>
                        </a:spcAft>
                      </a:pPr>
                      <a:r>
                        <a:rPr lang="tr-TR" sz="1600" dirty="0">
                          <a:effectLst/>
                        </a:rPr>
                        <a:t>Proje Okullarına Projenin Tanıtımı</a:t>
                      </a:r>
                      <a:endParaRPr lang="tr-TR" sz="1600" b="1" dirty="0">
                        <a:effectLst/>
                        <a:latin typeface="Times New Roman"/>
                        <a:cs typeface="Times New Roman"/>
                      </a:endParaRPr>
                    </a:p>
                  </a:txBody>
                  <a:tcPr marL="68580" marR="68580" marT="0" marB="0"/>
                </a:tc>
                <a:tc>
                  <a:txBody>
                    <a:bodyPr/>
                    <a:lstStyle/>
                    <a:p>
                      <a:pPr marL="171450" indent="-171450">
                        <a:spcAft>
                          <a:spcPts val="0"/>
                        </a:spcAft>
                      </a:pPr>
                      <a:r>
                        <a:rPr lang="tr-TR" sz="1600" dirty="0" smtClean="0">
                          <a:effectLst/>
                        </a:rPr>
                        <a:t>Şubat  Ayı İlk Haftası</a:t>
                      </a:r>
                      <a:endParaRPr lang="tr-TR" sz="1600" b="1" dirty="0">
                        <a:effectLst/>
                        <a:latin typeface="Times New Roman"/>
                        <a:cs typeface="Times New Roman"/>
                      </a:endParaRPr>
                    </a:p>
                  </a:txBody>
                  <a:tcPr marL="68580" marR="68580" marT="0" marB="0"/>
                </a:tc>
              </a:tr>
              <a:tr h="462611">
                <a:tc>
                  <a:txBody>
                    <a:bodyPr/>
                    <a:lstStyle/>
                    <a:p>
                      <a:pPr marL="171450" indent="-171450" algn="ctr">
                        <a:spcAft>
                          <a:spcPts val="0"/>
                        </a:spcAft>
                      </a:pPr>
                      <a:r>
                        <a:rPr lang="tr-TR" sz="1600">
                          <a:effectLst/>
                        </a:rPr>
                        <a:t>2</a:t>
                      </a:r>
                      <a:endParaRPr lang="tr-TR" sz="1600" b="1">
                        <a:effectLst/>
                        <a:latin typeface="Times New Roman"/>
                        <a:cs typeface="Times New Roman"/>
                      </a:endParaRPr>
                    </a:p>
                  </a:txBody>
                  <a:tcPr marL="68580" marR="68580" marT="0" marB="0"/>
                </a:tc>
                <a:tc>
                  <a:txBody>
                    <a:bodyPr/>
                    <a:lstStyle/>
                    <a:p>
                      <a:pPr marL="171450" marR="0" indent="-171450" algn="l" defTabSz="914400" rtl="0" eaLnBrk="1" fontAlgn="auto" latinLnBrk="0" hangingPunct="1">
                        <a:lnSpc>
                          <a:spcPct val="100000"/>
                        </a:lnSpc>
                        <a:spcBef>
                          <a:spcPts val="0"/>
                        </a:spcBef>
                        <a:spcAft>
                          <a:spcPts val="0"/>
                        </a:spcAft>
                        <a:buClrTx/>
                        <a:buSzTx/>
                        <a:buFontTx/>
                        <a:buNone/>
                        <a:tabLst/>
                        <a:defRPr/>
                      </a:pPr>
                      <a:r>
                        <a:rPr lang="tr-TR" sz="1600" b="0" dirty="0" smtClean="0">
                          <a:effectLst/>
                          <a:latin typeface="+mn-lt"/>
                          <a:cs typeface="+mn-cs"/>
                        </a:rPr>
                        <a:t>Başarı</a:t>
                      </a:r>
                      <a:r>
                        <a:rPr lang="tr-TR" sz="1600" b="0" baseline="0" dirty="0" smtClean="0">
                          <a:effectLst/>
                          <a:latin typeface="+mn-lt"/>
                          <a:cs typeface="+mn-cs"/>
                        </a:rPr>
                        <a:t> halkası Öğretmenlerinin görevlendirilmesi</a:t>
                      </a:r>
                      <a:endParaRPr lang="tr-TR" sz="1600" b="1" dirty="0">
                        <a:effectLst/>
                        <a:latin typeface="Times New Roman"/>
                        <a:cs typeface="Times New Roman"/>
                      </a:endParaRPr>
                    </a:p>
                  </a:txBody>
                  <a:tcPr marL="68580" marR="68580" marT="0" marB="0"/>
                </a:tc>
                <a:tc>
                  <a:txBody>
                    <a:bodyPr/>
                    <a:lstStyle/>
                    <a:p>
                      <a:pPr marL="171450" indent="-171450">
                        <a:spcAft>
                          <a:spcPts val="0"/>
                        </a:spcAft>
                      </a:pPr>
                      <a:r>
                        <a:rPr lang="tr-TR" sz="1600" dirty="0" smtClean="0">
                          <a:effectLst/>
                        </a:rPr>
                        <a:t>Şubat  </a:t>
                      </a:r>
                      <a:r>
                        <a:rPr lang="tr-TR" sz="1600" dirty="0">
                          <a:effectLst/>
                        </a:rPr>
                        <a:t>Ayı </a:t>
                      </a:r>
                      <a:r>
                        <a:rPr lang="tr-TR" sz="1600" dirty="0" smtClean="0">
                          <a:effectLst/>
                        </a:rPr>
                        <a:t>İkinci </a:t>
                      </a:r>
                      <a:r>
                        <a:rPr lang="tr-TR" sz="1600" dirty="0">
                          <a:effectLst/>
                        </a:rPr>
                        <a:t>Haftası</a:t>
                      </a:r>
                      <a:endParaRPr lang="tr-TR" sz="1600" b="1" dirty="0">
                        <a:effectLst/>
                        <a:latin typeface="Times New Roman"/>
                        <a:cs typeface="Times New Roman"/>
                      </a:endParaRPr>
                    </a:p>
                  </a:txBody>
                  <a:tcPr marL="68580" marR="68580" marT="0" marB="0"/>
                </a:tc>
              </a:tr>
              <a:tr h="456266">
                <a:tc>
                  <a:txBody>
                    <a:bodyPr/>
                    <a:lstStyle/>
                    <a:p>
                      <a:pPr marL="171450" indent="-171450" algn="ctr">
                        <a:spcAft>
                          <a:spcPts val="0"/>
                        </a:spcAft>
                      </a:pPr>
                      <a:r>
                        <a:rPr lang="tr-TR" sz="1600">
                          <a:effectLst/>
                        </a:rPr>
                        <a:t>3</a:t>
                      </a:r>
                      <a:endParaRPr lang="tr-TR" sz="1600" b="1">
                        <a:effectLst/>
                        <a:latin typeface="Times New Roman"/>
                        <a:cs typeface="Times New Roman"/>
                      </a:endParaRPr>
                    </a:p>
                  </a:txBody>
                  <a:tcPr marL="68580" marR="68580" marT="0" marB="0"/>
                </a:tc>
                <a:tc>
                  <a:txBody>
                    <a:bodyPr/>
                    <a:lstStyle/>
                    <a:p>
                      <a:pPr marL="171450" indent="-171450" algn="l">
                        <a:spcAft>
                          <a:spcPts val="0"/>
                        </a:spcAft>
                      </a:pPr>
                      <a:r>
                        <a:rPr lang="tr-TR" sz="1600" dirty="0">
                          <a:effectLst/>
                        </a:rPr>
                        <a:t>Okul Aile Birliklerine Proje Tanıtımı</a:t>
                      </a:r>
                      <a:endParaRPr lang="tr-TR" sz="1600" b="1" dirty="0">
                        <a:effectLst/>
                        <a:latin typeface="Times New Roman"/>
                        <a:cs typeface="Times New Roman"/>
                      </a:endParaRPr>
                    </a:p>
                  </a:txBody>
                  <a:tcPr marL="68580" marR="68580" marT="0" marB="0"/>
                </a:tc>
                <a:tc>
                  <a:txBody>
                    <a:bodyPr/>
                    <a:lstStyle/>
                    <a:p>
                      <a:pPr marL="171450" indent="-171450">
                        <a:spcAft>
                          <a:spcPts val="0"/>
                        </a:spcAft>
                      </a:pPr>
                      <a:r>
                        <a:rPr lang="tr-TR" sz="1600" dirty="0" smtClean="0">
                          <a:effectLst/>
                        </a:rPr>
                        <a:t>Şubat  </a:t>
                      </a:r>
                      <a:r>
                        <a:rPr lang="tr-TR" sz="1600" dirty="0">
                          <a:effectLst/>
                        </a:rPr>
                        <a:t>Ayı Üçüncü Haftası</a:t>
                      </a:r>
                      <a:endParaRPr lang="tr-TR" sz="1600" b="1" dirty="0">
                        <a:effectLst/>
                        <a:latin typeface="Times New Roman"/>
                        <a:cs typeface="Times New Roman"/>
                      </a:endParaRPr>
                    </a:p>
                  </a:txBody>
                  <a:tcPr marL="68580" marR="68580" marT="0" marB="0"/>
                </a:tc>
              </a:tr>
              <a:tr h="598785">
                <a:tc>
                  <a:txBody>
                    <a:bodyPr/>
                    <a:lstStyle/>
                    <a:p>
                      <a:pPr marL="171450" indent="-171450" algn="ctr">
                        <a:spcAft>
                          <a:spcPts val="0"/>
                        </a:spcAft>
                      </a:pPr>
                      <a:r>
                        <a:rPr lang="tr-TR" sz="1600" dirty="0">
                          <a:effectLst/>
                        </a:rPr>
                        <a:t>2</a:t>
                      </a:r>
                      <a:endParaRPr lang="tr-TR" sz="1600" b="1" dirty="0">
                        <a:effectLst/>
                        <a:latin typeface="Times New Roman"/>
                        <a:cs typeface="Times New Roman"/>
                      </a:endParaRPr>
                    </a:p>
                  </a:txBody>
                  <a:tcPr marL="68580" marR="68580" marT="0" marB="0"/>
                </a:tc>
                <a:tc>
                  <a:txBody>
                    <a:bodyPr/>
                    <a:lstStyle/>
                    <a:p>
                      <a:pPr marL="171450" indent="-171450" algn="l">
                        <a:spcAft>
                          <a:spcPts val="0"/>
                        </a:spcAft>
                      </a:pPr>
                      <a:r>
                        <a:rPr lang="tr-TR" sz="1600" dirty="0">
                          <a:effectLst/>
                        </a:rPr>
                        <a:t>Öğrencilerin ve </a:t>
                      </a:r>
                      <a:r>
                        <a:rPr lang="tr-TR" sz="1600" dirty="0" smtClean="0">
                          <a:effectLst/>
                        </a:rPr>
                        <a:t>Eğitim Koçunun Seçimi   </a:t>
                      </a:r>
                      <a:r>
                        <a:rPr lang="tr-TR" sz="1800" b="1" dirty="0" smtClean="0">
                          <a:effectLst/>
                          <a:latin typeface="Times New Roman"/>
                          <a:cs typeface="Times New Roman"/>
                        </a:rPr>
                        <a:t>(Koçluk</a:t>
                      </a:r>
                      <a:r>
                        <a:rPr lang="tr-TR" sz="1800" b="1" baseline="0" dirty="0" smtClean="0">
                          <a:effectLst/>
                          <a:latin typeface="Times New Roman"/>
                          <a:cs typeface="Times New Roman"/>
                        </a:rPr>
                        <a:t> Atölyesi</a:t>
                      </a:r>
                      <a:r>
                        <a:rPr lang="tr-TR" sz="1800" b="1" dirty="0" smtClean="0">
                          <a:effectLst/>
                          <a:latin typeface="Times New Roman"/>
                          <a:cs typeface="Times New Roman"/>
                        </a:rPr>
                        <a:t>)</a:t>
                      </a:r>
                      <a:endParaRPr lang="tr-TR" sz="1800" b="1" dirty="0">
                        <a:effectLst/>
                        <a:latin typeface="Times New Roman"/>
                        <a:cs typeface="Times New Roman"/>
                      </a:endParaRPr>
                    </a:p>
                  </a:txBody>
                  <a:tcPr marL="68580" marR="68580" marT="0" marB="0"/>
                </a:tc>
                <a:tc>
                  <a:txBody>
                    <a:bodyPr/>
                    <a:lstStyle/>
                    <a:p>
                      <a:pPr marL="171450" indent="-171450">
                        <a:spcAft>
                          <a:spcPts val="0"/>
                        </a:spcAft>
                      </a:pPr>
                      <a:r>
                        <a:rPr lang="tr-TR" sz="1600" dirty="0" smtClean="0">
                          <a:effectLst/>
                        </a:rPr>
                        <a:t>Şubat  </a:t>
                      </a:r>
                      <a:r>
                        <a:rPr lang="tr-TR" sz="1600" dirty="0">
                          <a:effectLst/>
                        </a:rPr>
                        <a:t>Ayı İlk Haftası</a:t>
                      </a:r>
                      <a:endParaRPr lang="tr-TR" sz="1600" b="1" dirty="0">
                        <a:effectLst/>
                        <a:latin typeface="Times New Roman"/>
                        <a:cs typeface="Times New Roman"/>
                      </a:endParaRPr>
                    </a:p>
                  </a:txBody>
                  <a:tcPr marL="68580" marR="68580" marT="0" marB="0"/>
                </a:tc>
              </a:tr>
              <a:tr h="273842">
                <a:tc>
                  <a:txBody>
                    <a:bodyPr/>
                    <a:lstStyle/>
                    <a:p>
                      <a:pPr marL="171450" indent="-171450" algn="ctr">
                        <a:spcAft>
                          <a:spcPts val="0"/>
                        </a:spcAft>
                      </a:pPr>
                      <a:r>
                        <a:rPr lang="tr-TR" sz="1600">
                          <a:effectLst/>
                        </a:rPr>
                        <a:t>3</a:t>
                      </a:r>
                      <a:endParaRPr lang="tr-TR" sz="1600" b="1">
                        <a:effectLst/>
                        <a:latin typeface="Times New Roman"/>
                        <a:cs typeface="Times New Roman"/>
                      </a:endParaRPr>
                    </a:p>
                  </a:txBody>
                  <a:tcPr marL="68580" marR="68580" marT="0" marB="0"/>
                </a:tc>
                <a:tc>
                  <a:txBody>
                    <a:bodyPr/>
                    <a:lstStyle/>
                    <a:p>
                      <a:pPr marL="171450" indent="-171450" algn="l">
                        <a:spcAft>
                          <a:spcPts val="0"/>
                        </a:spcAft>
                      </a:pPr>
                      <a:r>
                        <a:rPr lang="tr-TR" sz="1600" b="0" dirty="0" smtClean="0">
                          <a:effectLst/>
                          <a:latin typeface="+mn-lt"/>
                          <a:cs typeface="+mn-cs"/>
                        </a:rPr>
                        <a:t>Başarı</a:t>
                      </a:r>
                      <a:r>
                        <a:rPr lang="tr-TR" sz="1600" b="0" baseline="0" dirty="0" smtClean="0">
                          <a:effectLst/>
                          <a:latin typeface="+mn-lt"/>
                          <a:cs typeface="+mn-cs"/>
                        </a:rPr>
                        <a:t> halkası Öğretmenlerinin okul seminerleri</a:t>
                      </a:r>
                      <a:endParaRPr lang="tr-TR" sz="1600" b="1" dirty="0">
                        <a:effectLst/>
                        <a:latin typeface="Times New Roman"/>
                        <a:cs typeface="Times New Roman"/>
                      </a:endParaRPr>
                    </a:p>
                  </a:txBody>
                  <a:tcPr marL="68580" marR="68580" marT="0" marB="0"/>
                </a:tc>
                <a:tc>
                  <a:txBody>
                    <a:bodyPr/>
                    <a:lstStyle/>
                    <a:p>
                      <a:pPr marL="171450" indent="-171450">
                        <a:spcAft>
                          <a:spcPts val="0"/>
                        </a:spcAft>
                      </a:pPr>
                      <a:r>
                        <a:rPr lang="tr-TR" sz="1600" dirty="0" smtClean="0">
                          <a:effectLst/>
                        </a:rPr>
                        <a:t>Şubat, </a:t>
                      </a:r>
                      <a:r>
                        <a:rPr lang="tr-TR" sz="1600" dirty="0">
                          <a:effectLst/>
                        </a:rPr>
                        <a:t>Mart-Nisan-Mayıs </a:t>
                      </a:r>
                      <a:endParaRPr lang="tr-TR" sz="1600" b="1" dirty="0">
                        <a:effectLst/>
                        <a:latin typeface="Times New Roman"/>
                        <a:cs typeface="Times New Roman"/>
                      </a:endParaRPr>
                    </a:p>
                  </a:txBody>
                  <a:tcPr marL="68580" marR="68580" marT="0" marB="0"/>
                </a:tc>
              </a:tr>
              <a:tr h="456266">
                <a:tc>
                  <a:txBody>
                    <a:bodyPr/>
                    <a:lstStyle/>
                    <a:p>
                      <a:pPr marL="171450" indent="-171450" algn="ctr">
                        <a:spcAft>
                          <a:spcPts val="0"/>
                        </a:spcAft>
                      </a:pPr>
                      <a:r>
                        <a:rPr lang="tr-TR" sz="1600">
                          <a:effectLst/>
                        </a:rPr>
                        <a:t>4</a:t>
                      </a:r>
                      <a:endParaRPr lang="tr-TR" sz="1600" b="1">
                        <a:effectLst/>
                        <a:latin typeface="Times New Roman"/>
                        <a:cs typeface="Times New Roman"/>
                      </a:endParaRPr>
                    </a:p>
                  </a:txBody>
                  <a:tcPr marL="68580" marR="68580" marT="0" marB="0"/>
                </a:tc>
                <a:tc>
                  <a:txBody>
                    <a:bodyPr/>
                    <a:lstStyle/>
                    <a:p>
                      <a:pPr marL="171450" indent="-171450" algn="l">
                        <a:spcAft>
                          <a:spcPts val="0"/>
                        </a:spcAft>
                      </a:pPr>
                      <a:r>
                        <a:rPr lang="tr-TR" sz="1600" dirty="0" smtClean="0">
                          <a:effectLst/>
                        </a:rPr>
                        <a:t>Eğitim Koçunun Öğrencilerle Toplantısı</a:t>
                      </a:r>
                      <a:endParaRPr lang="tr-TR" sz="1600" b="1" dirty="0">
                        <a:effectLst/>
                        <a:latin typeface="Times New Roman"/>
                        <a:cs typeface="Times New Roman"/>
                      </a:endParaRPr>
                    </a:p>
                  </a:txBody>
                  <a:tcPr marL="68580" marR="68580" marT="0" marB="0"/>
                </a:tc>
                <a:tc>
                  <a:txBody>
                    <a:bodyPr/>
                    <a:lstStyle/>
                    <a:p>
                      <a:pPr marL="171450" indent="-171450">
                        <a:spcAft>
                          <a:spcPts val="0"/>
                        </a:spcAft>
                      </a:pPr>
                      <a:r>
                        <a:rPr lang="tr-TR" sz="1600" dirty="0">
                          <a:effectLst/>
                        </a:rPr>
                        <a:t>Her Hafta</a:t>
                      </a:r>
                      <a:endParaRPr lang="tr-TR" sz="1600" b="1" dirty="0">
                        <a:effectLst/>
                        <a:latin typeface="Times New Roman"/>
                        <a:cs typeface="Times New Roman"/>
                      </a:endParaRPr>
                    </a:p>
                  </a:txBody>
                  <a:tcPr marL="68580" marR="68580" marT="0" marB="0"/>
                </a:tc>
              </a:tr>
              <a:tr h="273842">
                <a:tc>
                  <a:txBody>
                    <a:bodyPr/>
                    <a:lstStyle/>
                    <a:p>
                      <a:pPr marL="171450" indent="-171450" algn="ctr">
                        <a:spcAft>
                          <a:spcPts val="0"/>
                        </a:spcAft>
                      </a:pPr>
                      <a:r>
                        <a:rPr lang="tr-TR" sz="1600">
                          <a:effectLst/>
                        </a:rPr>
                        <a:t>5</a:t>
                      </a:r>
                      <a:endParaRPr lang="tr-TR" sz="1600" b="1">
                        <a:effectLst/>
                        <a:latin typeface="Times New Roman"/>
                        <a:cs typeface="Times New Roman"/>
                      </a:endParaRPr>
                    </a:p>
                  </a:txBody>
                  <a:tcPr marL="68580" marR="68580" marT="0" marB="0"/>
                </a:tc>
                <a:tc>
                  <a:txBody>
                    <a:bodyPr/>
                    <a:lstStyle/>
                    <a:p>
                      <a:pPr marL="171450" indent="-171450" algn="l">
                        <a:spcAft>
                          <a:spcPts val="0"/>
                        </a:spcAft>
                      </a:pPr>
                      <a:r>
                        <a:rPr lang="tr-TR" sz="1600" dirty="0">
                          <a:effectLst/>
                        </a:rPr>
                        <a:t>Okul Zümre Başkanları Toplantısı</a:t>
                      </a:r>
                      <a:endParaRPr lang="tr-TR" sz="1600" b="1" dirty="0">
                        <a:effectLst/>
                        <a:latin typeface="Times New Roman"/>
                        <a:cs typeface="Times New Roman"/>
                      </a:endParaRPr>
                    </a:p>
                  </a:txBody>
                  <a:tcPr marL="68580" marR="68580" marT="0" marB="0"/>
                </a:tc>
                <a:tc>
                  <a:txBody>
                    <a:bodyPr/>
                    <a:lstStyle/>
                    <a:p>
                      <a:pPr marL="171450" indent="-171450">
                        <a:spcAft>
                          <a:spcPts val="0"/>
                        </a:spcAft>
                      </a:pPr>
                      <a:r>
                        <a:rPr lang="tr-TR" sz="1600" dirty="0">
                          <a:effectLst/>
                        </a:rPr>
                        <a:t>Her Ayın İlk ve Üçüncü Haftası</a:t>
                      </a:r>
                      <a:endParaRPr lang="tr-TR" sz="1600" b="1" dirty="0">
                        <a:effectLst/>
                        <a:latin typeface="Times New Roman"/>
                        <a:cs typeface="Times New Roman"/>
                      </a:endParaRPr>
                    </a:p>
                  </a:txBody>
                  <a:tcPr marL="68580" marR="68580" marT="0" marB="0"/>
                </a:tc>
              </a:tr>
              <a:tr h="456266">
                <a:tc>
                  <a:txBody>
                    <a:bodyPr/>
                    <a:lstStyle/>
                    <a:p>
                      <a:pPr marL="171450" indent="-171450" algn="ctr">
                        <a:spcAft>
                          <a:spcPts val="0"/>
                        </a:spcAft>
                      </a:pPr>
                      <a:r>
                        <a:rPr lang="tr-TR" sz="1600">
                          <a:effectLst/>
                        </a:rPr>
                        <a:t>6</a:t>
                      </a:r>
                      <a:endParaRPr lang="tr-TR" sz="1600" b="1">
                        <a:effectLst/>
                        <a:latin typeface="Times New Roman"/>
                        <a:cs typeface="Times New Roman"/>
                      </a:endParaRPr>
                    </a:p>
                  </a:txBody>
                  <a:tcPr marL="68580" marR="68580" marT="0" marB="0"/>
                </a:tc>
                <a:tc>
                  <a:txBody>
                    <a:bodyPr/>
                    <a:lstStyle/>
                    <a:p>
                      <a:pPr marL="171450" indent="-171450" algn="l">
                        <a:spcAft>
                          <a:spcPts val="0"/>
                        </a:spcAft>
                      </a:pPr>
                      <a:r>
                        <a:rPr lang="tr-TR" sz="1600" dirty="0">
                          <a:effectLst/>
                        </a:rPr>
                        <a:t>Eğitim Bölgesi Başarı Değerlendirme Toplantısı</a:t>
                      </a:r>
                      <a:endParaRPr lang="tr-TR" sz="1600" b="1" dirty="0">
                        <a:effectLst/>
                        <a:latin typeface="Times New Roman"/>
                        <a:cs typeface="Times New Roman"/>
                      </a:endParaRPr>
                    </a:p>
                  </a:txBody>
                  <a:tcPr marL="68580" marR="68580" marT="0" marB="0"/>
                </a:tc>
                <a:tc>
                  <a:txBody>
                    <a:bodyPr/>
                    <a:lstStyle/>
                    <a:p>
                      <a:pPr marL="171450" indent="-171450">
                        <a:spcAft>
                          <a:spcPts val="0"/>
                        </a:spcAft>
                      </a:pPr>
                      <a:r>
                        <a:rPr lang="tr-TR" sz="1600" dirty="0">
                          <a:effectLst/>
                        </a:rPr>
                        <a:t>Her Ayın Son Haftası</a:t>
                      </a:r>
                      <a:endParaRPr lang="tr-TR" sz="1600" b="1" dirty="0">
                        <a:effectLst/>
                        <a:latin typeface="Times New Roman"/>
                        <a:cs typeface="Times New Roman"/>
                      </a:endParaRPr>
                    </a:p>
                  </a:txBody>
                  <a:tcPr marL="68580" marR="68580" marT="0" marB="0"/>
                </a:tc>
              </a:tr>
              <a:tr h="456266">
                <a:tc>
                  <a:txBody>
                    <a:bodyPr/>
                    <a:lstStyle/>
                    <a:p>
                      <a:pPr marL="171450" indent="-171450" algn="ctr">
                        <a:spcAft>
                          <a:spcPts val="0"/>
                        </a:spcAft>
                      </a:pPr>
                      <a:r>
                        <a:rPr lang="tr-TR" sz="1600" dirty="0">
                          <a:effectLst/>
                        </a:rPr>
                        <a:t>7</a:t>
                      </a:r>
                      <a:endParaRPr lang="tr-TR" sz="1600" b="1" dirty="0">
                        <a:effectLst/>
                        <a:latin typeface="Times New Roman"/>
                        <a:cs typeface="Times New Roman"/>
                      </a:endParaRPr>
                    </a:p>
                  </a:txBody>
                  <a:tcPr marL="68580" marR="68580" marT="0" marB="0"/>
                </a:tc>
                <a:tc>
                  <a:txBody>
                    <a:bodyPr/>
                    <a:lstStyle/>
                    <a:p>
                      <a:pPr marL="171450" indent="-171450" algn="l">
                        <a:spcAft>
                          <a:spcPts val="0"/>
                        </a:spcAft>
                      </a:pPr>
                      <a:r>
                        <a:rPr lang="tr-TR" sz="1600" dirty="0">
                          <a:effectLst/>
                        </a:rPr>
                        <a:t>Veli Tebrik </a:t>
                      </a:r>
                      <a:r>
                        <a:rPr lang="tr-TR" sz="1600" dirty="0" smtClean="0">
                          <a:effectLst/>
                        </a:rPr>
                        <a:t>Mesajı,</a:t>
                      </a:r>
                      <a:r>
                        <a:rPr lang="tr-TR" sz="1600" baseline="0" dirty="0" smtClean="0">
                          <a:effectLst/>
                        </a:rPr>
                        <a:t> </a:t>
                      </a:r>
                      <a:r>
                        <a:rPr lang="tr-TR" sz="1600" dirty="0" smtClean="0">
                          <a:effectLst/>
                        </a:rPr>
                        <a:t>Gurur </a:t>
                      </a:r>
                      <a:r>
                        <a:rPr lang="tr-TR" sz="1600" dirty="0">
                          <a:effectLst/>
                        </a:rPr>
                        <a:t>Çayı, Veli Ziyareti</a:t>
                      </a:r>
                      <a:endParaRPr lang="tr-TR" sz="1600" b="1" dirty="0">
                        <a:effectLst/>
                        <a:latin typeface="Times New Roman"/>
                        <a:cs typeface="Times New Roman"/>
                      </a:endParaRPr>
                    </a:p>
                  </a:txBody>
                  <a:tcPr marL="68580" marR="68580" marT="0" marB="0"/>
                </a:tc>
                <a:tc>
                  <a:txBody>
                    <a:bodyPr/>
                    <a:lstStyle/>
                    <a:p>
                      <a:pPr marL="171450" indent="-171450">
                        <a:spcAft>
                          <a:spcPts val="0"/>
                        </a:spcAft>
                      </a:pPr>
                      <a:r>
                        <a:rPr lang="tr-TR" sz="1600" dirty="0">
                          <a:effectLst/>
                        </a:rPr>
                        <a:t>Sürekli</a:t>
                      </a:r>
                      <a:endParaRPr lang="tr-TR" sz="1600" b="1" dirty="0">
                        <a:effectLst/>
                        <a:latin typeface="Times New Roman"/>
                        <a:cs typeface="Times New Roman"/>
                      </a:endParaRPr>
                    </a:p>
                  </a:txBody>
                  <a:tcPr marL="68580" marR="68580" marT="0" marB="0"/>
                </a:tc>
              </a:tr>
              <a:tr h="456266">
                <a:tc>
                  <a:txBody>
                    <a:bodyPr/>
                    <a:lstStyle/>
                    <a:p>
                      <a:pPr marL="171450" indent="-171450" algn="ctr">
                        <a:spcAft>
                          <a:spcPts val="0"/>
                        </a:spcAft>
                      </a:pPr>
                      <a:r>
                        <a:rPr lang="tr-TR" sz="1600">
                          <a:effectLst/>
                        </a:rPr>
                        <a:t>8</a:t>
                      </a:r>
                      <a:endParaRPr lang="tr-TR" sz="1600" b="1">
                        <a:effectLst/>
                        <a:latin typeface="Times New Roman"/>
                        <a:cs typeface="Times New Roman"/>
                      </a:endParaRPr>
                    </a:p>
                  </a:txBody>
                  <a:tcPr marL="68580" marR="68580" marT="0" marB="0"/>
                </a:tc>
                <a:tc>
                  <a:txBody>
                    <a:bodyPr/>
                    <a:lstStyle/>
                    <a:p>
                      <a:pPr marL="171450" indent="-171450" algn="l">
                        <a:spcAft>
                          <a:spcPts val="0"/>
                        </a:spcAft>
                      </a:pPr>
                      <a:r>
                        <a:rPr lang="tr-TR" sz="1600" dirty="0" smtClean="0">
                          <a:effectLst/>
                        </a:rPr>
                        <a:t>Okulların Okul </a:t>
                      </a:r>
                      <a:r>
                        <a:rPr lang="tr-TR" sz="1600" dirty="0">
                          <a:effectLst/>
                        </a:rPr>
                        <a:t>Çalışma Raporlarının Hazırlanması</a:t>
                      </a:r>
                      <a:endParaRPr lang="tr-TR" sz="1600" b="1" dirty="0">
                        <a:effectLst/>
                        <a:latin typeface="Times New Roman"/>
                        <a:cs typeface="Times New Roman"/>
                      </a:endParaRPr>
                    </a:p>
                  </a:txBody>
                  <a:tcPr marL="68580" marR="68580" marT="0" marB="0"/>
                </a:tc>
                <a:tc>
                  <a:txBody>
                    <a:bodyPr/>
                    <a:lstStyle/>
                    <a:p>
                      <a:pPr marL="171450" indent="-171450">
                        <a:spcAft>
                          <a:spcPts val="0"/>
                        </a:spcAft>
                      </a:pPr>
                      <a:r>
                        <a:rPr lang="tr-TR" sz="1600" dirty="0" smtClean="0">
                          <a:effectLst/>
                        </a:rPr>
                        <a:t>İlk Rapor Şubat- Son Rapor Haziran</a:t>
                      </a:r>
                      <a:endParaRPr lang="tr-TR" sz="1600" b="1" dirty="0">
                        <a:effectLst/>
                        <a:latin typeface="Times New Roman"/>
                        <a:cs typeface="Times New Roman"/>
                      </a:endParaRPr>
                    </a:p>
                  </a:txBody>
                  <a:tcPr marL="68580" marR="68580" marT="0" marB="0"/>
                </a:tc>
              </a:tr>
              <a:tr h="456266">
                <a:tc>
                  <a:txBody>
                    <a:bodyPr/>
                    <a:lstStyle/>
                    <a:p>
                      <a:pPr marL="171450" indent="-171450" algn="ctr">
                        <a:spcAft>
                          <a:spcPts val="0"/>
                        </a:spcAft>
                      </a:pPr>
                      <a:r>
                        <a:rPr lang="tr-TR" sz="1600" dirty="0">
                          <a:effectLst/>
                        </a:rPr>
                        <a:t>9</a:t>
                      </a:r>
                      <a:endParaRPr lang="tr-TR" sz="1600" b="1" dirty="0">
                        <a:effectLst/>
                        <a:latin typeface="Times New Roman"/>
                        <a:cs typeface="Times New Roman"/>
                      </a:endParaRPr>
                    </a:p>
                  </a:txBody>
                  <a:tcPr marL="68580" marR="68580" marT="0" marB="0"/>
                </a:tc>
                <a:tc>
                  <a:txBody>
                    <a:bodyPr/>
                    <a:lstStyle/>
                    <a:p>
                      <a:pPr marL="171450" indent="-171450" algn="l">
                        <a:spcAft>
                          <a:spcPts val="0"/>
                        </a:spcAft>
                      </a:pPr>
                      <a:r>
                        <a:rPr lang="tr-TR" sz="1600" dirty="0" smtClean="0">
                          <a:effectLst/>
                        </a:rPr>
                        <a:t>İl</a:t>
                      </a:r>
                      <a:r>
                        <a:rPr lang="tr-TR" sz="1600" baseline="0" dirty="0" smtClean="0">
                          <a:effectLst/>
                        </a:rPr>
                        <a:t> </a:t>
                      </a:r>
                      <a:r>
                        <a:rPr lang="tr-TR" sz="1600" dirty="0" smtClean="0">
                          <a:effectLst/>
                        </a:rPr>
                        <a:t>Değerlendirme </a:t>
                      </a:r>
                      <a:r>
                        <a:rPr lang="tr-TR" sz="1600" dirty="0">
                          <a:effectLst/>
                        </a:rPr>
                        <a:t>Toplantısı ve Raporlama</a:t>
                      </a:r>
                      <a:endParaRPr lang="tr-TR" sz="1600" b="1" dirty="0">
                        <a:effectLst/>
                        <a:latin typeface="Times New Roman"/>
                        <a:cs typeface="Times New Roman"/>
                      </a:endParaRPr>
                    </a:p>
                  </a:txBody>
                  <a:tcPr marL="68580" marR="68580" marT="0" marB="0"/>
                </a:tc>
                <a:tc>
                  <a:txBody>
                    <a:bodyPr/>
                    <a:lstStyle/>
                    <a:p>
                      <a:pPr marL="171450" indent="-171450">
                        <a:spcAft>
                          <a:spcPts val="0"/>
                        </a:spcAft>
                      </a:pPr>
                      <a:r>
                        <a:rPr lang="tr-TR" sz="1600" dirty="0">
                          <a:effectLst/>
                        </a:rPr>
                        <a:t>Ocak/Haziran Ayı Son Haftası</a:t>
                      </a:r>
                      <a:endParaRPr lang="tr-TR" sz="1600" b="1" dirty="0">
                        <a:effectLst/>
                        <a:latin typeface="Times New Roman"/>
                        <a:cs typeface="Times New Roman"/>
                      </a:endParaRPr>
                    </a:p>
                  </a:txBody>
                  <a:tcPr marL="68580" marR="68580" marT="0" marB="0"/>
                </a:tc>
              </a:tr>
            </a:tbl>
          </a:graphicData>
        </a:graphic>
      </p:graphicFrame>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42" y="6167235"/>
            <a:ext cx="9010650" cy="699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7982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2483768" y="764704"/>
            <a:ext cx="3610744" cy="796950"/>
          </a:xfrm>
        </p:spPr>
        <p:txBody>
          <a:bodyPr/>
          <a:lstStyle/>
          <a:p>
            <a:pPr eaLnBrk="1" hangingPunct="1"/>
            <a:r>
              <a:rPr lang="tr-TR" sz="3200" dirty="0" smtClean="0">
                <a:solidFill>
                  <a:srgbClr val="FF0000"/>
                </a:solidFill>
              </a:rPr>
              <a:t>1. GEREKÇE</a:t>
            </a:r>
            <a:r>
              <a:rPr lang="tr-TR" dirty="0" smtClean="0">
                <a:solidFill>
                  <a:srgbClr val="FF0000"/>
                </a:solidFill>
              </a:rPr>
              <a:t> </a:t>
            </a:r>
          </a:p>
        </p:txBody>
      </p:sp>
      <p:sp>
        <p:nvSpPr>
          <p:cNvPr id="9219" name="Rectangle 3"/>
          <p:cNvSpPr>
            <a:spLocks noGrp="1" noChangeArrowheads="1"/>
          </p:cNvSpPr>
          <p:nvPr>
            <p:ph sz="quarter" idx="13"/>
          </p:nvPr>
        </p:nvSpPr>
        <p:spPr>
          <a:xfrm>
            <a:off x="827584" y="1772816"/>
            <a:ext cx="7693025" cy="3724275"/>
          </a:xfrm>
        </p:spPr>
        <p:txBody>
          <a:bodyPr>
            <a:normAutofit fontScale="92500" lnSpcReduction="20000"/>
          </a:bodyPr>
          <a:lstStyle/>
          <a:p>
            <a:pPr marL="533400" indent="-533400">
              <a:buFont typeface="Wingdings" pitchFamily="2" charset="2"/>
              <a:buAutoNum type="arabicPeriod"/>
            </a:pPr>
            <a:r>
              <a:rPr lang="tr-TR" sz="2400" dirty="0"/>
              <a:t>Hiçbir okul türündeki öğrenci bir diğerinden daha avantajlı </a:t>
            </a:r>
            <a:r>
              <a:rPr lang="tr-TR" sz="2400" dirty="0" smtClean="0"/>
              <a:t> ya </a:t>
            </a:r>
            <a:r>
              <a:rPr lang="tr-TR" sz="2400" dirty="0"/>
              <a:t>da dezavantajlı değildir. Hepsi hak temelli bir bakış açısıyla her türlü desteğe layıktır. </a:t>
            </a:r>
            <a:endParaRPr lang="tr-TR" sz="2400" b="1" dirty="0" smtClean="0"/>
          </a:p>
          <a:p>
            <a:pPr marL="533400" indent="-533400">
              <a:buFont typeface="Wingdings" pitchFamily="2" charset="2"/>
              <a:buAutoNum type="arabicPeriod"/>
            </a:pPr>
            <a:r>
              <a:rPr lang="tr-TR" sz="2400" dirty="0"/>
              <a:t>O</a:t>
            </a:r>
            <a:r>
              <a:rPr lang="tr-TR" sz="2400" dirty="0" smtClean="0"/>
              <a:t>rtaöğretim </a:t>
            </a:r>
            <a:r>
              <a:rPr lang="tr-TR" sz="2400" dirty="0"/>
              <a:t>sistemi sonuç değil süreç odaklı, akademik beceriler ile birlikte diğer gelişim alanlarını dikkate alan, bireysel farklılıklara duyarlı, teknolojinin doğru ve etkin olarak kullanıldığı, çevresine değer katan ve öğrencilerine değer kazandıran bir yapıya kavuşturulacaktır. </a:t>
            </a:r>
            <a:endParaRPr lang="tr-TR" sz="2400" b="1" dirty="0" smtClean="0"/>
          </a:p>
          <a:p>
            <a:pPr marL="533400" indent="-533400">
              <a:buFont typeface="Wingdings" pitchFamily="2" charset="2"/>
              <a:buAutoNum type="arabicPeriod"/>
            </a:pPr>
            <a:r>
              <a:rPr lang="tr-TR" sz="2400" b="1" dirty="0" smtClean="0"/>
              <a:t> </a:t>
            </a:r>
            <a:r>
              <a:rPr lang="tr-TR" sz="2400" dirty="0"/>
              <a:t>2023 Eğitim </a:t>
            </a:r>
            <a:r>
              <a:rPr lang="tr-TR" sz="2400" dirty="0" err="1"/>
              <a:t>Vizyonu’nun</a:t>
            </a:r>
            <a:r>
              <a:rPr lang="tr-TR" sz="2400" dirty="0"/>
              <a:t> 21. yüzyıla dair eğitim önerisi, 21. yüzyıl Talim ve Terbiye Modeli şeklindeki çift kanatlı bir okumadır. </a:t>
            </a:r>
            <a:endParaRPr lang="tr-TR" sz="2400" b="1" dirty="0" smtClean="0"/>
          </a:p>
          <a:p>
            <a:pPr marL="533400" indent="-533400" eaLnBrk="1" hangingPunct="1">
              <a:buFont typeface="Wingdings" pitchFamily="2" charset="2"/>
              <a:buNone/>
            </a:pPr>
            <a:endParaRPr lang="tr-TR" sz="2400" dirty="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3649"/>
            <a:ext cx="9144000" cy="1065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035315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0553"/>
            <a:ext cx="8229600" cy="1143000"/>
          </a:xfrm>
        </p:spPr>
        <p:txBody>
          <a:bodyPr>
            <a:normAutofit/>
          </a:bodyPr>
          <a:lstStyle/>
          <a:p>
            <a:pPr algn="ctr"/>
            <a:r>
              <a:rPr lang="tr-TR" sz="3200" b="1" dirty="0" smtClean="0"/>
              <a:t>YÜRÜTME </a:t>
            </a:r>
            <a:r>
              <a:rPr lang="tr-TR" sz="3200" b="1" dirty="0"/>
              <a:t>KURULU</a:t>
            </a:r>
            <a:r>
              <a:rPr lang="tr-TR" sz="3200" dirty="0"/>
              <a:t/>
            </a:r>
            <a:br>
              <a:rPr lang="tr-TR" sz="3200" dirty="0"/>
            </a:br>
            <a:endParaRPr lang="tr-TR" sz="3200" dirty="0"/>
          </a:p>
        </p:txBody>
      </p:sp>
      <p:graphicFrame>
        <p:nvGraphicFramePr>
          <p:cNvPr id="4" name="İçerik Yer Tutucusu 3"/>
          <p:cNvGraphicFramePr>
            <a:graphicFrameLocks noGrp="1"/>
          </p:cNvGraphicFramePr>
          <p:nvPr>
            <p:ph sz="quarter" idx="13"/>
            <p:extLst>
              <p:ext uri="{D42A27DB-BD31-4B8C-83A1-F6EECF244321}">
                <p14:modId xmlns:p14="http://schemas.microsoft.com/office/powerpoint/2010/main" val="1572352517"/>
              </p:ext>
            </p:extLst>
          </p:nvPr>
        </p:nvGraphicFramePr>
        <p:xfrm>
          <a:off x="251520" y="905477"/>
          <a:ext cx="8678520" cy="4675736"/>
        </p:xfrm>
        <a:graphic>
          <a:graphicData uri="http://schemas.openxmlformats.org/drawingml/2006/table">
            <a:tbl>
              <a:tblPr firstRow="1" firstCol="1" bandRow="1">
                <a:tableStyleId>{5C22544A-7EE6-4342-B048-85BDC9FD1C3A}</a:tableStyleId>
              </a:tblPr>
              <a:tblGrid>
                <a:gridCol w="2051987"/>
                <a:gridCol w="2772549"/>
                <a:gridCol w="3853984"/>
              </a:tblGrid>
              <a:tr h="0">
                <a:tc>
                  <a:txBody>
                    <a:bodyPr/>
                    <a:lstStyle/>
                    <a:p>
                      <a:pPr algn="ctr">
                        <a:spcAft>
                          <a:spcPts val="0"/>
                        </a:spcAft>
                      </a:pPr>
                      <a:r>
                        <a:rPr lang="tr-TR" sz="1800" dirty="0">
                          <a:effectLst/>
                        </a:rPr>
                        <a:t>ADI SOYADI</a:t>
                      </a:r>
                      <a:endParaRPr lang="tr-TR" sz="1800" dirty="0">
                        <a:effectLst/>
                        <a:latin typeface="Times New Roman"/>
                        <a:ea typeface="Times New Roman"/>
                      </a:endParaRPr>
                    </a:p>
                  </a:txBody>
                  <a:tcPr marL="68580" marR="68580" marT="0" marB="0"/>
                </a:tc>
                <a:tc>
                  <a:txBody>
                    <a:bodyPr/>
                    <a:lstStyle/>
                    <a:p>
                      <a:pPr algn="ctr">
                        <a:spcAft>
                          <a:spcPts val="0"/>
                        </a:spcAft>
                      </a:pPr>
                      <a:r>
                        <a:rPr lang="tr-TR" sz="1800" dirty="0">
                          <a:effectLst/>
                        </a:rPr>
                        <a:t>GÖREVİ</a:t>
                      </a:r>
                      <a:endParaRPr lang="tr-TR" sz="1800" dirty="0">
                        <a:effectLst/>
                        <a:latin typeface="Times New Roman"/>
                        <a:ea typeface="Times New Roman"/>
                      </a:endParaRPr>
                    </a:p>
                  </a:txBody>
                  <a:tcPr marL="68580" marR="68580" marT="0" marB="0"/>
                </a:tc>
                <a:tc>
                  <a:txBody>
                    <a:bodyPr/>
                    <a:lstStyle/>
                    <a:p>
                      <a:pPr algn="ctr">
                        <a:spcAft>
                          <a:spcPts val="0"/>
                        </a:spcAft>
                      </a:pPr>
                      <a:r>
                        <a:rPr lang="tr-TR" sz="1800">
                          <a:effectLst/>
                        </a:rPr>
                        <a:t>UNVANI</a:t>
                      </a:r>
                      <a:endParaRPr lang="tr-TR" sz="1800">
                        <a:effectLst/>
                        <a:latin typeface="Times New Roman"/>
                        <a:ea typeface="Times New Roman"/>
                      </a:endParaRPr>
                    </a:p>
                  </a:txBody>
                  <a:tcPr marL="68580" marR="68580" marT="0" marB="0"/>
                </a:tc>
              </a:tr>
              <a:tr h="382197">
                <a:tc>
                  <a:txBody>
                    <a:bodyPr/>
                    <a:lstStyle/>
                    <a:p>
                      <a:pPr>
                        <a:spcAft>
                          <a:spcPts val="0"/>
                        </a:spcAft>
                      </a:pPr>
                      <a:r>
                        <a:rPr lang="tr-TR" sz="1800" b="1" dirty="0" smtClean="0">
                          <a:effectLst/>
                        </a:rPr>
                        <a:t>Aziz GÜN</a:t>
                      </a:r>
                      <a:endParaRPr lang="tr-TR" sz="1800" b="1" dirty="0">
                        <a:effectLst/>
                        <a:latin typeface="Times New Roman"/>
                        <a:ea typeface="Times New Roman"/>
                      </a:endParaRPr>
                    </a:p>
                  </a:txBody>
                  <a:tcPr marL="68580" marR="68580" marT="0" marB="0"/>
                </a:tc>
                <a:tc>
                  <a:txBody>
                    <a:bodyPr/>
                    <a:lstStyle/>
                    <a:p>
                      <a:pPr>
                        <a:spcAft>
                          <a:spcPts val="0"/>
                        </a:spcAft>
                      </a:pPr>
                      <a:r>
                        <a:rPr lang="tr-TR" sz="1800" b="1" dirty="0">
                          <a:effectLst/>
                        </a:rPr>
                        <a:t>PYK Başkanı</a:t>
                      </a:r>
                      <a:endParaRPr lang="tr-TR" sz="1800" b="1" dirty="0">
                        <a:effectLst/>
                        <a:latin typeface="Times New Roman"/>
                        <a:ea typeface="Times New Roman"/>
                      </a:endParaRPr>
                    </a:p>
                  </a:txBody>
                  <a:tcPr marL="68580" marR="68580" marT="0" marB="0"/>
                </a:tc>
                <a:tc>
                  <a:txBody>
                    <a:bodyPr/>
                    <a:lstStyle/>
                    <a:p>
                      <a:pPr>
                        <a:spcAft>
                          <a:spcPts val="0"/>
                        </a:spcAft>
                      </a:pPr>
                      <a:r>
                        <a:rPr lang="tr-TR" sz="1800" b="1" dirty="0">
                          <a:effectLst/>
                        </a:rPr>
                        <a:t>İl Milli Eğitim Müdürü </a:t>
                      </a:r>
                      <a:endParaRPr lang="tr-TR" sz="1800" b="1" dirty="0">
                        <a:effectLst/>
                        <a:latin typeface="Times New Roman"/>
                        <a:ea typeface="Times New Roman"/>
                      </a:endParaRPr>
                    </a:p>
                  </a:txBody>
                  <a:tcPr marL="68580" marR="68580" marT="0" marB="0"/>
                </a:tc>
              </a:tr>
              <a:tr h="382197">
                <a:tc>
                  <a:txBody>
                    <a:bodyPr/>
                    <a:lstStyle/>
                    <a:p>
                      <a:pPr>
                        <a:spcAft>
                          <a:spcPts val="0"/>
                        </a:spcAft>
                      </a:pPr>
                      <a:r>
                        <a:rPr lang="tr-TR" sz="1800" b="1">
                          <a:effectLst/>
                        </a:rPr>
                        <a:t>Celal AYDIN</a:t>
                      </a:r>
                      <a:endParaRPr lang="tr-TR" sz="1800" b="1">
                        <a:effectLst/>
                        <a:latin typeface="Times New Roman"/>
                        <a:ea typeface="Times New Roman"/>
                      </a:endParaRPr>
                    </a:p>
                  </a:txBody>
                  <a:tcPr marL="68580" marR="68580" marT="0" marB="0"/>
                </a:tc>
                <a:tc>
                  <a:txBody>
                    <a:bodyPr/>
                    <a:lstStyle/>
                    <a:p>
                      <a:pPr>
                        <a:spcAft>
                          <a:spcPts val="0"/>
                        </a:spcAft>
                      </a:pPr>
                      <a:r>
                        <a:rPr lang="tr-TR" sz="1800" b="1" dirty="0">
                          <a:effectLst/>
                        </a:rPr>
                        <a:t>PYK Koordinatör</a:t>
                      </a:r>
                      <a:endParaRPr lang="tr-TR" sz="1800" b="1" dirty="0">
                        <a:effectLst/>
                        <a:latin typeface="Times New Roman"/>
                        <a:ea typeface="Times New Roman"/>
                      </a:endParaRPr>
                    </a:p>
                  </a:txBody>
                  <a:tcPr marL="68580" marR="68580" marT="0" marB="0"/>
                </a:tc>
                <a:tc>
                  <a:txBody>
                    <a:bodyPr/>
                    <a:lstStyle/>
                    <a:p>
                      <a:pPr>
                        <a:spcAft>
                          <a:spcPts val="0"/>
                        </a:spcAft>
                      </a:pPr>
                      <a:r>
                        <a:rPr lang="tr-TR" sz="1800" b="1" dirty="0" smtClean="0">
                          <a:effectLst/>
                        </a:rPr>
                        <a:t>Orta Öğretim Şube Müdürü</a:t>
                      </a:r>
                      <a:endParaRPr lang="tr-TR" sz="1800" b="1" dirty="0">
                        <a:effectLst/>
                        <a:latin typeface="Times New Roman"/>
                        <a:ea typeface="Times New Roman"/>
                      </a:endParaRPr>
                    </a:p>
                  </a:txBody>
                  <a:tcPr marL="68580" marR="68580" marT="0" marB="0"/>
                </a:tc>
              </a:tr>
              <a:tr h="382197">
                <a:tc>
                  <a:txBody>
                    <a:bodyPr/>
                    <a:lstStyle/>
                    <a:p>
                      <a:pPr>
                        <a:lnSpc>
                          <a:spcPct val="115000"/>
                        </a:lnSpc>
                        <a:spcAft>
                          <a:spcPts val="1000"/>
                        </a:spcAft>
                      </a:pPr>
                      <a:r>
                        <a:rPr lang="tr-TR" sz="1800" b="1">
                          <a:effectLst/>
                          <a:latin typeface="Calibri"/>
                          <a:ea typeface="Calibri"/>
                          <a:cs typeface="Times New Roman"/>
                        </a:rPr>
                        <a:t>Murat DEMİR</a:t>
                      </a:r>
                    </a:p>
                  </a:txBody>
                  <a:tcPr marL="68580" marR="68580" marT="9525" marB="0"/>
                </a:tc>
                <a:tc>
                  <a:txBody>
                    <a:bodyPr/>
                    <a:lstStyle/>
                    <a:p>
                      <a:pPr>
                        <a:lnSpc>
                          <a:spcPct val="115000"/>
                        </a:lnSpc>
                        <a:spcAft>
                          <a:spcPts val="1000"/>
                        </a:spcAft>
                      </a:pPr>
                      <a:r>
                        <a:rPr lang="tr-TR" sz="1800" b="1">
                          <a:effectLst/>
                          <a:latin typeface="Calibri"/>
                          <a:ea typeface="Calibri"/>
                          <a:cs typeface="Times New Roman"/>
                        </a:rPr>
                        <a:t>PYK Üyesi</a:t>
                      </a:r>
                    </a:p>
                  </a:txBody>
                  <a:tcPr marL="68580" marR="68580" marT="9525" marB="0"/>
                </a:tc>
                <a:tc>
                  <a:txBody>
                    <a:bodyPr/>
                    <a:lstStyle/>
                    <a:p>
                      <a:pPr>
                        <a:lnSpc>
                          <a:spcPct val="115000"/>
                        </a:lnSpc>
                        <a:spcAft>
                          <a:spcPts val="1000"/>
                        </a:spcAft>
                      </a:pPr>
                      <a:r>
                        <a:rPr lang="tr-TR" sz="1800" b="1" dirty="0">
                          <a:effectLst/>
                          <a:latin typeface="Calibri"/>
                          <a:ea typeface="Calibri"/>
                          <a:cs typeface="Times New Roman"/>
                        </a:rPr>
                        <a:t>Mesleki ve Teknik Eğitim Şube Müdürü</a:t>
                      </a:r>
                    </a:p>
                  </a:txBody>
                  <a:tcPr marL="68580" marR="68580" marT="9525" marB="0"/>
                </a:tc>
              </a:tr>
              <a:tr h="382197">
                <a:tc>
                  <a:txBody>
                    <a:bodyPr/>
                    <a:lstStyle/>
                    <a:p>
                      <a:pPr>
                        <a:lnSpc>
                          <a:spcPct val="115000"/>
                        </a:lnSpc>
                        <a:spcAft>
                          <a:spcPts val="1000"/>
                        </a:spcAft>
                      </a:pPr>
                      <a:r>
                        <a:rPr lang="tr-TR" sz="1800" b="1" dirty="0">
                          <a:effectLst/>
                          <a:latin typeface="Calibri"/>
                          <a:ea typeface="Calibri"/>
                          <a:cs typeface="Times New Roman"/>
                        </a:rPr>
                        <a:t>Cevat BİNGÖL</a:t>
                      </a:r>
                    </a:p>
                  </a:txBody>
                  <a:tcPr marL="68580" marR="68580" marT="9525" marB="0"/>
                </a:tc>
                <a:tc>
                  <a:txBody>
                    <a:bodyPr/>
                    <a:lstStyle/>
                    <a:p>
                      <a:pPr>
                        <a:lnSpc>
                          <a:spcPct val="115000"/>
                        </a:lnSpc>
                        <a:spcAft>
                          <a:spcPts val="1000"/>
                        </a:spcAft>
                      </a:pPr>
                      <a:r>
                        <a:rPr lang="tr-TR" sz="1800" b="1">
                          <a:effectLst/>
                          <a:latin typeface="Calibri"/>
                          <a:ea typeface="Calibri"/>
                          <a:cs typeface="Times New Roman"/>
                        </a:rPr>
                        <a:t>PYK Üyesi</a:t>
                      </a:r>
                    </a:p>
                  </a:txBody>
                  <a:tcPr marL="68580" marR="68580" marT="9525" marB="0"/>
                </a:tc>
                <a:tc>
                  <a:txBody>
                    <a:bodyPr/>
                    <a:lstStyle/>
                    <a:p>
                      <a:pPr>
                        <a:lnSpc>
                          <a:spcPct val="115000"/>
                        </a:lnSpc>
                        <a:spcAft>
                          <a:spcPts val="1000"/>
                        </a:spcAft>
                      </a:pPr>
                      <a:r>
                        <a:rPr lang="tr-TR" sz="1800" b="1" dirty="0">
                          <a:effectLst/>
                          <a:latin typeface="Calibri"/>
                          <a:ea typeface="Calibri"/>
                          <a:cs typeface="Times New Roman"/>
                        </a:rPr>
                        <a:t>Din Öğretimi Şube Müdürü</a:t>
                      </a:r>
                    </a:p>
                  </a:txBody>
                  <a:tcPr marL="68580" marR="68580" marT="9525" marB="0"/>
                </a:tc>
              </a:tr>
              <a:tr h="465283">
                <a:tc>
                  <a:txBody>
                    <a:bodyPr/>
                    <a:lstStyle/>
                    <a:p>
                      <a:pPr>
                        <a:lnSpc>
                          <a:spcPct val="115000"/>
                        </a:lnSpc>
                        <a:spcAft>
                          <a:spcPts val="1000"/>
                        </a:spcAft>
                      </a:pPr>
                      <a:r>
                        <a:rPr lang="tr-TR" sz="1800" b="1">
                          <a:effectLst/>
                          <a:latin typeface="Calibri"/>
                          <a:ea typeface="Calibri"/>
                          <a:cs typeface="Times New Roman"/>
                        </a:rPr>
                        <a:t>Yıldız ERTUNÇ</a:t>
                      </a:r>
                    </a:p>
                  </a:txBody>
                  <a:tcPr marL="68580" marR="68580" marT="9525" marB="0"/>
                </a:tc>
                <a:tc>
                  <a:txBody>
                    <a:bodyPr/>
                    <a:lstStyle/>
                    <a:p>
                      <a:pPr>
                        <a:lnSpc>
                          <a:spcPct val="115000"/>
                        </a:lnSpc>
                        <a:spcAft>
                          <a:spcPts val="1000"/>
                        </a:spcAft>
                      </a:pPr>
                      <a:r>
                        <a:rPr lang="tr-TR" sz="1800" b="1" dirty="0">
                          <a:effectLst/>
                          <a:latin typeface="Calibri"/>
                          <a:ea typeface="Calibri"/>
                          <a:cs typeface="Times New Roman"/>
                        </a:rPr>
                        <a:t>PYK Üyesi</a:t>
                      </a:r>
                    </a:p>
                  </a:txBody>
                  <a:tcPr marL="68580" marR="68580" marT="9525" marB="0"/>
                </a:tc>
                <a:tc>
                  <a:txBody>
                    <a:bodyPr/>
                    <a:lstStyle/>
                    <a:p>
                      <a:pPr>
                        <a:lnSpc>
                          <a:spcPct val="115000"/>
                        </a:lnSpc>
                        <a:spcAft>
                          <a:spcPts val="1000"/>
                        </a:spcAft>
                      </a:pPr>
                      <a:r>
                        <a:rPr lang="tr-TR" sz="1800" b="1" dirty="0">
                          <a:effectLst/>
                          <a:latin typeface="Calibri"/>
                          <a:ea typeface="Calibri"/>
                          <a:cs typeface="Times New Roman"/>
                        </a:rPr>
                        <a:t>Rehberlik ve Özel Öğretim Şube Müdürü</a:t>
                      </a:r>
                    </a:p>
                  </a:txBody>
                  <a:tcPr marL="68580" marR="68580" marT="9525" marB="0"/>
                </a:tc>
              </a:tr>
              <a:tr h="434838">
                <a:tc>
                  <a:txBody>
                    <a:bodyPr/>
                    <a:lstStyle/>
                    <a:p>
                      <a:pPr>
                        <a:lnSpc>
                          <a:spcPct val="115000"/>
                        </a:lnSpc>
                        <a:spcAft>
                          <a:spcPts val="1000"/>
                        </a:spcAft>
                      </a:pPr>
                      <a:r>
                        <a:rPr lang="tr-TR" sz="1800" b="1">
                          <a:effectLst/>
                          <a:latin typeface="Calibri"/>
                          <a:ea typeface="Calibri"/>
                          <a:cs typeface="Times New Roman"/>
                        </a:rPr>
                        <a:t>Mehmet GÜLER</a:t>
                      </a:r>
                    </a:p>
                  </a:txBody>
                  <a:tcPr marL="68580" marR="68580" marT="9525" marB="0"/>
                </a:tc>
                <a:tc>
                  <a:txBody>
                    <a:bodyPr/>
                    <a:lstStyle/>
                    <a:p>
                      <a:pPr>
                        <a:lnSpc>
                          <a:spcPct val="115000"/>
                        </a:lnSpc>
                        <a:spcAft>
                          <a:spcPts val="1000"/>
                        </a:spcAft>
                      </a:pPr>
                      <a:r>
                        <a:rPr lang="tr-TR" sz="1800" b="1">
                          <a:effectLst/>
                          <a:latin typeface="Calibri"/>
                          <a:ea typeface="Calibri"/>
                          <a:cs typeface="Times New Roman"/>
                        </a:rPr>
                        <a:t>PYK Üyesi</a:t>
                      </a:r>
                    </a:p>
                  </a:txBody>
                  <a:tcPr marL="68580" marR="68580" marT="9525" marB="0"/>
                </a:tc>
                <a:tc>
                  <a:txBody>
                    <a:bodyPr/>
                    <a:lstStyle/>
                    <a:p>
                      <a:pPr>
                        <a:lnSpc>
                          <a:spcPct val="115000"/>
                        </a:lnSpc>
                        <a:spcAft>
                          <a:spcPts val="1000"/>
                        </a:spcAft>
                      </a:pPr>
                      <a:r>
                        <a:rPr lang="tr-TR" sz="1800" b="1" dirty="0">
                          <a:effectLst/>
                          <a:latin typeface="Calibri"/>
                          <a:ea typeface="Calibri"/>
                          <a:cs typeface="Times New Roman"/>
                        </a:rPr>
                        <a:t>Rehberlik ve Araştırma Merkezi Müdürü</a:t>
                      </a:r>
                    </a:p>
                  </a:txBody>
                  <a:tcPr marL="68580" marR="68580" marT="9525" marB="0"/>
                </a:tc>
              </a:tr>
              <a:tr h="5315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effectLst/>
                        </a:rPr>
                        <a:t>Abdulkadir</a:t>
                      </a:r>
                      <a:r>
                        <a:rPr lang="tr-TR" sz="1800" b="1" baseline="0" dirty="0" smtClean="0">
                          <a:effectLst/>
                        </a:rPr>
                        <a:t>  ÖZER</a:t>
                      </a:r>
                      <a:endParaRPr lang="tr-TR" sz="1800" b="1" dirty="0">
                        <a:effectLst/>
                        <a:latin typeface="Times New Roman"/>
                        <a:ea typeface="Times New Roman"/>
                      </a:endParaRPr>
                    </a:p>
                  </a:txBody>
                  <a:tcPr marL="68580" marR="68580" marT="0" marB="0"/>
                </a:tc>
                <a:tc>
                  <a:txBody>
                    <a:bodyPr/>
                    <a:lstStyle/>
                    <a:p>
                      <a:pPr>
                        <a:spcAft>
                          <a:spcPts val="0"/>
                        </a:spcAft>
                      </a:pPr>
                      <a:r>
                        <a:rPr lang="tr-TR" sz="1800" b="1" dirty="0">
                          <a:effectLst/>
                        </a:rPr>
                        <a:t>PYK Üyesi</a:t>
                      </a:r>
                      <a:endParaRPr lang="tr-TR" sz="1800" b="1" dirty="0">
                        <a:effectLst/>
                        <a:latin typeface="Times New Roman"/>
                        <a:ea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effectLst/>
                        </a:rPr>
                        <a:t>Rehber Öğretmen</a:t>
                      </a:r>
                      <a:endParaRPr lang="tr-TR" sz="1800" b="1" dirty="0">
                        <a:effectLst/>
                        <a:latin typeface="Times New Roman"/>
                        <a:ea typeface="Times New Roman"/>
                      </a:endParaRPr>
                    </a:p>
                  </a:txBody>
                  <a:tcPr marL="68580" marR="68580" marT="0" marB="0"/>
                </a:tc>
              </a:tr>
              <a:tr h="504056">
                <a:tc>
                  <a:txBody>
                    <a:bodyPr/>
                    <a:lstStyle/>
                    <a:p>
                      <a:pPr>
                        <a:spcAft>
                          <a:spcPts val="0"/>
                        </a:spcAft>
                      </a:pPr>
                      <a:r>
                        <a:rPr lang="tr-TR" sz="1800" b="1" dirty="0" smtClean="0">
                          <a:effectLst/>
                          <a:latin typeface="Times New Roman"/>
                          <a:ea typeface="Times New Roman"/>
                        </a:rPr>
                        <a:t>Uğur ALTUNDAL</a:t>
                      </a:r>
                      <a:endParaRPr lang="tr-TR" sz="1800" b="1" dirty="0">
                        <a:effectLst/>
                        <a:latin typeface="Times New Roman"/>
                        <a:ea typeface="Times New Roman"/>
                      </a:endParaRPr>
                    </a:p>
                  </a:txBody>
                  <a:tcPr marL="68580" marR="68580" marT="0" marB="0"/>
                </a:tc>
                <a:tc>
                  <a:txBody>
                    <a:bodyPr/>
                    <a:lstStyle/>
                    <a:p>
                      <a:pPr>
                        <a:spcAft>
                          <a:spcPts val="0"/>
                        </a:spcAft>
                      </a:pPr>
                      <a:r>
                        <a:rPr lang="tr-TR" sz="1800" b="1" dirty="0">
                          <a:effectLst/>
                        </a:rPr>
                        <a:t>PYK Üyesi</a:t>
                      </a:r>
                      <a:endParaRPr lang="tr-TR" sz="1800" b="1" dirty="0">
                        <a:effectLst/>
                        <a:latin typeface="Times New Roman"/>
                        <a:ea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effectLst/>
                        </a:rPr>
                        <a:t>Rehber Öğretmen</a:t>
                      </a:r>
                      <a:endParaRPr lang="tr-TR" sz="1800" b="1" dirty="0" smtClean="0">
                        <a:effectLst/>
                        <a:latin typeface="Times New Roman"/>
                        <a:ea typeface="Times New Roman"/>
                      </a:endParaRPr>
                    </a:p>
                    <a:p>
                      <a:pPr>
                        <a:spcAft>
                          <a:spcPts val="0"/>
                        </a:spcAft>
                      </a:pPr>
                      <a:endParaRPr lang="tr-TR" sz="1800" b="1" dirty="0">
                        <a:effectLst/>
                        <a:latin typeface="Times New Roman"/>
                        <a:ea typeface="Times New Roman"/>
                      </a:endParaRPr>
                    </a:p>
                  </a:txBody>
                  <a:tcPr marL="68580" marR="68580" marT="0" marB="0"/>
                </a:tc>
              </a:tr>
              <a:tr h="3821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smtClean="0">
                          <a:effectLst/>
                          <a:latin typeface="Times New Roman"/>
                          <a:ea typeface="Times New Roman"/>
                        </a:rPr>
                        <a:t>Ekrem NALDAN</a:t>
                      </a:r>
                    </a:p>
                    <a:p>
                      <a:pPr>
                        <a:spcAft>
                          <a:spcPts val="0"/>
                        </a:spcAft>
                      </a:pPr>
                      <a:endParaRPr lang="tr-TR" sz="1800" b="1" dirty="0">
                        <a:effectLst/>
                        <a:latin typeface="Times New Roman"/>
                        <a:ea typeface="Times New Roman"/>
                      </a:endParaRPr>
                    </a:p>
                  </a:txBody>
                  <a:tcPr marL="68580" marR="68580" marT="0" marB="0"/>
                </a:tc>
                <a:tc>
                  <a:txBody>
                    <a:bodyPr/>
                    <a:lstStyle/>
                    <a:p>
                      <a:pPr>
                        <a:spcAft>
                          <a:spcPts val="0"/>
                        </a:spcAft>
                      </a:pPr>
                      <a:r>
                        <a:rPr lang="tr-TR" sz="1800" b="1" dirty="0">
                          <a:effectLst/>
                        </a:rPr>
                        <a:t>PYK Üyesi</a:t>
                      </a:r>
                      <a:endParaRPr lang="tr-TR" sz="1800" b="1" dirty="0">
                        <a:effectLst/>
                        <a:latin typeface="Times New Roman"/>
                        <a:ea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effectLst/>
                        </a:rPr>
                        <a:t>Ar-Ge Öğretmen</a:t>
                      </a:r>
                      <a:endParaRPr lang="tr-TR" sz="1800" b="1" dirty="0">
                        <a:effectLst/>
                        <a:latin typeface="Times New Roman"/>
                        <a:ea typeface="Times New Roman"/>
                      </a:endParaRPr>
                    </a:p>
                  </a:txBody>
                  <a:tcPr marL="68580" marR="68580" marT="0" marB="0"/>
                </a:tc>
              </a:tr>
            </a:tbl>
          </a:graphicData>
        </a:graphic>
      </p:graphicFrame>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45" y="5834063"/>
            <a:ext cx="901065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58913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0" y="116632"/>
            <a:ext cx="6512511" cy="792088"/>
          </a:xfrm>
        </p:spPr>
        <p:txBody>
          <a:bodyPr/>
          <a:lstStyle/>
          <a:p>
            <a:pPr marL="0" indent="0" algn="ctr">
              <a:buNone/>
            </a:pPr>
            <a:r>
              <a:rPr lang="tr-TR" sz="3200" dirty="0" smtClean="0"/>
              <a:t>Sınav Sonuçları izleme</a:t>
            </a:r>
            <a:endParaRPr lang="tr-TR" sz="3200" dirty="0"/>
          </a:p>
        </p:txBody>
      </p:sp>
      <p:pic>
        <p:nvPicPr>
          <p:cNvPr id="1026" name="Picture 2"/>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l="277" t="2553"/>
          <a:stretch/>
        </p:blipFill>
        <p:spPr bwMode="auto">
          <a:xfrm>
            <a:off x="346364" y="764704"/>
            <a:ext cx="8474108"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5807653"/>
            <a:ext cx="901065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1255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3497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sz="quarter" idx="13"/>
          </p:nvPr>
        </p:nvSpPr>
        <p:spPr>
          <a:xfrm>
            <a:off x="467544" y="1772816"/>
            <a:ext cx="8229600" cy="3705275"/>
          </a:xfrm>
        </p:spPr>
        <p:txBody>
          <a:bodyPr>
            <a:normAutofit/>
          </a:bodyPr>
          <a:lstStyle/>
          <a:p>
            <a:pPr algn="just">
              <a:lnSpc>
                <a:spcPct val="90000"/>
              </a:lnSpc>
            </a:pPr>
            <a:r>
              <a:rPr lang="tr-TR" dirty="0" smtClean="0"/>
              <a:t>Anadolu Liseleri, Mesleki Ve Teknik Anadolu Liseleri, Anadolu İmam Hatip Liseleri, Sosyal Bilimler ve Fen Liseleri türündeki okullar, orta öğretim kurumu </a:t>
            </a:r>
            <a:r>
              <a:rPr lang="tr-TR" dirty="0"/>
              <a:t>zincirinin </a:t>
            </a:r>
            <a:r>
              <a:rPr lang="tr-TR" dirty="0" smtClean="0"/>
              <a:t>rakipleri değil tanımlayıcı ve tamamlayıcılarıdır. </a:t>
            </a:r>
            <a:endParaRPr lang="tr-TR" dirty="0"/>
          </a:p>
          <a:p>
            <a:pPr algn="just">
              <a:lnSpc>
                <a:spcPct val="90000"/>
              </a:lnSpc>
            </a:pPr>
            <a:r>
              <a:rPr lang="tr-TR" dirty="0" smtClean="0"/>
              <a:t> Her </a:t>
            </a:r>
            <a:r>
              <a:rPr lang="tr-TR" dirty="0"/>
              <a:t>okul kendi Okul Gelişim Modelini kendisi hazırlayacak ve uygulamaya başlayacaktır. Okul Gelişim Planlarındaki hedefler doğrultusunda; </a:t>
            </a:r>
            <a:r>
              <a:rPr lang="tr-TR" dirty="0" smtClean="0"/>
              <a:t>öğrencilerin </a:t>
            </a:r>
            <a:r>
              <a:rPr lang="tr-TR" dirty="0"/>
              <a:t>bireysel, akademik ve sosyal gelişim amaçlarına yönelik etkinlikler izlenecek, değerlendirilecek ve desteklenerek iyileştirecektir. Bu gelişim modeli ile tüm kademelerde yarışma ve rekabet odaklı değil paylaşım temelli bir anlayış benimsenecektir</a:t>
            </a:r>
            <a:r>
              <a:rPr lang="tr-TR" sz="2800" dirty="0" smtClean="0"/>
              <a:t>.</a:t>
            </a:r>
          </a:p>
          <a:p>
            <a:pPr algn="just">
              <a:lnSpc>
                <a:spcPct val="90000"/>
              </a:lnSpc>
            </a:pPr>
            <a:endParaRPr lang="tr-TR" sz="2800" dirty="0"/>
          </a:p>
          <a:p>
            <a:pPr algn="just" eaLnBrk="1" hangingPunct="1">
              <a:lnSpc>
                <a:spcPct val="90000"/>
              </a:lnSpc>
            </a:pPr>
            <a:endParaRPr lang="tr-TR" sz="2800" b="1" dirty="0" smtClean="0"/>
          </a:p>
        </p:txBody>
      </p:sp>
      <p:sp>
        <p:nvSpPr>
          <p:cNvPr id="5" name="AutoShape 4"/>
          <p:cNvSpPr>
            <a:spLocks noChangeArrowheads="1"/>
          </p:cNvSpPr>
          <p:nvPr/>
        </p:nvSpPr>
        <p:spPr bwMode="auto">
          <a:xfrm>
            <a:off x="1547664" y="270453"/>
            <a:ext cx="5689326"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p>
            <a:pPr algn="ctr">
              <a:lnSpc>
                <a:spcPct val="90000"/>
              </a:lnSpc>
            </a:pPr>
            <a:r>
              <a:rPr lang="tr-TR" sz="2800" b="1" dirty="0">
                <a:solidFill>
                  <a:srgbClr val="FF0000"/>
                </a:solidFill>
              </a:rPr>
              <a:t>ÖNERİLEN YAKLAŞIM</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813725"/>
            <a:ext cx="8964488" cy="104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7806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a:xfrm>
            <a:off x="2267744" y="188640"/>
            <a:ext cx="5050904" cy="1143000"/>
          </a:xfrm>
        </p:spPr>
        <p:txBody>
          <a:bodyPr/>
          <a:lstStyle/>
          <a:p>
            <a:pPr algn="ctr" eaLnBrk="1" hangingPunct="1"/>
            <a:r>
              <a:rPr lang="tr-TR" sz="2400" b="1" dirty="0" smtClean="0">
                <a:solidFill>
                  <a:srgbClr val="FF0000"/>
                </a:solidFill>
              </a:rPr>
              <a:t>ÖNERİLEN YAKLAŞIM</a:t>
            </a:r>
          </a:p>
        </p:txBody>
      </p:sp>
      <p:sp>
        <p:nvSpPr>
          <p:cNvPr id="10243" name="Rectangle 3"/>
          <p:cNvSpPr>
            <a:spLocks noGrp="1" noChangeArrowheads="1"/>
          </p:cNvSpPr>
          <p:nvPr>
            <p:ph sz="quarter" idx="13"/>
          </p:nvPr>
        </p:nvSpPr>
        <p:spPr>
          <a:xfrm>
            <a:off x="755576" y="1484784"/>
            <a:ext cx="8229600" cy="3816424"/>
          </a:xfrm>
        </p:spPr>
        <p:txBody>
          <a:bodyPr>
            <a:normAutofit/>
          </a:bodyPr>
          <a:lstStyle/>
          <a:p>
            <a:pPr marL="533400" indent="-533400" algn="just"/>
            <a:r>
              <a:rPr lang="tr-TR" dirty="0"/>
              <a:t>Birey, kişiselleşmiş bir yol haritasına sahiptir. </a:t>
            </a:r>
          </a:p>
          <a:p>
            <a:pPr marL="533400" indent="-533400" algn="just"/>
            <a:r>
              <a:rPr lang="tr-TR" b="1" dirty="0"/>
              <a:t>Öğretmen, kişinin kendisini tanıması ve başarmasına koçluk yapacaktır.</a:t>
            </a:r>
            <a:endParaRPr lang="tr-TR" dirty="0"/>
          </a:p>
          <a:p>
            <a:pPr marL="533400" indent="-533400" algn="just"/>
            <a:r>
              <a:rPr lang="tr-TR" dirty="0" smtClean="0"/>
              <a:t>Mesleki </a:t>
            </a:r>
            <a:r>
              <a:rPr lang="tr-TR" dirty="0"/>
              <a:t>yeterlilikleri yüksek, başarılı öğretmenler bilgi ve </a:t>
            </a:r>
            <a:r>
              <a:rPr lang="tr-TR" dirty="0" smtClean="0"/>
              <a:t>deneyimlerini diğer öğretmenlerle paylaşacak böylece öğrenci başarısında öğretmen yeterliği yükseltilecektir. </a:t>
            </a:r>
          </a:p>
          <a:p>
            <a:pPr marL="533400" indent="-533400" algn="just" eaLnBrk="1" hangingPunct="1"/>
            <a:r>
              <a:rPr lang="tr-TR" b="1" dirty="0" smtClean="0"/>
              <a:t>Bunun için zümre toplantıları artırılarak etkileşim temelinde, yeniden yapılandırılacaktır.</a:t>
            </a:r>
          </a:p>
          <a:p>
            <a:pPr marL="533400" indent="-533400" algn="just" eaLnBrk="1" hangingPunct="1"/>
            <a:endParaRPr lang="tr-TR" b="1" dirty="0" smtClean="0"/>
          </a:p>
          <a:p>
            <a:pPr marL="533400" indent="-533400" algn="just" eaLnBrk="1" hangingPunct="1"/>
            <a:endParaRPr lang="tr-TR" dirty="0" smtClean="0"/>
          </a:p>
          <a:p>
            <a:pPr marL="533400" indent="-533400" algn="just" eaLnBrk="1" hangingPunct="1"/>
            <a:endParaRPr lang="tr-TR"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765234"/>
            <a:ext cx="8964488" cy="104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9317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a:xfrm>
            <a:off x="1547664" y="332656"/>
            <a:ext cx="5915000" cy="1503040"/>
          </a:xfrm>
        </p:spPr>
        <p:txBody>
          <a:bodyPr/>
          <a:lstStyle/>
          <a:p>
            <a:pPr algn="ctr" eaLnBrk="1" hangingPunct="1"/>
            <a:r>
              <a:rPr lang="tr-TR" sz="2800" dirty="0" smtClean="0">
                <a:solidFill>
                  <a:srgbClr val="FF0000"/>
                </a:solidFill>
              </a:rPr>
              <a:t>PROJENİN ANA AMACI:</a:t>
            </a:r>
          </a:p>
        </p:txBody>
      </p:sp>
      <p:sp>
        <p:nvSpPr>
          <p:cNvPr id="14339" name="Rectangle 3"/>
          <p:cNvSpPr>
            <a:spLocks noGrp="1" noChangeArrowheads="1"/>
          </p:cNvSpPr>
          <p:nvPr>
            <p:ph sz="quarter" idx="13"/>
          </p:nvPr>
        </p:nvSpPr>
        <p:spPr>
          <a:xfrm>
            <a:off x="467544" y="1484784"/>
            <a:ext cx="8229600" cy="4065315"/>
          </a:xfrm>
        </p:spPr>
        <p:txBody>
          <a:bodyPr>
            <a:normAutofit fontScale="85000" lnSpcReduction="20000"/>
          </a:bodyPr>
          <a:lstStyle/>
          <a:p>
            <a:r>
              <a:rPr lang="tr-TR" sz="2800" dirty="0" smtClean="0"/>
              <a:t>Talim Ve Terbiye Temelli Anlayış Yerleştirilecek</a:t>
            </a:r>
          </a:p>
          <a:p>
            <a:r>
              <a:rPr lang="tr-TR" sz="2800" dirty="0" smtClean="0"/>
              <a:t>Okullar </a:t>
            </a:r>
            <a:r>
              <a:rPr lang="tr-TR" sz="2800" dirty="0"/>
              <a:t>Arasındaki Nitelik Farkı Kapanmaya Başlayacak</a:t>
            </a:r>
          </a:p>
          <a:p>
            <a:r>
              <a:rPr lang="tr-TR" sz="2800" dirty="0"/>
              <a:t>Okullar Çocuklar için Mutlulukla Yer Aldıkları Bir Hayat Alanına Dönüşecek</a:t>
            </a:r>
          </a:p>
          <a:p>
            <a:r>
              <a:rPr lang="tr-TR" sz="2800" dirty="0"/>
              <a:t>Meslek Liseleri </a:t>
            </a:r>
            <a:r>
              <a:rPr lang="tr-TR" sz="2800" dirty="0" smtClean="0"/>
              <a:t>de Yüksek Öğrenime Geçişte Yeterli </a:t>
            </a:r>
            <a:r>
              <a:rPr lang="tr-TR" sz="2800" dirty="0"/>
              <a:t>Bir Yapıya Kavuşacak</a:t>
            </a:r>
          </a:p>
          <a:p>
            <a:r>
              <a:rPr lang="tr-TR" sz="2800" dirty="0"/>
              <a:t>Öğrencilerin Üzerindeki Sınav Baskısı Azalacak</a:t>
            </a:r>
          </a:p>
          <a:p>
            <a:r>
              <a:rPr lang="tr-TR" sz="2800" dirty="0" smtClean="0"/>
              <a:t>Çocuklara, Mensubu Olduğu </a:t>
            </a:r>
            <a:r>
              <a:rPr lang="tr-TR" sz="2800" dirty="0"/>
              <a:t>T</a:t>
            </a:r>
            <a:r>
              <a:rPr lang="tr-TR" sz="2800" dirty="0" smtClean="0"/>
              <a:t>oplumun Değerleri, Öğretmenlerinin Şahsiyetiyle aktarılacak.</a:t>
            </a:r>
            <a:endParaRPr lang="tr-TR" sz="2800" dirty="0"/>
          </a:p>
          <a:p>
            <a:r>
              <a:rPr lang="tr-TR" sz="2800" dirty="0"/>
              <a:t>Öğretmen ve Okul Yöneticilerinin Mesleki Tatmin Duygusu </a:t>
            </a:r>
            <a:r>
              <a:rPr lang="tr-TR" sz="2800" dirty="0" smtClean="0"/>
              <a:t>Yükselecek</a:t>
            </a:r>
            <a:endParaRPr lang="tr-TR"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54" y="5802162"/>
            <a:ext cx="90043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260549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a:xfrm>
            <a:off x="2267744" y="332656"/>
            <a:ext cx="4690864" cy="1143000"/>
          </a:xfrm>
        </p:spPr>
        <p:txBody>
          <a:bodyPr/>
          <a:lstStyle/>
          <a:p>
            <a:pPr eaLnBrk="1" hangingPunct="1"/>
            <a:r>
              <a:rPr lang="tr-TR" sz="2800" dirty="0" smtClean="0">
                <a:solidFill>
                  <a:srgbClr val="FF0000"/>
                </a:solidFill>
              </a:rPr>
              <a:t>HEDEF GRUBU:</a:t>
            </a:r>
          </a:p>
        </p:txBody>
      </p:sp>
      <p:sp>
        <p:nvSpPr>
          <p:cNvPr id="17411" name="Rectangle 3"/>
          <p:cNvSpPr>
            <a:spLocks noGrp="1" noChangeArrowheads="1"/>
          </p:cNvSpPr>
          <p:nvPr>
            <p:ph sz="quarter" idx="13"/>
          </p:nvPr>
        </p:nvSpPr>
        <p:spPr>
          <a:xfrm>
            <a:off x="457200" y="2708920"/>
            <a:ext cx="8229600" cy="3417243"/>
          </a:xfrm>
        </p:spPr>
        <p:txBody>
          <a:bodyPr/>
          <a:lstStyle/>
          <a:p>
            <a:pPr algn="just" eaLnBrk="1" hangingPunct="1"/>
            <a:r>
              <a:rPr lang="tr-TR" sz="2400" b="1" dirty="0" smtClean="0"/>
              <a:t>Bu projenin hedef grubu,  ortaöğretim kurumlarının 9-10-11-12. sınıf öğrencileri ile eğitimin bütün paydaşlarıdır.</a:t>
            </a:r>
          </a:p>
          <a:p>
            <a:pPr algn="just" eaLnBrk="1" hangingPunct="1"/>
            <a:r>
              <a:rPr lang="tr-TR" sz="2400" b="1" dirty="0" smtClean="0"/>
              <a:t>Orta öğretim alan dersleri, öğretmen zümreleridir.</a:t>
            </a:r>
          </a:p>
          <a:p>
            <a:pPr eaLnBrk="1" hangingPunct="1"/>
            <a:endParaRPr lang="tr-TR" sz="2400" b="1"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5834063"/>
            <a:ext cx="90043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02799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Hava Akımı">
  <a:themeElements>
    <a:clrScheme name="Hava Akımı">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1170</TotalTime>
  <Words>2174</Words>
  <Application>Microsoft Office PowerPoint</Application>
  <PresentationFormat>Ekran Gösterisi (4:3)</PresentationFormat>
  <Paragraphs>374</Paragraphs>
  <Slides>52</Slides>
  <Notes>0</Notes>
  <HiddenSlides>0</HiddenSlides>
  <MMClips>0</MMClips>
  <ScaleCrop>false</ScaleCrop>
  <HeadingPairs>
    <vt:vector size="4" baseType="variant">
      <vt:variant>
        <vt:lpstr>Tema</vt:lpstr>
      </vt:variant>
      <vt:variant>
        <vt:i4>1</vt:i4>
      </vt:variant>
      <vt:variant>
        <vt:lpstr>Slayt Başlıkları</vt:lpstr>
      </vt:variant>
      <vt:variant>
        <vt:i4>52</vt:i4>
      </vt:variant>
    </vt:vector>
  </HeadingPairs>
  <TitlesOfParts>
    <vt:vector size="53" baseType="lpstr">
      <vt:lpstr>Hava Akımı</vt:lpstr>
      <vt:lpstr>PowerPoint Sunusu</vt:lpstr>
      <vt:lpstr> </vt:lpstr>
      <vt:lpstr>PowerPoint Sunusu</vt:lpstr>
      <vt:lpstr>GİRİŞ </vt:lpstr>
      <vt:lpstr>1. GEREKÇE </vt:lpstr>
      <vt:lpstr>PowerPoint Sunusu</vt:lpstr>
      <vt:lpstr>ÖNERİLEN YAKLAŞIM</vt:lpstr>
      <vt:lpstr>PROJENİN ANA AMACI:</vt:lpstr>
      <vt:lpstr>HEDEF GRUBU:</vt:lpstr>
      <vt:lpstr>KAPSAM:</vt:lpstr>
      <vt:lpstr>DAYANAK:</vt:lpstr>
      <vt:lpstr>Araştırma Sonuçları  </vt:lpstr>
      <vt:lpstr>Araştırma Sonuçları</vt:lpstr>
      <vt:lpstr>Araştırma Sonuçları</vt:lpstr>
      <vt:lpstr>KAZANIMLAR</vt:lpstr>
      <vt:lpstr>EĞİTİM KOÇLUĞU</vt:lpstr>
      <vt:lpstr>KOÇLUK   NEDİR?</vt:lpstr>
      <vt:lpstr>K O Ç L U K</vt:lpstr>
      <vt:lpstr>K O Ç L U K</vt:lpstr>
      <vt:lpstr>K O Ç L U K</vt:lpstr>
      <vt:lpstr>Koçlar</vt:lpstr>
      <vt:lpstr>KOÇLUK NE DEĞİLDİR?</vt:lpstr>
      <vt:lpstr>EĞİTİM KOÇLUĞUNUN YARARLARI</vt:lpstr>
      <vt:lpstr>EĞİTİM KOÇLUĞUNUN YARARLARI</vt:lpstr>
      <vt:lpstr>EĞİTİM KOÇLUĞUNUN YARARLARI</vt:lpstr>
      <vt:lpstr>PowerPoint Sunusu</vt:lpstr>
      <vt:lpstr>PowerPoint Sunusu</vt:lpstr>
      <vt:lpstr>BAŞARI HALKALARI</vt:lpstr>
      <vt:lpstr>2018 – 2019 EĞİTİM ve ÖĞRETİM YILI KOÇLUK SÜRECİNDE YAPILACAKLAR</vt:lpstr>
      <vt:lpstr>Okul Psikolojik Danışmanının Görevleri </vt:lpstr>
      <vt:lpstr>SINIF REHBER ÖĞRETMENİNİN GÖREVLERİ</vt:lpstr>
      <vt:lpstr>OKUL YÖNETİMİNİN GÖREVLERİ</vt:lpstr>
      <vt:lpstr>İL YÜRÜRTME KURULUNUN GÖREVLERİ</vt:lpstr>
      <vt:lpstr>ÇALIŞMA BASAMAKLARI</vt:lpstr>
      <vt:lpstr>PowerPoint Sunusu</vt:lpstr>
      <vt:lpstr>PowerPoint Sunusu</vt:lpstr>
      <vt:lpstr>PowerPoint Sunusu</vt:lpstr>
      <vt:lpstr>3. HEDEF BELİRLEME ve HEDEFE YÖNLENDİRME</vt:lpstr>
      <vt:lpstr>3. HEDEF BELİRLEME ve HEDEFE YÖNLENDİRME</vt:lpstr>
      <vt:lpstr>3. HEDEF BELİRLEME ve HEDEFE YÖNLENDİRME</vt:lpstr>
      <vt:lpstr>3. HEDEF BELİRLEME ve HEDEFE YÖNLENDİRME</vt:lpstr>
      <vt:lpstr>3. HEDEF BELİRLEME ve HEDEFE YÖNLENDİRME</vt:lpstr>
      <vt:lpstr>PowerPoint Sunusu</vt:lpstr>
      <vt:lpstr>PowerPoint Sunusu</vt:lpstr>
      <vt:lpstr>PowerPoint Sunusu</vt:lpstr>
      <vt:lpstr>Örnek Tebrik Mesajı</vt:lpstr>
      <vt:lpstr>  GURUR ÇAYI DAVET MESAJI ÖRNEĞİ  (1) </vt:lpstr>
      <vt:lpstr>GURUR ÇAYI DAVET MESAJI ÖRNEĞİ  (2) </vt:lpstr>
      <vt:lpstr>UYGULAMA TAKVİMİ </vt:lpstr>
      <vt:lpstr>YÜRÜTME KURULU </vt:lpstr>
      <vt:lpstr>Sınav Sonuçları izleme</vt:lpstr>
      <vt:lpstr>PowerPoint Sunusu</vt:lpstr>
    </vt:vector>
  </TitlesOfParts>
  <Company>By NeC ® 2010 | Katilimsiz.Com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Dell</dc:creator>
  <cp:lastModifiedBy>Celal AYDIN</cp:lastModifiedBy>
  <cp:revision>103</cp:revision>
  <dcterms:created xsi:type="dcterms:W3CDTF">2011-03-29T11:42:22Z</dcterms:created>
  <dcterms:modified xsi:type="dcterms:W3CDTF">2019-02-05T06:18:41Z</dcterms:modified>
</cp:coreProperties>
</file>