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83" r:id="rId2"/>
    <p:sldId id="257" r:id="rId3"/>
    <p:sldId id="256" r:id="rId4"/>
    <p:sldId id="286" r:id="rId5"/>
    <p:sldId id="261" r:id="rId6"/>
    <p:sldId id="288" r:id="rId7"/>
    <p:sldId id="289" r:id="rId8"/>
    <p:sldId id="292" r:id="rId9"/>
    <p:sldId id="294" r:id="rId10"/>
    <p:sldId id="295" r:id="rId11"/>
    <p:sldId id="318" r:id="rId12"/>
    <p:sldId id="260" r:id="rId13"/>
    <p:sldId id="266" r:id="rId14"/>
    <p:sldId id="268" r:id="rId15"/>
    <p:sldId id="296" r:id="rId16"/>
    <p:sldId id="279" r:id="rId17"/>
    <p:sldId id="297" r:id="rId18"/>
    <p:sldId id="310" r:id="rId19"/>
    <p:sldId id="298" r:id="rId20"/>
    <p:sldId id="300" r:id="rId21"/>
    <p:sldId id="299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270" r:id="rId30"/>
    <p:sldId id="282" r:id="rId3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16F6F1"/>
    <a:srgbClr val="99FF66"/>
    <a:srgbClr val="6699FF"/>
    <a:srgbClr val="EE1EE4"/>
    <a:srgbClr val="46C85F"/>
    <a:srgbClr val="FF3399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24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71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A90D68-98FC-4A50-A265-6C20CCB79F93}" type="datetimeFigureOut">
              <a:rPr lang="tr-TR"/>
              <a:pPr>
                <a:defRPr/>
              </a:pPr>
              <a:t>13.02.2019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086B8A-3574-4545-8B97-9F340AA9C5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11112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7C8B-B528-4B79-91F5-C47037ABF33B}" type="datetime1">
              <a:rPr lang="tr-TR"/>
              <a:pPr>
                <a:defRPr/>
              </a:pPr>
              <a:t>13.02.2019</a:t>
            </a:fld>
            <a:endParaRPr lang="tr-TR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EYÜP-ÖGEP</a:t>
            </a:r>
          </a:p>
        </p:txBody>
      </p:sp>
      <p:sp>
        <p:nvSpPr>
          <p:cNvPr id="6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97DD-E0D6-426F-9E7D-36447B14B07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921F2-11E1-4A5D-A887-DE54A71740AB}" type="datetime1">
              <a:rPr lang="tr-TR"/>
              <a:pPr>
                <a:defRPr/>
              </a:pPr>
              <a:t>13.02.2019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EYÜP-ÖGEP</a:t>
            </a: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ADCFB-B916-4FDF-85C2-255C60E5117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D4B1-493E-4F8E-8D22-511CDD731484}" type="datetime1">
              <a:rPr lang="tr-TR"/>
              <a:pPr>
                <a:defRPr/>
              </a:pPr>
              <a:t>13.02.2019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EYÜP-ÖGEP</a:t>
            </a: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5E19-DEDB-4BA4-835F-62E2C7C1379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1288B-E3D4-49C7-8F63-E90F64B8F698}" type="datetime1">
              <a:rPr lang="tr-TR"/>
              <a:pPr>
                <a:defRPr/>
              </a:pPr>
              <a:t>13.02.2019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EYÜP-ÖGEP</a:t>
            </a:r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6FC29-F784-4A49-83DC-76C6D908DC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B847-F302-4D0A-A9A8-C11C29269179}" type="datetime1">
              <a:rPr lang="tr-TR"/>
              <a:pPr>
                <a:defRPr/>
              </a:pPr>
              <a:t>13.02.2019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EYÜP-ÖGEP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6ACD5-9683-4086-AC13-61BF8EE06E9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5233C-2705-467D-8FB9-D8040FB9B208}" type="datetime1">
              <a:rPr lang="tr-TR"/>
              <a:pPr>
                <a:defRPr/>
              </a:pPr>
              <a:t>13.02.2019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EYÜP-ÖGEP</a:t>
            </a: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0BDBE-DD71-4424-9A59-E3D63F742A9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51A36-2125-4AF5-99E8-CD8A4D1D22C6}" type="datetime1">
              <a:rPr lang="tr-TR"/>
              <a:pPr>
                <a:defRPr/>
              </a:pPr>
              <a:t>13.02.2019</a:t>
            </a:fld>
            <a:endParaRPr lang="tr-TR"/>
          </a:p>
        </p:txBody>
      </p:sp>
      <p:sp>
        <p:nvSpPr>
          <p:cNvPr id="8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EYÜP-ÖGEP</a:t>
            </a:r>
          </a:p>
        </p:txBody>
      </p:sp>
      <p:sp>
        <p:nvSpPr>
          <p:cNvPr id="9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16777-306A-4539-874A-06BDBAD250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EC2A5-0797-4275-B488-50409454C35A}" type="datetime1">
              <a:rPr lang="tr-TR"/>
              <a:pPr>
                <a:defRPr/>
              </a:pPr>
              <a:t>13.02.2019</a:t>
            </a:fld>
            <a:endParaRPr lang="tr-TR"/>
          </a:p>
        </p:txBody>
      </p:sp>
      <p:sp>
        <p:nvSpPr>
          <p:cNvPr id="4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EYÜP-ÖGEP</a:t>
            </a:r>
          </a:p>
        </p:txBody>
      </p:sp>
      <p:sp>
        <p:nvSpPr>
          <p:cNvPr id="5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D22C2-8310-421F-95A7-10F811D3B8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7B838-1DC9-444C-B239-9D5C609DF9B5}" type="datetime1">
              <a:rPr lang="tr-TR"/>
              <a:pPr>
                <a:defRPr/>
              </a:pPr>
              <a:t>13.02.2019</a:t>
            </a:fld>
            <a:endParaRPr lang="tr-TR"/>
          </a:p>
        </p:txBody>
      </p:sp>
      <p:sp>
        <p:nvSpPr>
          <p:cNvPr id="3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EYÜP-ÖGEP</a:t>
            </a:r>
          </a:p>
        </p:txBody>
      </p:sp>
      <p:sp>
        <p:nvSpPr>
          <p:cNvPr id="4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8BFEA-623E-4724-9F58-694ED3BC8DD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08655-7C8A-4378-8212-5274824D8BE5}" type="datetime1">
              <a:rPr lang="tr-TR"/>
              <a:pPr>
                <a:defRPr/>
              </a:pPr>
              <a:t>13.02.2019</a:t>
            </a:fld>
            <a:endParaRPr lang="tr-TR"/>
          </a:p>
        </p:txBody>
      </p:sp>
      <p:sp>
        <p:nvSpPr>
          <p:cNvPr id="6" name="2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EYÜP-ÖGEP</a:t>
            </a:r>
          </a:p>
        </p:txBody>
      </p:sp>
      <p:sp>
        <p:nvSpPr>
          <p:cNvPr id="7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657E-59D7-427C-8D88-598B3C0DA5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ek Köşesi Kesik ve Yuvarlatılmış Dikdörtgen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Dik Üçgen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C629-E67A-4A62-9274-A734E507DBFC}" type="datetime1">
              <a:rPr lang="tr-TR"/>
              <a:pPr>
                <a:defRPr/>
              </a:pPr>
              <a:t>13.02.2019</a:t>
            </a:fld>
            <a:endParaRPr lang="tr-TR"/>
          </a:p>
        </p:txBody>
      </p:sp>
      <p:sp>
        <p:nvSpPr>
          <p:cNvPr id="10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EYÜP-ÖGEP</a:t>
            </a:r>
          </a:p>
        </p:txBody>
      </p:sp>
      <p:sp>
        <p:nvSpPr>
          <p:cNvPr id="11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E2BFB-7FEC-4F44-A2D7-1A1EF60C688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6" name="8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3077" name="29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168E6DE-5A73-4B0A-A64F-A37243525869}" type="datetime1">
              <a:rPr lang="tr-TR"/>
              <a:pPr>
                <a:defRPr/>
              </a:pPr>
              <a:t>13.02.2019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tr-TR"/>
              <a:t>EYÜP-ÖGEP</a:t>
            </a:r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B1A5A38-B230-481E-9172-C55A91D9ABC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3081" name="1 Grup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38" r:id="rId2"/>
    <p:sldLayoutId id="2147483854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55" r:id="rId9"/>
    <p:sldLayoutId id="2147483844" r:id="rId10"/>
    <p:sldLayoutId id="214748384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331640" y="1412776"/>
            <a:ext cx="6624736" cy="432048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j-lt"/>
                <a:cs typeface="+mn-cs"/>
              </a:rPr>
              <a:t>EĞİTİMDE </a:t>
            </a:r>
            <a:r>
              <a:rPr lang="tr-T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+mj-lt"/>
                <a:cs typeface="+mn-cs"/>
              </a:rPr>
              <a:t>KOÇLUK SİSTEMİ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idx="1"/>
          </p:nvPr>
        </p:nvSpPr>
        <p:spPr>
          <a:xfrm>
            <a:off x="457200" y="714374"/>
            <a:ext cx="8401080" cy="5786459"/>
          </a:xfrm>
        </p:spPr>
        <p:txBody>
          <a:bodyPr/>
          <a:lstStyle/>
          <a:p>
            <a:pPr algn="ctr" eaLnBrk="1" hangingPunct="1">
              <a:buNone/>
            </a:pPr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+mn-cs"/>
              </a:rPr>
              <a:t>Araştırma Sonuçları (I)</a:t>
            </a:r>
          </a:p>
          <a:p>
            <a:pPr algn="ctr" eaLnBrk="1" hangingPunct="1">
              <a:buNone/>
            </a:pPr>
            <a:endParaRPr lang="tr-TR" sz="1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cs typeface="+mn-cs"/>
            </a:endParaRPr>
          </a:p>
          <a:p>
            <a:pPr eaLnBrk="1" hangingPunct="1">
              <a:buNone/>
            </a:pPr>
            <a:r>
              <a:rPr lang="tr-TR" dirty="0" smtClean="0"/>
              <a:t>		</a:t>
            </a:r>
            <a:r>
              <a:rPr lang="tr-TR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Uluslararası Personel Yönetimi Birliği’nin yaptığı bir  çalışmada, sadece eğitimle ulaşılan verim artışı ile eğitim ve koçluk sisteminin birlikte uygulandığı durumlardaki verim artışı, birbiriyle kıyaslanmıştır.</a:t>
            </a:r>
          </a:p>
          <a:p>
            <a:pPr eaLnBrk="1" hangingPunct="1">
              <a:buNone/>
            </a:pPr>
            <a:endParaRPr lang="tr-TR" dirty="0" smtClean="0"/>
          </a:p>
          <a:p>
            <a:pPr eaLnBrk="1" hangingPunct="1">
              <a:buNone/>
            </a:pPr>
            <a:r>
              <a:rPr lang="tr-TR" dirty="0" smtClean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286124"/>
            <a:ext cx="6929486" cy="31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Araştırma </a:t>
            </a:r>
            <a:r>
              <a:rPr lang="tr-TR" dirty="0"/>
              <a:t>Sonuçları (II)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437"/>
          </a:xfrm>
        </p:spPr>
        <p:txBody>
          <a:bodyPr/>
          <a:lstStyle/>
          <a:p>
            <a:pPr lvl="0">
              <a:buNone/>
            </a:pPr>
            <a:r>
              <a:rPr lang="tr-TR" sz="2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Amerikan </a:t>
            </a:r>
            <a:r>
              <a:rPr lang="tr-TR" sz="25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Blessing</a:t>
            </a:r>
            <a:r>
              <a:rPr lang="tr-TR" sz="25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-White İnsan Kaynakları ve Danışmanlık Şirketi’nin 2009’da Amerikalı öğretmen ve öğrenciler üzerine yaptığı bir araştırmada, aşağıdaki sonuçlara ulaşılmıştır;</a:t>
            </a:r>
          </a:p>
          <a:p>
            <a:pPr lvl="0">
              <a:buNone/>
            </a:pPr>
            <a:endParaRPr lang="tr-TR" sz="2500" dirty="0">
              <a:solidFill>
                <a:prstClr val="black"/>
              </a:solidFill>
              <a:latin typeface="Calibri"/>
            </a:endParaRPr>
          </a:p>
          <a:p>
            <a:pPr lvl="0" eaLnBrk="1" hangingPunct="1">
              <a:buFont typeface="Wingdings" pitchFamily="2" charset="2"/>
              <a:buChar char="ü"/>
            </a:pPr>
            <a:r>
              <a:rPr lang="tr-TR" sz="25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500" b="1" dirty="0">
                <a:solidFill>
                  <a:srgbClr val="0070C0"/>
                </a:solidFill>
                <a:latin typeface="Calibri"/>
              </a:rPr>
              <a:t>Öğretmenlerin %84’ünün iş hedefleri arasında koçluk yapmak var ve koçluk yapmayı seviyorlar.</a:t>
            </a:r>
          </a:p>
          <a:p>
            <a:pPr lvl="0" eaLnBrk="1" hangingPunct="1">
              <a:buNone/>
            </a:pPr>
            <a:endParaRPr lang="tr-TR" sz="2500" b="1" dirty="0">
              <a:solidFill>
                <a:srgbClr val="0070C0"/>
              </a:solidFill>
              <a:latin typeface="Calibri"/>
            </a:endParaRPr>
          </a:p>
          <a:p>
            <a:pPr lvl="0" eaLnBrk="1" hangingPunct="1">
              <a:buFont typeface="Wingdings" pitchFamily="2" charset="2"/>
              <a:buChar char="ü"/>
            </a:pPr>
            <a:r>
              <a:rPr lang="tr-TR" sz="2500" b="1" dirty="0">
                <a:solidFill>
                  <a:srgbClr val="0070C0"/>
                </a:solidFill>
                <a:latin typeface="Calibri"/>
              </a:rPr>
              <a:t>Öğrencilerin  %87’si kendisine koçluk yapılmasını istiyor; ancak sadece %52’si öğretmenlerinden  koçluk alıyor.</a:t>
            </a:r>
          </a:p>
          <a:p>
            <a:pPr lvl="0" eaLnBrk="1" hangingPunct="1">
              <a:buNone/>
            </a:pPr>
            <a:r>
              <a:rPr lang="tr-TR" sz="2500" b="1" dirty="0">
                <a:solidFill>
                  <a:prstClr val="black"/>
                </a:solidFill>
                <a:latin typeface="Calibri"/>
              </a:rPr>
              <a:t>                    </a:t>
            </a:r>
          </a:p>
          <a:p>
            <a:pPr lvl="0" eaLnBrk="1" hangingPunct="1">
              <a:buNone/>
            </a:pPr>
            <a:r>
              <a:rPr lang="tr-TR" sz="2500" b="1" dirty="0">
                <a:solidFill>
                  <a:prstClr val="black"/>
                </a:solidFill>
                <a:latin typeface="Calibri"/>
              </a:rPr>
              <a:t>                        			</a:t>
            </a:r>
            <a:r>
              <a:rPr lang="tr-TR" sz="2000" b="1" dirty="0" err="1" smtClean="0">
                <a:solidFill>
                  <a:prstClr val="black"/>
                </a:solidFill>
                <a:latin typeface="Calibri"/>
              </a:rPr>
              <a:t>Blessing</a:t>
            </a:r>
            <a:r>
              <a:rPr lang="tr-TR" sz="2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000" b="1" dirty="0">
                <a:solidFill>
                  <a:prstClr val="black"/>
                </a:solidFill>
                <a:latin typeface="Calibri"/>
              </a:rPr>
              <a:t>White </a:t>
            </a:r>
            <a:r>
              <a:rPr lang="tr-TR" sz="2000" b="1" dirty="0" err="1">
                <a:solidFill>
                  <a:prstClr val="black"/>
                </a:solidFill>
                <a:latin typeface="Calibri"/>
              </a:rPr>
              <a:t>Consultancy</a:t>
            </a:r>
            <a:r>
              <a:rPr lang="tr-TR" sz="2000" b="1" dirty="0">
                <a:solidFill>
                  <a:prstClr val="black"/>
                </a:solidFill>
                <a:latin typeface="Calibri"/>
              </a:rPr>
              <a:t>, 2009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9090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2 İçerik Yer Tutucusu"/>
          <p:cNvSpPr>
            <a:spLocks noGrp="1"/>
          </p:cNvSpPr>
          <p:nvPr>
            <p:ph idx="1"/>
          </p:nvPr>
        </p:nvSpPr>
        <p:spPr>
          <a:xfrm>
            <a:off x="457200" y="1500175"/>
            <a:ext cx="8401080" cy="4824426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70C0"/>
                </a:solidFill>
                <a:latin typeface="+mj-lt"/>
              </a:rPr>
              <a:t>Öğrencilerin % 65’i koçluğun başarı  performanslarına ve hayatlarına önemli katkısı olduğunu düşünüyor.</a:t>
            </a:r>
          </a:p>
          <a:p>
            <a:pPr eaLnBrk="1" hangingPunct="1">
              <a:buFont typeface="Wingdings" pitchFamily="2" charset="2"/>
              <a:buChar char="ü"/>
            </a:pPr>
            <a:endParaRPr lang="tr-TR" sz="2400" b="1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0070C0"/>
                </a:solidFill>
                <a:latin typeface="+mj-lt"/>
              </a:rPr>
              <a:t>Öğretmenlerin  %88’i koçluk yaptıklarında,  mesleki hedeflerini yakaladıklarına inanıyor .</a:t>
            </a:r>
          </a:p>
          <a:p>
            <a:pPr eaLnBrk="1" hangingPunct="1">
              <a:buFont typeface="Wingdings" pitchFamily="2" charset="2"/>
              <a:buChar char="v"/>
            </a:pPr>
            <a:endParaRPr lang="tr-TR" b="1" dirty="0" smtClean="0"/>
          </a:p>
          <a:p>
            <a:pPr eaLnBrk="1" hangingPunct="1">
              <a:buFont typeface="Arial" charset="0"/>
              <a:buNone/>
            </a:pPr>
            <a:r>
              <a:rPr lang="tr-TR" b="1" dirty="0" smtClean="0"/>
              <a:t>                     				</a:t>
            </a:r>
          </a:p>
          <a:p>
            <a:pPr eaLnBrk="1" hangingPunct="1">
              <a:buFont typeface="Arial" charset="0"/>
              <a:buNone/>
            </a:pPr>
            <a:endParaRPr lang="tr-TR" b="1" dirty="0" smtClean="0"/>
          </a:p>
          <a:p>
            <a:pPr eaLnBrk="1" hangingPunct="1">
              <a:buFont typeface="Arial" charset="0"/>
              <a:buNone/>
            </a:pPr>
            <a:endParaRPr lang="tr-TR" b="1" dirty="0" smtClean="0"/>
          </a:p>
          <a:p>
            <a:pPr eaLnBrk="1" hangingPunct="1">
              <a:buFont typeface="Arial" charset="0"/>
              <a:buNone/>
            </a:pPr>
            <a:r>
              <a:rPr lang="tr-TR" b="1" dirty="0" smtClean="0"/>
              <a:t>					 	</a:t>
            </a:r>
            <a:r>
              <a:rPr lang="tr-TR" sz="2000" b="1" dirty="0" smtClean="0">
                <a:latin typeface="+mj-lt"/>
              </a:rPr>
              <a:t>Blessing </a:t>
            </a:r>
            <a:r>
              <a:rPr lang="tr-TR" sz="2000" b="1" dirty="0" err="1" smtClean="0">
                <a:latin typeface="+mj-lt"/>
              </a:rPr>
              <a:t>White</a:t>
            </a:r>
            <a:r>
              <a:rPr lang="tr-TR" sz="2000" b="1" dirty="0" smtClean="0">
                <a:latin typeface="+mj-lt"/>
              </a:rPr>
              <a:t> </a:t>
            </a:r>
            <a:r>
              <a:rPr lang="tr-TR" sz="2000" b="1" dirty="0" err="1" smtClean="0">
                <a:latin typeface="+mj-lt"/>
              </a:rPr>
              <a:t>Consultancy</a:t>
            </a:r>
            <a:r>
              <a:rPr lang="tr-TR" sz="2000" b="1" dirty="0" smtClean="0">
                <a:latin typeface="+mj-lt"/>
              </a:rPr>
              <a:t>, 2009</a:t>
            </a:r>
          </a:p>
          <a:p>
            <a:pPr eaLnBrk="1" hangingPunct="1">
              <a:buFont typeface="Wingdings" pitchFamily="2" charset="2"/>
              <a:buChar char="v"/>
            </a:pPr>
            <a:endParaRPr lang="tr-TR" b="1" dirty="0" smtClean="0"/>
          </a:p>
          <a:p>
            <a:pPr eaLnBrk="1" hangingPunct="1">
              <a:buFont typeface="Wingdings" pitchFamily="2" charset="2"/>
              <a:buChar char="v"/>
            </a:pPr>
            <a:endParaRPr lang="tr-TR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1714480" y="428604"/>
            <a:ext cx="583204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buNone/>
            </a:pPr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Araştırma Sonuçları (II)</a:t>
            </a:r>
            <a:endParaRPr lang="tr-TR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5 Resim" descr="http://www.ogrencikoclugu.net/ogrencikoclugu/ogrenci-koclug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929066"/>
            <a:ext cx="42862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647"/>
            <a:ext cx="9144000" cy="688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5"/>
          <p:cNvGrpSpPr>
            <a:grpSpLocks/>
          </p:cNvGrpSpPr>
          <p:nvPr/>
        </p:nvGrpSpPr>
        <p:grpSpPr bwMode="auto">
          <a:xfrm>
            <a:off x="2428860" y="1571612"/>
            <a:ext cx="4537075" cy="4537075"/>
            <a:chOff x="1397" y="705"/>
            <a:chExt cx="2858" cy="2858"/>
          </a:xfrm>
        </p:grpSpPr>
        <p:sp>
          <p:nvSpPr>
            <p:cNvPr id="3" name="_s1028"/>
            <p:cNvSpPr>
              <a:spLocks noChangeShapeType="1"/>
            </p:cNvSpPr>
            <p:nvPr/>
          </p:nvSpPr>
          <p:spPr bwMode="auto">
            <a:xfrm flipH="1" flipV="1">
              <a:off x="2346" y="1653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" name="_s1029"/>
            <p:cNvSpPr>
              <a:spLocks noChangeArrowheads="1"/>
            </p:cNvSpPr>
            <p:nvPr/>
          </p:nvSpPr>
          <p:spPr bwMode="auto">
            <a:xfrm>
              <a:off x="1767" y="1074"/>
              <a:ext cx="679" cy="679"/>
            </a:xfrm>
            <a:prstGeom prst="ellipse">
              <a:avLst/>
            </a:prstGeom>
            <a:solidFill>
              <a:srgbClr val="99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GÜDÜLEME</a:t>
              </a:r>
            </a:p>
          </p:txBody>
        </p:sp>
        <p:sp>
          <p:nvSpPr>
            <p:cNvPr id="6" name="_s1030"/>
            <p:cNvSpPr>
              <a:spLocks noChangeShapeType="1"/>
            </p:cNvSpPr>
            <p:nvPr/>
          </p:nvSpPr>
          <p:spPr bwMode="auto">
            <a:xfrm flipH="1">
              <a:off x="2147" y="2133"/>
              <a:ext cx="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_s1031"/>
            <p:cNvSpPr>
              <a:spLocks noChangeArrowheads="1"/>
            </p:cNvSpPr>
            <p:nvPr/>
          </p:nvSpPr>
          <p:spPr bwMode="auto">
            <a:xfrm>
              <a:off x="1469" y="1794"/>
              <a:ext cx="679" cy="679"/>
            </a:xfrm>
            <a:prstGeom prst="ellipse">
              <a:avLst/>
            </a:prstGeom>
            <a:solidFill>
              <a:srgbClr val="EE1EE4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YOL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ARKADAŞI</a:t>
              </a:r>
            </a:p>
          </p:txBody>
        </p:sp>
        <p:sp>
          <p:nvSpPr>
            <p:cNvPr id="8" name="_s1032"/>
            <p:cNvSpPr>
              <a:spLocks noChangeShapeType="1"/>
            </p:cNvSpPr>
            <p:nvPr/>
          </p:nvSpPr>
          <p:spPr bwMode="auto">
            <a:xfrm flipH="1">
              <a:off x="2346" y="2372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" name="_s1033"/>
            <p:cNvSpPr>
              <a:spLocks noChangeArrowheads="1"/>
            </p:cNvSpPr>
            <p:nvPr/>
          </p:nvSpPr>
          <p:spPr bwMode="auto">
            <a:xfrm>
              <a:off x="1767" y="2514"/>
              <a:ext cx="679" cy="679"/>
            </a:xfrm>
            <a:prstGeom prst="ellipse">
              <a:avLst/>
            </a:prstGeom>
            <a:solidFill>
              <a:srgbClr val="16F6F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SAMİMİYET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İÇTENLİK</a:t>
              </a:r>
            </a:p>
          </p:txBody>
        </p:sp>
        <p:sp>
          <p:nvSpPr>
            <p:cNvPr id="10" name="_s1034"/>
            <p:cNvSpPr>
              <a:spLocks noChangeShapeType="1"/>
            </p:cNvSpPr>
            <p:nvPr/>
          </p:nvSpPr>
          <p:spPr bwMode="auto">
            <a:xfrm>
              <a:off x="2826" y="2471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_s1035"/>
            <p:cNvSpPr>
              <a:spLocks noChangeArrowheads="1"/>
            </p:cNvSpPr>
            <p:nvPr/>
          </p:nvSpPr>
          <p:spPr bwMode="auto">
            <a:xfrm>
              <a:off x="2487" y="2812"/>
              <a:ext cx="679" cy="679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rgbClr val="FF3399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SORUMLULUK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VERME</a:t>
              </a:r>
            </a:p>
          </p:txBody>
        </p:sp>
        <p:sp>
          <p:nvSpPr>
            <p:cNvPr id="12" name="_s1036"/>
            <p:cNvSpPr>
              <a:spLocks noChangeShapeType="1"/>
            </p:cNvSpPr>
            <p:nvPr/>
          </p:nvSpPr>
          <p:spPr bwMode="auto">
            <a:xfrm>
              <a:off x="3065" y="2372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_s1037"/>
            <p:cNvSpPr>
              <a:spLocks noChangeArrowheads="1"/>
            </p:cNvSpPr>
            <p:nvPr/>
          </p:nvSpPr>
          <p:spPr bwMode="auto">
            <a:xfrm>
              <a:off x="3207" y="2514"/>
              <a:ext cx="679" cy="67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GERÇEKÇİ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HEDEF</a:t>
              </a:r>
            </a:p>
          </p:txBody>
        </p:sp>
        <p:sp>
          <p:nvSpPr>
            <p:cNvPr id="14" name="_s1038"/>
            <p:cNvSpPr>
              <a:spLocks noChangeShapeType="1"/>
            </p:cNvSpPr>
            <p:nvPr/>
          </p:nvSpPr>
          <p:spPr bwMode="auto">
            <a:xfrm>
              <a:off x="3164" y="2133"/>
              <a:ext cx="34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_s1039"/>
            <p:cNvSpPr>
              <a:spLocks noChangeArrowheads="1"/>
            </p:cNvSpPr>
            <p:nvPr/>
          </p:nvSpPr>
          <p:spPr bwMode="auto">
            <a:xfrm>
              <a:off x="3505" y="1794"/>
              <a:ext cx="679" cy="679"/>
            </a:xfrm>
            <a:prstGeom prst="ellipse">
              <a:avLst/>
            </a:prstGeom>
            <a:solidFill>
              <a:srgbClr val="46C8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İŞ BİRLİĞİ</a:t>
              </a:r>
            </a:p>
          </p:txBody>
        </p:sp>
        <p:sp>
          <p:nvSpPr>
            <p:cNvPr id="16" name="_s1040"/>
            <p:cNvSpPr>
              <a:spLocks noChangeShapeType="1"/>
            </p:cNvSpPr>
            <p:nvPr/>
          </p:nvSpPr>
          <p:spPr bwMode="auto">
            <a:xfrm flipV="1">
              <a:off x="3065" y="1653"/>
              <a:ext cx="241" cy="2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_s1041"/>
            <p:cNvSpPr>
              <a:spLocks noChangeArrowheads="1"/>
            </p:cNvSpPr>
            <p:nvPr/>
          </p:nvSpPr>
          <p:spPr bwMode="auto">
            <a:xfrm>
              <a:off x="3207" y="1074"/>
              <a:ext cx="679" cy="6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GERİ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BİLDİRİM</a:t>
              </a:r>
            </a:p>
          </p:txBody>
        </p:sp>
        <p:sp>
          <p:nvSpPr>
            <p:cNvPr id="18" name="_s1042"/>
            <p:cNvSpPr>
              <a:spLocks noChangeShapeType="1"/>
            </p:cNvSpPr>
            <p:nvPr/>
          </p:nvSpPr>
          <p:spPr bwMode="auto">
            <a:xfrm flipV="1">
              <a:off x="2826" y="1454"/>
              <a:ext cx="0" cy="3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_s1043"/>
            <p:cNvSpPr>
              <a:spLocks noChangeArrowheads="1"/>
            </p:cNvSpPr>
            <p:nvPr/>
          </p:nvSpPr>
          <p:spPr bwMode="auto">
            <a:xfrm>
              <a:off x="2487" y="776"/>
              <a:ext cx="679" cy="679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ETKİN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DİNLEME</a:t>
              </a:r>
            </a:p>
          </p:txBody>
        </p:sp>
        <p:sp>
          <p:nvSpPr>
            <p:cNvPr id="20" name="_s1044"/>
            <p:cNvSpPr>
              <a:spLocks noChangeArrowheads="1"/>
            </p:cNvSpPr>
            <p:nvPr/>
          </p:nvSpPr>
          <p:spPr bwMode="auto">
            <a:xfrm>
              <a:off x="2487" y="1795"/>
              <a:ext cx="679" cy="67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KOÇ</a:t>
              </a:r>
            </a:p>
          </p:txBody>
        </p:sp>
      </p:grpSp>
      <p:sp>
        <p:nvSpPr>
          <p:cNvPr id="1045" name="Rectangle 21"/>
          <p:cNvSpPr>
            <a:spLocks noGrp="1"/>
          </p:cNvSpPr>
          <p:nvPr>
            <p:ph type="title" idx="4294967295"/>
          </p:nvPr>
        </p:nvSpPr>
        <p:spPr>
          <a:xfrm>
            <a:off x="1071538" y="274638"/>
            <a:ext cx="7158062" cy="1154098"/>
          </a:xfrm>
        </p:spPr>
        <p:txBody>
          <a:bodyPr/>
          <a:lstStyle/>
          <a:p>
            <a:pPr algn="ctr" eaLnBrk="1" hangingPunct="1"/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KOÇLUK BECERİLERİ</a:t>
            </a:r>
            <a:endParaRPr lang="tr-TR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785786" y="2643182"/>
            <a:ext cx="7786742" cy="1729686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+mn-cs"/>
              </a:rPr>
              <a:t>Koçluk </a:t>
            </a:r>
            <a:r>
              <a:rPr lang="tr-T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+mn-cs"/>
              </a:rPr>
              <a:t>Süreci</a:t>
            </a:r>
            <a:endParaRPr lang="tr-T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cs typeface="+mn-cs"/>
            </a:endParaRPr>
          </a:p>
        </p:txBody>
      </p:sp>
      <p:pic>
        <p:nvPicPr>
          <p:cNvPr id="29705" name="Picture 9" descr="http://1.bp.blogspot.com/_sfMoD8O4f4M/SSQuFqbMSmI/AAAAAAAACVw/9u8mlwMQ6EE/s320/ko%C3%A7lu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85728"/>
            <a:ext cx="2243093" cy="2214578"/>
          </a:xfrm>
          <a:prstGeom prst="rect">
            <a:avLst/>
          </a:prstGeom>
          <a:noFill/>
        </p:spPr>
      </p:pic>
      <p:pic>
        <p:nvPicPr>
          <p:cNvPr id="9" name="8 Resim" descr="http://www.yay.com.tr/tur/images/kocluk_nedi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85752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http://www.cemalkondu.com/upload/coaching(1)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00570"/>
            <a:ext cx="2643206" cy="21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http://www.bilgipaylasim.org/foto/nlph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4429132"/>
            <a:ext cx="2381250" cy="223837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2018 </a:t>
            </a:r>
            <a:r>
              <a:rPr lang="tr-TR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</a:t>
            </a:r>
            <a:r>
              <a:rPr lang="tr-TR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2019 </a:t>
            </a:r>
            <a:r>
              <a:rPr lang="tr-TR" sz="4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EĞİTİM ve ÖĞRETİM YILI KOÇLUK SÜRECİNDE YAPILACAKLAR</a:t>
            </a:r>
            <a:endParaRPr lang="tr-TR" sz="4200" dirty="0" smtClean="0">
              <a:latin typeface="Arial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468313" y="2332038"/>
            <a:ext cx="8389967" cy="37401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  <a:latin typeface="+mj-lt"/>
              </a:rPr>
              <a:t>Bu çalışma </a:t>
            </a:r>
            <a:r>
              <a:rPr lang="tr-TR" dirty="0" smtClean="0">
                <a:solidFill>
                  <a:srgbClr val="002060"/>
                </a:solidFill>
                <a:latin typeface="+mj-lt"/>
              </a:rPr>
              <a:t>2018-2019 </a:t>
            </a:r>
            <a:r>
              <a:rPr lang="tr-TR" dirty="0" smtClean="0">
                <a:solidFill>
                  <a:srgbClr val="002060"/>
                </a:solidFill>
                <a:latin typeface="+mj-lt"/>
              </a:rPr>
              <a:t>eğitim ve öğretim yılı, İlköğretim Okulları 8. ve orta öğretim 12.</a:t>
            </a:r>
            <a:r>
              <a:rPr lang="tr-TR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+mj-lt"/>
              </a:rPr>
              <a:t>sınıf öğrencileri içindir.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tr-TR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  <a:latin typeface="+mj-lt"/>
              </a:rPr>
              <a:t> Okullardaki 8.ve 12 sınıf öğrencileri, bütün branş öğretmenlerine eşit sayıda paylaştırılacaktır.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endParaRPr lang="tr-TR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  <a:latin typeface="+mj-lt"/>
              </a:rPr>
              <a:t>Gruplara öğrenci dağılımı yapılırken; başarı düzeyi yüksek, orta ve düşük olan öğrenciler, eşit olarak dağıtılacaktır. </a:t>
            </a:r>
          </a:p>
        </p:txBody>
      </p:sp>
      <p:pic>
        <p:nvPicPr>
          <p:cNvPr id="5" name="4 Resim" descr="http://www.oguzeli.gov.tr/ortak_icerik/oguzeli/meb_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2319" y="3140968"/>
            <a:ext cx="151216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96086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ÇALIŞMA BASAMAKLARI</a:t>
            </a:r>
            <a:endParaRPr lang="tr-TR" sz="4000" dirty="0"/>
          </a:p>
        </p:txBody>
      </p:sp>
      <p:sp>
        <p:nvSpPr>
          <p:cNvPr id="4" name="3 Dikdörtgen"/>
          <p:cNvSpPr/>
          <p:nvPr/>
        </p:nvSpPr>
        <p:spPr>
          <a:xfrm>
            <a:off x="500034" y="1785926"/>
            <a:ext cx="8286808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tr-TR" sz="2800" dirty="0" smtClean="0">
                <a:solidFill>
                  <a:srgbClr val="002060"/>
                </a:solidFill>
                <a:latin typeface="+mj-lt"/>
              </a:rPr>
              <a:t>Koçluk Sistemi 5 basamakta uygulanacaktır: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endParaRPr lang="tr-TR" sz="2800" dirty="0">
              <a:solidFill>
                <a:srgbClr val="002060"/>
              </a:solidFill>
              <a:latin typeface="+mj-lt"/>
            </a:endParaRPr>
          </a:p>
          <a:p>
            <a:pPr lvl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0070C0"/>
                </a:solidFill>
                <a:latin typeface="+mj-lt"/>
              </a:rPr>
              <a:t> Öğrenciyi Tanıma Çalışmaları</a:t>
            </a:r>
          </a:p>
          <a:p>
            <a:pPr lvl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tr-TR" sz="2800" dirty="0" smtClean="0">
              <a:solidFill>
                <a:srgbClr val="0070C0"/>
              </a:solidFill>
              <a:latin typeface="+mj-lt"/>
            </a:endParaRPr>
          </a:p>
          <a:p>
            <a:pPr lvl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rgbClr val="0070C0"/>
                </a:solidFill>
                <a:latin typeface="+mj-lt"/>
              </a:rPr>
              <a:t>Öğrencinin Başarı Durumunun Tespiti ve Takibi</a:t>
            </a:r>
          </a:p>
          <a:p>
            <a:pPr lvl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tr-TR" sz="2800" dirty="0" smtClean="0">
              <a:solidFill>
                <a:srgbClr val="0070C0"/>
              </a:solidFill>
              <a:latin typeface="+mj-lt"/>
            </a:endParaRPr>
          </a:p>
          <a:p>
            <a:pPr lvl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0070C0"/>
                </a:solidFill>
                <a:latin typeface="+mj-lt"/>
              </a:rPr>
              <a:t> Hedef Belirleme ve Hedefe Yönlendirme</a:t>
            </a:r>
          </a:p>
          <a:p>
            <a:pPr lvl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tr-TR" sz="2800" dirty="0" smtClean="0">
              <a:solidFill>
                <a:srgbClr val="0070C0"/>
              </a:solidFill>
              <a:latin typeface="+mj-lt"/>
            </a:endParaRPr>
          </a:p>
          <a:p>
            <a:pPr lvl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0070C0"/>
                </a:solidFill>
                <a:latin typeface="+mj-lt"/>
              </a:rPr>
              <a:t> Düzenli Takip</a:t>
            </a:r>
          </a:p>
          <a:p>
            <a:pPr lvl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endParaRPr lang="tr-TR" sz="2800" dirty="0" smtClean="0">
              <a:solidFill>
                <a:srgbClr val="0070C0"/>
              </a:solidFill>
              <a:latin typeface="+mj-lt"/>
            </a:endParaRPr>
          </a:p>
          <a:p>
            <a:pPr lvl="1">
              <a:lnSpc>
                <a:spcPct val="90000"/>
              </a:lnSpc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0070C0"/>
                </a:solidFill>
                <a:latin typeface="+mj-lt"/>
              </a:rPr>
              <a:t> Geri Bildirim</a:t>
            </a:r>
            <a:r>
              <a:rPr lang="tr-TR" dirty="0" smtClean="0">
                <a:solidFill>
                  <a:srgbClr val="0070C0"/>
                </a:solidFill>
              </a:rPr>
              <a:t> 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98305" name="Picture 1" descr="C:\Documents and Settings\MD\Local Settings\Temporary Internet Files\Content.IE5\AYWLMAQK\MC9004383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508" y="3857628"/>
            <a:ext cx="1872492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7143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ÇALIŞMA BASAMAKLARI</a:t>
            </a:r>
            <a:endParaRPr lang="tr-TR" sz="4000" dirty="0" smtClean="0">
              <a:latin typeface="Arial" charset="0"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285721" y="1500174"/>
            <a:ext cx="8643997" cy="5000659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None/>
            </a:pPr>
            <a:r>
              <a:rPr lang="tr-TR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6F6F1"/>
                </a:solidFill>
                <a:latin typeface="+mj-lt"/>
              </a:rPr>
              <a:t>1. ÖĞRENCİYİ TANIMA ÇALIŞMALARI:</a:t>
            </a:r>
            <a:endParaRPr lang="tr-TR" sz="3600" b="1" dirty="0" smtClean="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3600" dirty="0" smtClean="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>
                <a:solidFill>
                  <a:srgbClr val="0070C0"/>
                </a:solidFill>
                <a:latin typeface="+mj-lt"/>
              </a:rPr>
              <a:t>Öğrenci ve Veli Tanıma Formu’nun doldurulması. Koçluk sistemi hakkında velilere bilgi verilmesi.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tr-TR" dirty="0" smtClean="0">
              <a:solidFill>
                <a:srgbClr val="0070C0"/>
              </a:solidFill>
              <a:latin typeface="+mj-lt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>
                <a:solidFill>
                  <a:srgbClr val="0070C0"/>
                </a:solidFill>
                <a:latin typeface="+mj-lt"/>
              </a:rPr>
              <a:t>Problem Tarama Ölçeğinin uygulanarak, sonuçlarının öğrenci ve velilerle paylaşılması (PTÖ uygulaması, Milli Eğitim Müdürlüğü tarafından yapılacaktır) 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tr-TR" dirty="0" smtClean="0">
              <a:solidFill>
                <a:srgbClr val="0070C0"/>
              </a:solidFill>
              <a:latin typeface="+mj-lt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>
                <a:solidFill>
                  <a:srgbClr val="0070C0"/>
                </a:solidFill>
                <a:latin typeface="+mj-lt"/>
              </a:rPr>
              <a:t>Öğrenme Stillerinin belirlenmesi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800" dirty="0" smtClean="0">
              <a:latin typeface="Arial" charset="0"/>
            </a:endParaRPr>
          </a:p>
        </p:txBody>
      </p:sp>
      <p:pic>
        <p:nvPicPr>
          <p:cNvPr id="5" name="4 Resim" descr="http://www.yasamkocu.biz/UserFiles/image/business_coachin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929198"/>
            <a:ext cx="314327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4357694"/>
            <a:ext cx="8643998" cy="2214578"/>
          </a:xfrm>
        </p:spPr>
        <p:txBody>
          <a:bodyPr>
            <a:noAutofit/>
          </a:bodyPr>
          <a:lstStyle/>
          <a:p>
            <a:pPr algn="ctr" eaLnBrk="1" hangingPunct="1">
              <a:buFont typeface="Arial" charset="0"/>
              <a:buNone/>
            </a:pPr>
            <a:r>
              <a:rPr lang="tr-TR" sz="4000" dirty="0" smtClean="0"/>
              <a:t>     	</a:t>
            </a:r>
            <a:r>
              <a:rPr lang="tr-TR" sz="3400" dirty="0" smtClean="0">
                <a:latin typeface="+mj-lt"/>
              </a:rPr>
              <a:t>Erzincan ilindeki öğrencilerin, sosyal ve akademik açıdan daha üst seviyeye ulaşabilmelerini sağlamak amacıyla, öğretmenlerle işbirliği yapmaktır.</a:t>
            </a:r>
          </a:p>
          <a:p>
            <a:pPr eaLnBrk="1" hangingPunct="1">
              <a:buFont typeface="Wingdings" pitchFamily="2" charset="2"/>
              <a:buChar char="Ø"/>
            </a:pPr>
            <a:endParaRPr lang="tr-TR" sz="4000" dirty="0" smtClean="0"/>
          </a:p>
          <a:p>
            <a:pPr eaLnBrk="1" hangingPunct="1">
              <a:buFont typeface="Wingdings" pitchFamily="2" charset="2"/>
              <a:buChar char="Ø"/>
            </a:pPr>
            <a:endParaRPr lang="tr-TR" sz="4000" dirty="0" smtClean="0"/>
          </a:p>
        </p:txBody>
      </p:sp>
      <p:sp>
        <p:nvSpPr>
          <p:cNvPr id="4" name="3 Dikdörtgen"/>
          <p:cNvSpPr/>
          <p:nvPr/>
        </p:nvSpPr>
        <p:spPr>
          <a:xfrm>
            <a:off x="1715957" y="404664"/>
            <a:ext cx="58564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EĞİTİMİN AMACI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74601"/>
            <a:ext cx="4248472" cy="310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7931150" cy="71438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ÇALIŞMA BASAMAKLARI</a:t>
            </a:r>
            <a:endParaRPr lang="tr-TR" sz="4000" dirty="0" smtClean="0">
              <a:latin typeface="Arial" charset="0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357158" y="1428736"/>
            <a:ext cx="8572560" cy="5072098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None/>
            </a:pPr>
            <a:r>
              <a:rPr lang="tr-TR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6F6F1"/>
                </a:solidFill>
                <a:latin typeface="+mj-lt"/>
              </a:rPr>
              <a:t>2. ÖĞRENCİNİN BAŞARI DURUMUNUN TESPİTİ ve TAKİBİ:</a:t>
            </a:r>
            <a:endParaRPr lang="tr-TR" sz="36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tr-TR" sz="2400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70C0"/>
                </a:solidFill>
                <a:latin typeface="+mj-lt"/>
              </a:rPr>
              <a:t>Ders Notu Takip Çizelgesinin düzenli olarak doldurularak, öğrencinin okul başarısının takip edilmesi.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tr-TR" sz="2400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70C0"/>
                </a:solidFill>
                <a:latin typeface="+mj-lt"/>
              </a:rPr>
              <a:t>SBS/YGS/LYS Denemeleri Takip Çizelgesi yardımıyla, öğrencinin deneme sınavlarındaki durumunun sürekli olarak izlenmesi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tr-TR" sz="2400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70C0"/>
                </a:solidFill>
                <a:latin typeface="+mj-lt"/>
              </a:rPr>
              <a:t>Öğrencinin kitap okuma alışkanlığının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r-TR" sz="2400" dirty="0" smtClean="0">
                <a:solidFill>
                  <a:srgbClr val="0070C0"/>
                </a:solidFill>
                <a:latin typeface="+mj-lt"/>
              </a:rPr>
              <a:t>	izlenmesi.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tr-TR" sz="2400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sz="2400" dirty="0" smtClean="0">
                <a:solidFill>
                  <a:srgbClr val="0070C0"/>
                </a:solidFill>
                <a:latin typeface="+mj-lt"/>
              </a:rPr>
              <a:t>Öğrencinin devam-devamsızlık durumunun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tr-TR" sz="2400" dirty="0" smtClean="0">
                <a:solidFill>
                  <a:srgbClr val="0070C0"/>
                </a:solidFill>
                <a:latin typeface="+mj-lt"/>
              </a:rPr>
              <a:t>	takip edilmesi.</a:t>
            </a:r>
          </a:p>
        </p:txBody>
      </p:sp>
      <p:pic>
        <p:nvPicPr>
          <p:cNvPr id="5" name="4 Resim" descr="http://www.sehharname.com/wp-content/uploads/verimli-%C3%A7al%C4%B1%C5%9Fm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500570"/>
            <a:ext cx="215802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1285852" y="357166"/>
            <a:ext cx="6586561" cy="1000124"/>
          </a:xfrm>
        </p:spPr>
        <p:txBody>
          <a:bodyPr/>
          <a:lstStyle/>
          <a:p>
            <a:pPr algn="ctr" eaLnBrk="1" hangingPunct="1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ÇALIŞMA BASAMAKLARI</a:t>
            </a:r>
            <a:endParaRPr lang="tr-TR" sz="4000" dirty="0" smtClean="0">
              <a:latin typeface="Arial" charset="0"/>
            </a:endParaRP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572032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None/>
            </a:pPr>
            <a:r>
              <a:rPr lang="tr-TR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6F6F1"/>
                </a:solidFill>
                <a:latin typeface="+mj-lt"/>
              </a:rPr>
              <a:t>3. HEDEF BELİRLEME ve HEDEFE YÖNLENDİRME</a:t>
            </a:r>
            <a:endParaRPr lang="tr-TR" sz="3500" b="1" dirty="0" smtClean="0">
              <a:latin typeface="+mj-lt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500" b="1" dirty="0" smtClean="0">
              <a:latin typeface="+mj-lt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tr-TR" dirty="0" smtClean="0">
                <a:solidFill>
                  <a:srgbClr val="0070C0"/>
                </a:solidFill>
                <a:latin typeface="+mj-lt"/>
              </a:rPr>
              <a:t>Koçun gözetiminde öğrencinin ilgi, yetenek ve akademik başarısı ile ilgili veriler incelendikten sonra, öğrencinin kendi uzun ve kısa vadeli hedeflerini belirlemesi sağlanır.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dirty="0" smtClean="0">
              <a:solidFill>
                <a:srgbClr val="FF0000"/>
              </a:solidFill>
              <a:latin typeface="+mj-lt"/>
            </a:endParaRPr>
          </a:p>
          <a:p>
            <a:pPr marL="609600" indent="-609600" eaLnBrk="1" hangingPunct="1">
              <a:buFont typeface="Arial" charset="0"/>
              <a:buNone/>
            </a:pPr>
            <a:endParaRPr lang="tr-TR" dirty="0" smtClean="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tr-TR" sz="2800" dirty="0" smtClean="0"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tr-TR" sz="2800" dirty="0" smtClean="0">
              <a:latin typeface="Arial" charset="0"/>
            </a:endParaRPr>
          </a:p>
          <a:p>
            <a:pPr marL="609600" indent="-609600" eaLnBrk="1" hangingPunct="1"/>
            <a:endParaRPr lang="tr-TR" dirty="0" smtClean="0"/>
          </a:p>
        </p:txBody>
      </p:sp>
      <p:pic>
        <p:nvPicPr>
          <p:cNvPr id="6" name="5 Resim" descr="http://www.cemalkondu.com/upload/coaching(1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71942"/>
            <a:ext cx="3429024" cy="237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6F6F1"/>
                </a:solidFill>
                <a:latin typeface="+mj-lt"/>
              </a:rPr>
              <a:t>3. HEDEF BELİRLEME ve HEDEFE YÖNLENDİRME</a:t>
            </a:r>
            <a:endParaRPr lang="tr-TR" dirty="0"/>
          </a:p>
        </p:txBody>
      </p:sp>
      <p:pic>
        <p:nvPicPr>
          <p:cNvPr id="5" name="4 İçerik Yer Tutucusu" descr="http://1.bp.blogspot.com/_bW9Ww4iEs78/THQudg-cT6I/AAAAAAAAABg/VueNY0hU4d0/s1600/Targe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00240"/>
            <a:ext cx="3142211" cy="235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428596" y="1928802"/>
            <a:ext cx="50006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tr-TR" sz="2600" b="1" i="1" dirty="0" smtClean="0">
              <a:latin typeface="+mj-lt"/>
            </a:endParaRPr>
          </a:p>
          <a:p>
            <a:pPr eaLnBrk="1" hangingPunct="1"/>
            <a:r>
              <a:rPr lang="tr-TR" sz="2600" b="1" i="1" dirty="0" smtClean="0">
                <a:latin typeface="+mj-lt"/>
              </a:rPr>
              <a:t>İyi Bir Hedef Nasıl Olmalıdır?</a:t>
            </a:r>
          </a:p>
          <a:p>
            <a:pPr eaLnBrk="1" hangingPunct="1"/>
            <a:endParaRPr lang="tr-TR" sz="2600" b="1" i="1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tr-TR" sz="2600" dirty="0" smtClean="0">
                <a:solidFill>
                  <a:srgbClr val="0070C0"/>
                </a:solidFill>
                <a:latin typeface="+mj-lt"/>
              </a:rPr>
              <a:t>Pozitif </a:t>
            </a:r>
          </a:p>
          <a:p>
            <a:pPr lvl="1">
              <a:buFont typeface="Arial" pitchFamily="34" charset="0"/>
              <a:buChar char="•"/>
            </a:pPr>
            <a:r>
              <a:rPr lang="tr-TR" sz="2600" dirty="0" smtClean="0">
                <a:solidFill>
                  <a:srgbClr val="0070C0"/>
                </a:solidFill>
                <a:latin typeface="+mj-lt"/>
              </a:rPr>
              <a:t>Hedef kimin kontrolünde?</a:t>
            </a:r>
          </a:p>
          <a:p>
            <a:pPr lvl="1">
              <a:buFont typeface="Arial" pitchFamily="34" charset="0"/>
              <a:buChar char="•"/>
            </a:pPr>
            <a:r>
              <a:rPr lang="tr-TR" sz="2600" dirty="0" smtClean="0">
                <a:solidFill>
                  <a:srgbClr val="0070C0"/>
                </a:solidFill>
                <a:latin typeface="+mj-lt"/>
              </a:rPr>
              <a:t>Belirgin, ölçülebilir, ulaşılabilir, gerçekçi, zamana bağlı</a:t>
            </a:r>
          </a:p>
          <a:p>
            <a:pPr lvl="1">
              <a:buFont typeface="Arial" pitchFamily="34" charset="0"/>
              <a:buChar char="•"/>
            </a:pPr>
            <a:r>
              <a:rPr lang="tr-TR" sz="2600" dirty="0" smtClean="0">
                <a:solidFill>
                  <a:srgbClr val="0070C0"/>
                </a:solidFill>
                <a:latin typeface="+mj-lt"/>
              </a:rPr>
              <a:t>Ekolojik</a:t>
            </a:r>
          </a:p>
        </p:txBody>
      </p:sp>
      <p:sp>
        <p:nvSpPr>
          <p:cNvPr id="11" name="10 Akış Çizelgesi: Delikli Teyp"/>
          <p:cNvSpPr/>
          <p:nvPr/>
        </p:nvSpPr>
        <p:spPr>
          <a:xfrm>
            <a:off x="5143504" y="4929198"/>
            <a:ext cx="3643338" cy="1714512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3050" lvl="0" indent="-273050" algn="ctr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tr-TR" b="1" i="1" dirty="0">
                <a:solidFill>
                  <a:srgbClr val="C00000"/>
                </a:solidFill>
              </a:rPr>
              <a:t>Koçluk arkeolojik kazı yapmaya </a:t>
            </a:r>
            <a:r>
              <a:rPr lang="tr-TR" b="1" i="1" dirty="0" smtClean="0">
                <a:solidFill>
                  <a:srgbClr val="C00000"/>
                </a:solidFill>
              </a:rPr>
              <a:t>benzer; </a:t>
            </a:r>
            <a:r>
              <a:rPr lang="tr-TR" b="1" i="1" dirty="0">
                <a:solidFill>
                  <a:srgbClr val="C00000"/>
                </a:solidFill>
              </a:rPr>
              <a:t>kazı süreci zor ve uzundur, sabır ister.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6F6F1"/>
                </a:solidFill>
                <a:latin typeface="+mj-lt"/>
              </a:rPr>
              <a:t>3. HEDEF BELİRLEME ve HEDEFE YÖNLENDİRME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tr-TR" sz="2400" b="1" i="1" dirty="0" smtClean="0">
                <a:latin typeface="+mj-lt"/>
              </a:rPr>
              <a:t>İyi Bir Hedef Nasıl Olmalıdır?</a:t>
            </a:r>
          </a:p>
          <a:p>
            <a:pPr eaLnBrk="1" hangingPunct="1"/>
            <a:endParaRPr lang="tr-TR" sz="1000" b="1" i="1" dirty="0" smtClean="0">
              <a:latin typeface="+mj-lt"/>
            </a:endParaRPr>
          </a:p>
          <a:p>
            <a:pPr lvl="1">
              <a:buSzPct val="150000"/>
              <a:buNone/>
            </a:pPr>
            <a:r>
              <a:rPr lang="tr-T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Pozitif:</a:t>
            </a:r>
          </a:p>
          <a:p>
            <a:pPr lvl="1">
              <a:buSzPct val="150000"/>
              <a:buNone/>
            </a:pPr>
            <a:endParaRPr lang="tr-TR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eaLnBrk="1" hangingPunct="1">
              <a:buFont typeface="Wingdings 3" pitchFamily="18" charset="2"/>
              <a:buChar char=""/>
            </a:pPr>
            <a:r>
              <a:rPr lang="tr-TR" sz="2400" dirty="0" smtClean="0">
                <a:latin typeface="+mj-lt"/>
              </a:rPr>
              <a:t>Hedef belirlerken olumlu cümleler kurmak gerekir;</a:t>
            </a:r>
          </a:p>
          <a:p>
            <a:pPr lvl="1" eaLnBrk="1" hangingPunct="1">
              <a:buFont typeface="Wingdings 3" pitchFamily="18" charset="2"/>
              <a:buChar char=""/>
            </a:pPr>
            <a:r>
              <a:rPr lang="tr-TR" b="1" dirty="0" smtClean="0">
                <a:latin typeface="+mj-lt"/>
              </a:rPr>
              <a:t>“Okula geç kalmak istemiyorum.”</a:t>
            </a:r>
            <a:r>
              <a:rPr lang="tr-TR" dirty="0" smtClean="0">
                <a:latin typeface="+mj-lt"/>
              </a:rPr>
              <a:t> YANLIŞ</a:t>
            </a:r>
          </a:p>
          <a:p>
            <a:pPr lvl="1" eaLnBrk="1" hangingPunct="1">
              <a:buFont typeface="Wingdings 3" pitchFamily="18" charset="2"/>
              <a:buChar char=""/>
            </a:pPr>
            <a:r>
              <a:rPr lang="tr-TR" b="1" dirty="0" smtClean="0">
                <a:latin typeface="+mj-lt"/>
              </a:rPr>
              <a:t>“Okula zamanında gelmek istiyorum.” </a:t>
            </a:r>
            <a:r>
              <a:rPr lang="tr-TR" dirty="0" smtClean="0">
                <a:latin typeface="+mj-lt"/>
              </a:rPr>
              <a:t>DOĞRU</a:t>
            </a:r>
          </a:p>
          <a:p>
            <a:pPr lvl="1" eaLnBrk="1" hangingPunct="1">
              <a:buFont typeface="Wingdings 3" pitchFamily="18" charset="2"/>
              <a:buChar char=""/>
            </a:pPr>
            <a:endParaRPr lang="tr-TR" dirty="0" smtClean="0">
              <a:latin typeface="+mj-lt"/>
            </a:endParaRPr>
          </a:p>
          <a:p>
            <a:pPr eaLnBrk="1" hangingPunct="1">
              <a:buFont typeface="Wingdings 3" pitchFamily="18" charset="2"/>
              <a:buChar char=""/>
            </a:pPr>
            <a:r>
              <a:rPr lang="tr-TR" sz="2400" dirty="0" smtClean="0">
                <a:latin typeface="+mj-lt"/>
              </a:rPr>
              <a:t>Şu ana ve geleceğe odaklanılmalıdır.</a:t>
            </a:r>
          </a:p>
          <a:p>
            <a:pPr lvl="1">
              <a:buFont typeface="Arial" pitchFamily="34" charset="0"/>
              <a:buChar char="•"/>
            </a:pPr>
            <a:endParaRPr lang="tr-TR" dirty="0"/>
          </a:p>
        </p:txBody>
      </p:sp>
      <p:pic>
        <p:nvPicPr>
          <p:cNvPr id="5" name="4 Resim" descr="http://cekimyasasi.net/makaleler/wp-content/uploads/2009/12/burada-ve-simdi-big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500570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6F6F1"/>
                </a:solidFill>
                <a:latin typeface="+mj-lt"/>
              </a:rPr>
              <a:t>3. HEDEF BELİRLEME ve HEDEFE YÖNLENDİRME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3422663"/>
          </a:xfrm>
        </p:spPr>
        <p:txBody>
          <a:bodyPr/>
          <a:lstStyle/>
          <a:p>
            <a:pPr eaLnBrk="1" hangingPunct="1">
              <a:buNone/>
            </a:pPr>
            <a:r>
              <a:rPr lang="tr-TR" sz="2400" b="1" i="1" dirty="0" smtClean="0">
                <a:latin typeface="+mj-lt"/>
              </a:rPr>
              <a:t>İyi Bir Hedef Nasıl Olmalıdır?</a:t>
            </a:r>
          </a:p>
          <a:p>
            <a:pPr eaLnBrk="1" hangingPunct="1"/>
            <a:endParaRPr lang="tr-TR" sz="1000" b="1" i="1" dirty="0" smtClean="0">
              <a:latin typeface="+mj-lt"/>
            </a:endParaRPr>
          </a:p>
          <a:p>
            <a:pPr lvl="1">
              <a:buSzPct val="150000"/>
              <a:buNone/>
            </a:pPr>
            <a:r>
              <a:rPr lang="tr-T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Hedefin Kimin Kontrolü Altında Olduğu Belirlenmelidir:</a:t>
            </a:r>
          </a:p>
          <a:p>
            <a:pPr lvl="1">
              <a:buSzPct val="150000"/>
              <a:buNone/>
            </a:pPr>
            <a:endParaRPr lang="tr-TR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 eaLnBrk="1" hangingPunct="1">
              <a:buSzPct val="100000"/>
              <a:buFont typeface="Wingdings 3" pitchFamily="18" charset="2"/>
              <a:buChar char="&quot;"/>
            </a:pPr>
            <a:r>
              <a:rPr lang="tr-TR" b="1" dirty="0" smtClean="0">
                <a:latin typeface="+mj-lt"/>
              </a:rPr>
              <a:t>“Dershaneye yazılmak istiyorum.” </a:t>
            </a:r>
            <a:r>
              <a:rPr lang="tr-TR" dirty="0" smtClean="0">
                <a:latin typeface="+mj-lt"/>
              </a:rPr>
              <a:t>(Kimin kontrolünde? Veli? Öğrenci? )</a:t>
            </a:r>
          </a:p>
          <a:p>
            <a:pPr lvl="1" eaLnBrk="1" hangingPunct="1">
              <a:buSzPct val="100000"/>
              <a:buFont typeface="Wingdings 3" pitchFamily="18" charset="2"/>
              <a:buChar char="&quot;"/>
            </a:pPr>
            <a:endParaRPr lang="tr-TR" dirty="0" smtClean="0">
              <a:latin typeface="+mj-lt"/>
            </a:endParaRPr>
          </a:p>
          <a:p>
            <a:pPr lvl="1" eaLnBrk="1" hangingPunct="1">
              <a:buSzPct val="100000"/>
              <a:buFont typeface="Wingdings 3" pitchFamily="18" charset="2"/>
              <a:buChar char="&quot;"/>
            </a:pPr>
            <a:r>
              <a:rPr lang="tr-TR" b="1" dirty="0" smtClean="0">
                <a:latin typeface="+mj-lt"/>
              </a:rPr>
              <a:t>“Matematik sınavından 3 almak istiyorum.” </a:t>
            </a:r>
            <a:r>
              <a:rPr lang="tr-TR" dirty="0" smtClean="0">
                <a:latin typeface="+mj-lt"/>
              </a:rPr>
              <a:t>(Öğrencinin kontrolünde)</a:t>
            </a:r>
            <a:endParaRPr lang="tr-TR" dirty="0"/>
          </a:p>
        </p:txBody>
      </p:sp>
      <p:pic>
        <p:nvPicPr>
          <p:cNvPr id="5" name="4 Resim" descr="http://medeniyetmektebi.org/mm/images/medeniyet/mantik_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000636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6F6F1"/>
                </a:solidFill>
                <a:latin typeface="+mj-lt"/>
              </a:rPr>
              <a:t>3. HEDEF BELİRLEME ve HEDEFE YÖNLENDİRME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163"/>
            <a:ext cx="8543956" cy="2422531"/>
          </a:xfrm>
        </p:spPr>
        <p:txBody>
          <a:bodyPr/>
          <a:lstStyle/>
          <a:p>
            <a:pPr eaLnBrk="1" hangingPunct="1">
              <a:buNone/>
            </a:pPr>
            <a:r>
              <a:rPr lang="tr-TR" sz="2400" b="1" i="1" dirty="0" smtClean="0">
                <a:latin typeface="+mj-lt"/>
              </a:rPr>
              <a:t>İyi Bir Hedef Nasıl Olmalıdır?</a:t>
            </a:r>
          </a:p>
          <a:p>
            <a:pPr eaLnBrk="1" hangingPunct="1"/>
            <a:endParaRPr lang="tr-TR" sz="2400" b="1" i="1" dirty="0" smtClean="0">
              <a:latin typeface="+mj-lt"/>
            </a:endParaRPr>
          </a:p>
          <a:p>
            <a:pPr lvl="1">
              <a:buSzPct val="150000"/>
              <a:buNone/>
            </a:pPr>
            <a:r>
              <a:rPr lang="tr-T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Belirgin, Ölçülebilir, Ulaşılabilir, Gerçekçi, Zamana Bağlı:</a:t>
            </a:r>
          </a:p>
          <a:p>
            <a:pPr lvl="1">
              <a:buSzPct val="150000"/>
              <a:buNone/>
            </a:pPr>
            <a:endParaRPr lang="tr-TR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 eaLnBrk="1" hangingPunct="1">
              <a:buSzPct val="100000"/>
              <a:buFont typeface="Wingdings 3" pitchFamily="18" charset="2"/>
              <a:buChar char="&quot;"/>
            </a:pPr>
            <a:r>
              <a:rPr lang="tr-TR" b="1" dirty="0" smtClean="0">
                <a:latin typeface="+mj-lt"/>
              </a:rPr>
              <a:t> “20 Ocak 2011 tarihindeki deneme sınavında, matematikten 15 net yapmak istiyorum.”</a:t>
            </a:r>
            <a:endParaRPr lang="tr-TR" b="1" dirty="0">
              <a:latin typeface="+mj-lt"/>
            </a:endParaRPr>
          </a:p>
        </p:txBody>
      </p:sp>
      <p:pic>
        <p:nvPicPr>
          <p:cNvPr id="94212" name="Picture 4" descr="http://www.donusumkonagi.net/admin/makale/kar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429132"/>
            <a:ext cx="15716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6F6F1"/>
                </a:solidFill>
                <a:latin typeface="+mj-lt"/>
              </a:rPr>
              <a:t>3. HEDEF BELİRLEME ve HEDEFE YÖNLENDİRME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928802"/>
            <a:ext cx="8115328" cy="4389437"/>
          </a:xfrm>
        </p:spPr>
        <p:txBody>
          <a:bodyPr/>
          <a:lstStyle/>
          <a:p>
            <a:pPr eaLnBrk="1" hangingPunct="1">
              <a:buNone/>
            </a:pPr>
            <a:r>
              <a:rPr lang="tr-TR" sz="2400" b="1" i="1" dirty="0" smtClean="0">
                <a:latin typeface="+mj-lt"/>
              </a:rPr>
              <a:t>İyi Bir Hedef Nasıl Olmalıdır?</a:t>
            </a:r>
          </a:p>
          <a:p>
            <a:pPr eaLnBrk="1" hangingPunct="1"/>
            <a:endParaRPr lang="tr-TR" sz="2400" b="1" i="1" dirty="0" smtClean="0">
              <a:latin typeface="+mj-lt"/>
            </a:endParaRPr>
          </a:p>
          <a:p>
            <a:pPr lvl="1">
              <a:buSzPct val="150000"/>
              <a:buNone/>
            </a:pPr>
            <a:r>
              <a:rPr lang="tr-T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Ekolojik: </a:t>
            </a:r>
          </a:p>
          <a:p>
            <a:pPr lvl="1">
              <a:buSzPct val="150000"/>
              <a:buNone/>
            </a:pPr>
            <a:endParaRPr lang="tr-TR" sz="1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 eaLnBrk="1" hangingPunct="1">
              <a:buSzPct val="100000"/>
              <a:buFont typeface="Wingdings 3" pitchFamily="18" charset="2"/>
              <a:buChar char="&quot;"/>
            </a:pPr>
            <a:r>
              <a:rPr lang="tr-TR" b="1" dirty="0" smtClean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Çevresine, ekonomik durumuna, yaşam koşullarına, kültürüne uyumlu olmalıdır.</a:t>
            </a:r>
          </a:p>
          <a:p>
            <a:pPr lvl="2" eaLnBrk="1" hangingPunct="1">
              <a:buSzPct val="100000"/>
              <a:buFont typeface="Wingdings 3" pitchFamily="18" charset="2"/>
              <a:buChar char="&quot;"/>
            </a:pPr>
            <a:r>
              <a:rPr lang="tr-TR" dirty="0" smtClean="0">
                <a:latin typeface="+mj-lt"/>
              </a:rPr>
              <a:t> </a:t>
            </a:r>
            <a:r>
              <a:rPr lang="tr-TR" sz="2400" b="1" dirty="0" smtClean="0">
                <a:latin typeface="+mj-lt"/>
              </a:rPr>
              <a:t>“Golf sporuna başlamak istiyorum.” </a:t>
            </a:r>
          </a:p>
          <a:p>
            <a:pPr lvl="1" eaLnBrk="1" hangingPunct="1">
              <a:buSzPct val="100000"/>
              <a:buNone/>
            </a:pPr>
            <a:endParaRPr lang="tr-TR" b="1" dirty="0">
              <a:latin typeface="+mj-lt"/>
            </a:endParaRPr>
          </a:p>
        </p:txBody>
      </p:sp>
      <p:pic>
        <p:nvPicPr>
          <p:cNvPr id="5" name="4 Resim" descr="http://www.ahmetseki.com/wp-content/uploads/2008/08/untitled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86256"/>
            <a:ext cx="2214578" cy="215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42942"/>
          </a:xfrm>
        </p:spPr>
        <p:txBody>
          <a:bodyPr/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ÇALIŞMA BASAMAKLARI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5143535"/>
          </a:xfrm>
        </p:spPr>
        <p:txBody>
          <a:bodyPr/>
          <a:lstStyle/>
          <a:p>
            <a:pPr algn="ctr">
              <a:buNone/>
            </a:pPr>
            <a:r>
              <a:rPr lang="tr-TR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6F6F1"/>
                </a:solidFill>
                <a:latin typeface="+mj-lt"/>
              </a:rPr>
              <a:t>4. DÜZENLİ TAKİP:</a:t>
            </a:r>
          </a:p>
          <a:p>
            <a:pPr>
              <a:buNone/>
            </a:pPr>
            <a:endParaRPr lang="tr-TR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6F6F1"/>
              </a:solidFill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tr-TR" sz="2500" b="1" i="1" dirty="0" smtClean="0">
                <a:latin typeface="+mj-lt"/>
              </a:rPr>
              <a:t>	Haftalık toplantılarda öğrencinin: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tr-TR" sz="2500" b="1" i="1" dirty="0" smtClean="0">
              <a:latin typeface="+mj-lt"/>
            </a:endParaRPr>
          </a:p>
          <a:p>
            <a:pPr marL="1250950" lvl="2" indent="-60960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tr-TR" sz="2500" b="1" dirty="0" smtClean="0">
                <a:solidFill>
                  <a:srgbClr val="7030A0"/>
                </a:solidFill>
                <a:latin typeface="+mj-lt"/>
                <a:sym typeface="Wingdings 3"/>
              </a:rPr>
              <a:t></a:t>
            </a:r>
            <a:r>
              <a:rPr lang="tr-TR" sz="2500" b="1" dirty="0" smtClean="0">
                <a:solidFill>
                  <a:srgbClr val="7030A0"/>
                </a:solidFill>
                <a:latin typeface="+mj-lt"/>
              </a:rPr>
              <a:t>Akademik yönden;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500" dirty="0" smtClean="0">
                <a:latin typeface="+mj-lt"/>
              </a:rPr>
              <a:t>	</a:t>
            </a:r>
            <a:r>
              <a:rPr lang="tr-TR" sz="2500" b="1" i="1" dirty="0" smtClean="0">
                <a:solidFill>
                  <a:srgbClr val="00B0F0"/>
                </a:solidFill>
                <a:latin typeface="+mj-lt"/>
              </a:rPr>
              <a:t>	1- </a:t>
            </a:r>
            <a:r>
              <a:rPr lang="tr-TR" sz="2500" i="1" dirty="0" smtClean="0">
                <a:solidFill>
                  <a:srgbClr val="00B0F0"/>
                </a:solidFill>
                <a:latin typeface="+mj-lt"/>
              </a:rPr>
              <a:t>Haftalık Test Takip Çizelgelerinin,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500" i="1" dirty="0" smtClean="0">
                <a:solidFill>
                  <a:srgbClr val="00B0F0"/>
                </a:solidFill>
                <a:latin typeface="+mj-lt"/>
              </a:rPr>
              <a:t>		</a:t>
            </a:r>
            <a:r>
              <a:rPr lang="tr-TR" sz="2500" b="1" i="1" dirty="0" smtClean="0">
                <a:solidFill>
                  <a:srgbClr val="00B0F0"/>
                </a:solidFill>
                <a:latin typeface="+mj-lt"/>
              </a:rPr>
              <a:t>2-</a:t>
            </a:r>
            <a:r>
              <a:rPr lang="tr-TR" sz="2500" i="1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tr-TR" sz="2500" i="1" dirty="0" err="1" smtClean="0">
                <a:solidFill>
                  <a:srgbClr val="00B0F0"/>
                </a:solidFill>
                <a:latin typeface="+mj-lt"/>
              </a:rPr>
              <a:t>Sbs</a:t>
            </a:r>
            <a:r>
              <a:rPr lang="tr-TR" sz="2500" i="1" dirty="0" smtClean="0">
                <a:solidFill>
                  <a:srgbClr val="00B0F0"/>
                </a:solidFill>
                <a:latin typeface="+mj-lt"/>
              </a:rPr>
              <a:t>/</a:t>
            </a:r>
            <a:r>
              <a:rPr lang="tr-TR" sz="2500" i="1" dirty="0" err="1" smtClean="0">
                <a:solidFill>
                  <a:srgbClr val="00B0F0"/>
                </a:solidFill>
                <a:latin typeface="+mj-lt"/>
              </a:rPr>
              <a:t>Lys</a:t>
            </a:r>
            <a:r>
              <a:rPr lang="tr-TR" sz="2500" i="1" dirty="0" smtClean="0">
                <a:solidFill>
                  <a:srgbClr val="00B0F0"/>
                </a:solidFill>
                <a:latin typeface="+mj-lt"/>
              </a:rPr>
              <a:t> Denemeleri Takip Çizelgesinin, 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500" i="1" dirty="0" smtClean="0">
                <a:solidFill>
                  <a:srgbClr val="00B0F0"/>
                </a:solidFill>
                <a:latin typeface="+mj-lt"/>
              </a:rPr>
              <a:t>		</a:t>
            </a:r>
            <a:r>
              <a:rPr lang="tr-TR" sz="2500" b="1" i="1" dirty="0" smtClean="0">
                <a:solidFill>
                  <a:srgbClr val="00B0F0"/>
                </a:solidFill>
                <a:latin typeface="+mj-lt"/>
              </a:rPr>
              <a:t>3-</a:t>
            </a:r>
            <a:r>
              <a:rPr lang="tr-TR" sz="2500" i="1" dirty="0" smtClean="0">
                <a:solidFill>
                  <a:srgbClr val="00B0F0"/>
                </a:solidFill>
                <a:latin typeface="+mj-lt"/>
              </a:rPr>
              <a:t> Devam-Devamsızlık Çizelgesinin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500" i="1" dirty="0" smtClean="0">
                <a:solidFill>
                  <a:srgbClr val="00B0F0"/>
                </a:solidFill>
                <a:latin typeface="+mj-lt"/>
              </a:rPr>
              <a:t>		</a:t>
            </a:r>
            <a:r>
              <a:rPr lang="tr-TR" sz="2500" b="1" i="1" dirty="0" smtClean="0">
                <a:solidFill>
                  <a:srgbClr val="00B0F0"/>
                </a:solidFill>
                <a:latin typeface="+mj-lt"/>
              </a:rPr>
              <a:t>4-</a:t>
            </a:r>
            <a:r>
              <a:rPr lang="tr-TR" sz="2500" i="1" dirty="0" smtClean="0">
                <a:solidFill>
                  <a:srgbClr val="00B0F0"/>
                </a:solidFill>
                <a:latin typeface="+mj-lt"/>
              </a:rPr>
              <a:t> Günlük Kitap Okuma Çizelgesinin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2500" dirty="0" smtClean="0">
              <a:latin typeface="+mj-lt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2500" dirty="0" smtClean="0">
                <a:latin typeface="+mj-lt"/>
              </a:rPr>
              <a:t>	</a:t>
            </a:r>
            <a:r>
              <a:rPr lang="tr-TR" sz="2500" b="1" dirty="0" smtClean="0">
                <a:solidFill>
                  <a:srgbClr val="7030A0"/>
                </a:solidFill>
                <a:sym typeface="Wingdings 3"/>
              </a:rPr>
              <a:t>  </a:t>
            </a:r>
            <a:r>
              <a:rPr lang="tr-TR" sz="2500" b="1" dirty="0" smtClean="0">
                <a:solidFill>
                  <a:srgbClr val="7030A0"/>
                </a:solidFill>
                <a:latin typeface="+mj-lt"/>
              </a:rPr>
              <a:t>Mesleki ve sosyal yönden de; </a:t>
            </a:r>
            <a:r>
              <a:rPr lang="tr-TR" sz="2500" i="1" dirty="0" smtClean="0">
                <a:solidFill>
                  <a:srgbClr val="00B0F0"/>
                </a:solidFill>
                <a:latin typeface="+mj-lt"/>
              </a:rPr>
              <a:t>belirlediği hedeflerin,  </a:t>
            </a:r>
            <a:r>
              <a:rPr lang="tr-TR" sz="2500" dirty="0" smtClean="0">
                <a:latin typeface="+mj-lt"/>
              </a:rPr>
              <a:t>takip edilmesi.</a:t>
            </a:r>
          </a:p>
          <a:p>
            <a:pPr marL="609600" indent="-60960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tr-TR" sz="2800" dirty="0" smtClean="0">
              <a:latin typeface="Arial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1600" dirty="0" smtClean="0">
              <a:latin typeface="Arial" charset="0"/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tr-TR" sz="1600" dirty="0" smtClean="0">
              <a:latin typeface="Arial" charset="0"/>
            </a:endParaRPr>
          </a:p>
          <a:p>
            <a:pPr marL="609600" indent="-60960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tr-TR" sz="2800" dirty="0" smtClean="0"/>
              <a:t> </a:t>
            </a:r>
          </a:p>
          <a:p>
            <a:pPr>
              <a:buNone/>
            </a:pPr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6F6F1"/>
                </a:solidFill>
              </a:rPr>
              <a:t> </a:t>
            </a:r>
            <a:endParaRPr lang="tr-TR" dirty="0"/>
          </a:p>
        </p:txBody>
      </p:sp>
      <p:pic>
        <p:nvPicPr>
          <p:cNvPr id="5" name="4 Resim" descr="http://www.moddershanesi.com/images/ogretmen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071678"/>
            <a:ext cx="228601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52448"/>
          </a:xfrm>
        </p:spPr>
        <p:txBody>
          <a:bodyPr/>
          <a:lstStyle/>
          <a:p>
            <a:pPr algn="ctr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ÇALIŞMA BASAMAKLARI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2636845"/>
          </a:xfrm>
        </p:spPr>
        <p:txBody>
          <a:bodyPr/>
          <a:lstStyle/>
          <a:p>
            <a:pPr algn="ctr">
              <a:buNone/>
            </a:pPr>
            <a:r>
              <a:rPr lang="tr-TR" sz="3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6F6F1"/>
                </a:solidFill>
                <a:latin typeface="+mj-lt"/>
              </a:rPr>
              <a:t>5. GERİ BİLDİRİM:</a:t>
            </a:r>
          </a:p>
          <a:p>
            <a:pPr>
              <a:buNone/>
            </a:pPr>
            <a:endParaRPr lang="tr-TR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6F6F1"/>
              </a:solidFill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sz="2400" b="1" dirty="0" smtClean="0">
                <a:solidFill>
                  <a:srgbClr val="0070C0"/>
                </a:solidFill>
                <a:latin typeface="+mj-lt"/>
                <a:sym typeface="Wingdings 3"/>
              </a:rPr>
              <a:t> </a:t>
            </a:r>
            <a:r>
              <a:rPr lang="tr-TR" sz="2400" b="1" dirty="0" smtClean="0">
                <a:solidFill>
                  <a:srgbClr val="0070C0"/>
                </a:solidFill>
                <a:latin typeface="+mj-lt"/>
              </a:rPr>
              <a:t>Aylık veli bilgilendirme toplantısı </a:t>
            </a:r>
          </a:p>
          <a:p>
            <a:pPr eaLnBrk="1" hangingPunct="1">
              <a:buFont typeface="Wingdings" pitchFamily="2" charset="2"/>
              <a:buNone/>
            </a:pPr>
            <a:endParaRPr lang="tr-TR" sz="2400" b="1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sz="2400" b="1" dirty="0" smtClean="0">
                <a:solidFill>
                  <a:srgbClr val="0070C0"/>
                </a:solidFill>
                <a:sym typeface="Wingdings 3"/>
              </a:rPr>
              <a:t> </a:t>
            </a:r>
            <a:r>
              <a:rPr lang="tr-TR" sz="2400" b="1" dirty="0" smtClean="0">
                <a:solidFill>
                  <a:srgbClr val="0070C0"/>
                </a:solidFill>
                <a:latin typeface="+mj-lt"/>
              </a:rPr>
              <a:t>İki ayda bir rehber öğretmenlerle paylaşım toplantısı</a:t>
            </a:r>
          </a:p>
          <a:p>
            <a:endParaRPr lang="tr-TR" dirty="0">
              <a:latin typeface="+mj-lt"/>
            </a:endParaRPr>
          </a:p>
        </p:txBody>
      </p:sp>
      <p:pic>
        <p:nvPicPr>
          <p:cNvPr id="91142" name="Picture 6" descr="http://3.bp.blogspot.com/_XA1VD6FJzow/TK3MY8EIyII/AAAAAAAAAIE/BHGGJMKD_cU/s1600/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500570"/>
            <a:ext cx="265816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785786" y="1428736"/>
            <a:ext cx="6000792" cy="421484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tr-T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</a:rPr>
              <a:t>Koçluk nedir?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tr-T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</a:rPr>
              <a:t>Öğrenci koçluğu nedir?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tr-T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</a:rPr>
              <a:t>Öğrenci koçluğunun amacı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tr-T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</a:rPr>
              <a:t>Koçluk sisteminin yararları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tr-T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</a:rPr>
              <a:t>Araştırma  sonuçları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tr-T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</a:rPr>
              <a:t>Koçluk becerileri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tr-T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+mj-lt"/>
              </a:rPr>
              <a:t>Koçluk süreci</a:t>
            </a:r>
            <a:endParaRPr lang="tr-T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+mj-lt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835696" y="260648"/>
            <a:ext cx="45625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cs typeface="+mn-cs"/>
              </a:rPr>
              <a:t>Eğitim Konuları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785926"/>
            <a:ext cx="179863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500034" y="1214422"/>
            <a:ext cx="821537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tr-TR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sym typeface="Wingdings" pitchFamily="2" charset="2"/>
            </a:endParaRPr>
          </a:p>
          <a:p>
            <a:pPr algn="ctr"/>
            <a:endParaRPr lang="tr-TR" sz="54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sym typeface="Wingdings" pitchFamily="2" charset="2"/>
            </a:endParaRPr>
          </a:p>
          <a:p>
            <a:pPr algn="ctr"/>
            <a:r>
              <a:rPr lang="tr-TR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Teşekkür Ederiz… </a:t>
            </a:r>
            <a:r>
              <a:rPr lang="tr-TR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sym typeface="Wingdings" pitchFamily="2" charset="2"/>
              </a:rPr>
              <a:t></a:t>
            </a:r>
            <a:endParaRPr lang="tr-TR" sz="60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endParaRPr lang="tr-TR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tr-T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1928794" y="357166"/>
            <a:ext cx="4947462" cy="1042836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Koçluk nedir? 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773238"/>
            <a:ext cx="22320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642938" y="2000250"/>
            <a:ext cx="564356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4000" b="1" i="1" dirty="0">
                <a:latin typeface="Calibri" pitchFamily="34" charset="0"/>
              </a:rPr>
              <a:t>İstenen hedeflere ulaşmak için koç  ve danışan arasında kurulan, danışanın çözüm üretmesine yönelik planlı bir gelişim ilişkisidir.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coaching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6 Dikdörtgen"/>
          <p:cNvSpPr/>
          <p:nvPr/>
        </p:nvSpPr>
        <p:spPr>
          <a:xfrm>
            <a:off x="899592" y="0"/>
            <a:ext cx="7056784" cy="923330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ÖĞRENCİLERE Koçluk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500063" y="1052513"/>
            <a:ext cx="50720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tr-TR" sz="4000" b="1" dirty="0" smtClean="0">
              <a:latin typeface="Calibri" pitchFamily="34" charset="0"/>
            </a:endParaRPr>
          </a:p>
          <a:p>
            <a:pPr>
              <a:defRPr/>
            </a:pPr>
            <a:r>
              <a:rPr lang="tr-TR" sz="4000" b="1" dirty="0" smtClean="0">
                <a:latin typeface="Calibri" pitchFamily="34" charset="0"/>
              </a:rPr>
              <a:t>Öğrenci </a:t>
            </a:r>
            <a:r>
              <a:rPr lang="tr-TR" sz="4000" b="1" dirty="0">
                <a:latin typeface="Calibri" pitchFamily="34" charset="0"/>
              </a:rPr>
              <a:t>koçluğu; </a:t>
            </a:r>
            <a:r>
              <a:rPr lang="tr-TR" sz="4000" dirty="0">
                <a:latin typeface="+mj-lt"/>
              </a:rPr>
              <a:t>öğrencilerin sosyal ve akademik başarı becerilerini arttırma </a:t>
            </a:r>
            <a:r>
              <a:rPr lang="tr-TR" sz="4000" dirty="0" smtClean="0">
                <a:latin typeface="+mj-lt"/>
              </a:rPr>
              <a:t>amacıyla, </a:t>
            </a:r>
            <a:r>
              <a:rPr lang="tr-TR" sz="4000" dirty="0">
                <a:latin typeface="+mj-lt"/>
              </a:rPr>
              <a:t>öğrenci ile koç arasında kurulan işbirliğidir</a:t>
            </a:r>
            <a:r>
              <a:rPr lang="tr-TR" sz="4000" dirty="0" smtClean="0">
                <a:latin typeface="+mj-lt"/>
              </a:rPr>
              <a:t>.</a:t>
            </a:r>
            <a:r>
              <a:rPr lang="tr-TR" sz="4000" b="1" dirty="0" smtClean="0">
                <a:latin typeface="Calibri" pitchFamily="34" charset="0"/>
              </a:rPr>
              <a:t> </a:t>
            </a:r>
            <a:endParaRPr lang="tr-TR" sz="4000" dirty="0">
              <a:latin typeface="Calibri" pitchFamily="34" charset="0"/>
            </a:endParaRPr>
          </a:p>
        </p:txBody>
      </p:sp>
      <p:pic>
        <p:nvPicPr>
          <p:cNvPr id="19461" name="Picture 5" descr="http://www.omerakay.com/images/ogrenci_koclug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00240"/>
            <a:ext cx="329713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tr-TR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tr-TR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ÖĞRENCİ KOÇLUĞUNUN AMACI</a:t>
            </a:r>
          </a:p>
        </p:txBody>
      </p:sp>
      <p:sp>
        <p:nvSpPr>
          <p:cNvPr id="20483" name="3 İçerik Yer Tutucusu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5327612"/>
          </a:xfrm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endParaRPr lang="tr-TR" sz="2700" b="1" i="1" dirty="0" smtClean="0">
              <a:latin typeface="+mj-lt"/>
            </a:endParaRPr>
          </a:p>
          <a:p>
            <a:pPr eaLnBrk="1" hangingPunct="1">
              <a:buFont typeface="Arial" charset="0"/>
              <a:buNone/>
            </a:pPr>
            <a:r>
              <a:rPr lang="tr-TR" sz="2700" b="1" i="1" dirty="0" smtClean="0">
                <a:latin typeface="+mj-lt"/>
              </a:rPr>
              <a:t>Öğrencilerin;</a:t>
            </a:r>
          </a:p>
          <a:p>
            <a:pPr eaLnBrk="1" hangingPunct="1"/>
            <a:r>
              <a:rPr lang="tr-TR" sz="2700" dirty="0" smtClean="0">
                <a:latin typeface="+mj-lt"/>
              </a:rPr>
              <a:t>Kendilerini tanımasını,</a:t>
            </a:r>
          </a:p>
          <a:p>
            <a:pPr eaLnBrk="1" hangingPunct="1"/>
            <a:r>
              <a:rPr lang="tr-TR" sz="2700" dirty="0" smtClean="0">
                <a:latin typeface="+mj-lt"/>
              </a:rPr>
              <a:t>Farkındalık düzeylerini artırmasını, </a:t>
            </a:r>
          </a:p>
          <a:p>
            <a:pPr eaLnBrk="1" hangingPunct="1"/>
            <a:r>
              <a:rPr lang="tr-TR" sz="2700" dirty="0" smtClean="0">
                <a:latin typeface="+mj-lt"/>
              </a:rPr>
              <a:t>Hedef belirlemesini,</a:t>
            </a:r>
          </a:p>
          <a:p>
            <a:pPr eaLnBrk="1" hangingPunct="1"/>
            <a:r>
              <a:rPr lang="tr-TR" sz="2700" dirty="0" smtClean="0">
                <a:latin typeface="+mj-lt"/>
              </a:rPr>
              <a:t>Problem çözme ve güçlüklerle baş etme becerileri geliştirmesini,</a:t>
            </a:r>
          </a:p>
          <a:p>
            <a:pPr eaLnBrk="1" hangingPunct="1"/>
            <a:r>
              <a:rPr lang="tr-TR" sz="2700" dirty="0" smtClean="0">
                <a:latin typeface="+mj-lt"/>
              </a:rPr>
              <a:t>Motive olmasını, </a:t>
            </a:r>
          </a:p>
          <a:p>
            <a:pPr eaLnBrk="1" hangingPunct="1"/>
            <a:r>
              <a:rPr lang="tr-TR" sz="2700" dirty="0" smtClean="0">
                <a:latin typeface="+mj-lt"/>
              </a:rPr>
              <a:t>Sorumluluk duygusu, özgüven ve iç disiplin geliştirmesini</a:t>
            </a:r>
          </a:p>
          <a:p>
            <a:pPr eaLnBrk="1" hangingPunct="1">
              <a:buNone/>
            </a:pPr>
            <a:r>
              <a:rPr lang="tr-TR" sz="2700" dirty="0" smtClean="0">
                <a:latin typeface="+mj-lt"/>
              </a:rPr>
              <a:t>		sağlamak, çalışmamızın amacıdır.</a:t>
            </a:r>
            <a:endParaRPr lang="tr-TR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latin typeface="Arial" charset="0"/>
              </a:rPr>
              <a:t> 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18573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tr-TR" dirty="0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tr-TR" dirty="0" smtClean="0">
                <a:latin typeface="Arial" charset="0"/>
              </a:rPr>
              <a:t> </a:t>
            </a:r>
            <a:r>
              <a:rPr lang="tr-TR" dirty="0" smtClean="0"/>
              <a:t>		</a:t>
            </a:r>
            <a:r>
              <a:rPr lang="tr-TR" dirty="0" smtClean="0">
                <a:latin typeface="+mj-lt"/>
              </a:rPr>
              <a:t>Başarılı bir sporcu koçunun oyuncuları için yaptığı, hedeflere ulaşmada motivasyon odaklı çalışmaları, öğrenci koçu öğrencisi için yapar.</a:t>
            </a:r>
          </a:p>
        </p:txBody>
      </p:sp>
      <p:pic>
        <p:nvPicPr>
          <p:cNvPr id="21509" name="Picture 5" descr="C:\Documents and Settings\MD\Local Settings\Temporary Internet Files\Content.IE5\9AQLEE5T\MP9004306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71810"/>
            <a:ext cx="407196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/>
          </p:cNvSpPr>
          <p:nvPr>
            <p:ph type="title"/>
          </p:nvPr>
        </p:nvSpPr>
        <p:spPr>
          <a:xfrm>
            <a:off x="428625" y="642918"/>
            <a:ext cx="8229600" cy="1285884"/>
          </a:xfrm>
        </p:spPr>
        <p:txBody>
          <a:bodyPr/>
          <a:lstStyle/>
          <a:p>
            <a:pPr algn="ctr" eaLnBrk="1" hangingPunct="1"/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charset="0"/>
              </a:rPr>
              <a:t>KOÇLUK SİSTEMİNİN YARARLARI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9" y="1714488"/>
            <a:ext cx="5429288" cy="464347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tr-T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ÖĞRETMEN, ÖĞRENCİ VE VELİ İLİŞKİSİNİ GELİŞTİRİR ; ARADAKİ GÜVEN DUYGUSUNU ARTTIRIR.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tr-T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ÖĞRENCİNİN SİSTEMLİ VE DÜZENLİ ÇALIŞMASINI KOLAYLAŞTIRIR.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tr-T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ÖĞRENCİ KENDİNİ YÖNETMEYİ ÖĞRENİR.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tr-T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ÖĞRENCİLERE BİR ŞEYİ ÖĞRETMEK YERİNE, ONLARIN KENDİ ÇABALARI İLE ÖĞRENMESİNE YARDIMCI OLUR.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tr-T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ÖĞRENCİYİ DAHA İYİ TANIMAYI VE GERÇEKÇİ HEDEFLER BELİRLEMEYİ SAĞLAR.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sz="2000" dirty="0" smtClean="0"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sz="2000" dirty="0" smtClean="0"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sz="2000" b="1" dirty="0" smtClean="0"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sz="2000" b="1" dirty="0" smtClean="0"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sz="2000" b="1" dirty="0" smtClean="0"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sz="2000" b="1" dirty="0" smtClean="0"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sz="2000" dirty="0" smtClean="0"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sz="2000" b="1" dirty="0" smtClean="0"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sz="2000" b="1" dirty="0" smtClean="0">
              <a:latin typeface="Arial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sz="20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tr-TR" sz="20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tr-TR" sz="2000" dirty="0" smtClean="0"/>
          </a:p>
        </p:txBody>
      </p:sp>
      <p:pic>
        <p:nvPicPr>
          <p:cNvPr id="5" name="4 Resim" descr="http://www.ericksontr.com/wp-content/upload/elle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214554"/>
            <a:ext cx="24288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Akış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723</Words>
  <Application>Microsoft Office PowerPoint</Application>
  <PresentationFormat>Ekran Gösterisi (4:3)</PresentationFormat>
  <Paragraphs>200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Akış</vt:lpstr>
      <vt:lpstr>Slayt 1</vt:lpstr>
      <vt:lpstr>Slayt 2</vt:lpstr>
      <vt:lpstr>Slayt 3</vt:lpstr>
      <vt:lpstr>Slayt 4</vt:lpstr>
      <vt:lpstr>Slayt 5</vt:lpstr>
      <vt:lpstr>Slayt 6</vt:lpstr>
      <vt:lpstr> ÖĞRENCİ KOÇLUĞUNUN AMACI</vt:lpstr>
      <vt:lpstr> </vt:lpstr>
      <vt:lpstr>KOÇLUK SİSTEMİNİN YARARLARI</vt:lpstr>
      <vt:lpstr>Slayt 10</vt:lpstr>
      <vt:lpstr>      Araştırma Sonuçları (II) </vt:lpstr>
      <vt:lpstr>Slayt 12</vt:lpstr>
      <vt:lpstr>Slayt 13</vt:lpstr>
      <vt:lpstr>Slayt 14</vt:lpstr>
      <vt:lpstr>KOÇLUK BECERİLERİ</vt:lpstr>
      <vt:lpstr>Slayt 16</vt:lpstr>
      <vt:lpstr>2018 – 2019 EĞİTİM ve ÖĞRETİM YILI KOÇLUK SÜRECİNDE YAPILACAKLAR</vt:lpstr>
      <vt:lpstr>ÇALIŞMA BASAMAKLARI</vt:lpstr>
      <vt:lpstr>ÇALIŞMA BASAMAKLARI</vt:lpstr>
      <vt:lpstr>ÇALIŞMA BASAMAKLARI</vt:lpstr>
      <vt:lpstr>ÇALIŞMA BASAMAKLARI</vt:lpstr>
      <vt:lpstr>3. HEDEF BELİRLEME ve HEDEFE YÖNLENDİRME</vt:lpstr>
      <vt:lpstr>3. HEDEF BELİRLEME ve HEDEFE YÖNLENDİRME</vt:lpstr>
      <vt:lpstr>3. HEDEF BELİRLEME ve HEDEFE YÖNLENDİRME</vt:lpstr>
      <vt:lpstr>3. HEDEF BELİRLEME ve HEDEFE YÖNLENDİRME</vt:lpstr>
      <vt:lpstr>3. HEDEF BELİRLEME ve HEDEFE YÖNLENDİRME</vt:lpstr>
      <vt:lpstr>ÇALIŞMA BASAMAKLARI</vt:lpstr>
      <vt:lpstr>ÇALIŞMA BASAMAKLARI</vt:lpstr>
      <vt:lpstr>Slayt 29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hüseyin göbütoğlu</dc:creator>
  <cp:lastModifiedBy>win_7</cp:lastModifiedBy>
  <cp:revision>118</cp:revision>
  <dcterms:created xsi:type="dcterms:W3CDTF">2010-11-04T05:33:39Z</dcterms:created>
  <dcterms:modified xsi:type="dcterms:W3CDTF">2019-02-13T12:29:44Z</dcterms:modified>
</cp:coreProperties>
</file>